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70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1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3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3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80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8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7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5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6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4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DED2F5C-E4AA-4F95-B039-7EB7C605915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07F04CC-976D-45D1-8C5C-FAC0756D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8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.emf"/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svg"/><Relationship Id="rId11" Type="http://schemas.openxmlformats.org/officeDocument/2006/relationships/image" Target="../media/image9.jpg"/><Relationship Id="rId5" Type="http://schemas.openxmlformats.org/officeDocument/2006/relationships/image" Target="../media/image5.png"/><Relationship Id="rId10" Type="http://schemas.openxmlformats.org/officeDocument/2006/relationships/image" Target="../media/image8.gif"/><Relationship Id="rId4" Type="http://schemas.openxmlformats.org/officeDocument/2006/relationships/image" Target="../media/image4.jpg"/><Relationship Id="rId9" Type="http://schemas.openxmlformats.org/officeDocument/2006/relationships/image" Target="../media/image1.emf"/><Relationship Id="rId1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55">
              <a:schemeClr val="bg1"/>
            </a:gs>
            <a:gs pos="50000">
              <a:schemeClr val="bg1">
                <a:lumMod val="99000"/>
              </a:schemeClr>
            </a:gs>
            <a:gs pos="76000">
              <a:schemeClr val="accent6">
                <a:alpha val="91000"/>
                <a:lumMod val="15000"/>
                <a:lumOff val="8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D13D7E-217D-4D4D-A7D0-3A7AA9F5E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" y="3368195"/>
            <a:ext cx="3011687" cy="2851939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FD1D78A6-C3BD-4C09-AC85-6C2624C76090}"/>
              </a:ext>
            </a:extLst>
          </p:cNvPr>
          <p:cNvSpPr/>
          <p:nvPr/>
        </p:nvSpPr>
        <p:spPr>
          <a:xfrm rot="19701690">
            <a:off x="2948843" y="3298245"/>
            <a:ext cx="775055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3AE791B-92EB-4998-BACB-E8E73A710F88}"/>
              </a:ext>
            </a:extLst>
          </p:cNvPr>
          <p:cNvSpPr/>
          <p:nvPr/>
        </p:nvSpPr>
        <p:spPr>
          <a:xfrm>
            <a:off x="3033838" y="4435787"/>
            <a:ext cx="663078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D8182C4-5D23-4D44-BFD3-522C7EEEC51F}"/>
              </a:ext>
            </a:extLst>
          </p:cNvPr>
          <p:cNvSpPr/>
          <p:nvPr/>
        </p:nvSpPr>
        <p:spPr>
          <a:xfrm rot="2113025">
            <a:off x="3004342" y="5591121"/>
            <a:ext cx="775055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68C8B63-FF56-4368-A5B2-48B4E8B76409}"/>
              </a:ext>
            </a:extLst>
          </p:cNvPr>
          <p:cNvGrpSpPr/>
          <p:nvPr/>
        </p:nvGrpSpPr>
        <p:grpSpPr>
          <a:xfrm>
            <a:off x="3975442" y="2225346"/>
            <a:ext cx="1190554" cy="1507858"/>
            <a:chOff x="5031431" y="1701900"/>
            <a:chExt cx="1178536" cy="1578523"/>
          </a:xfrm>
        </p:grpSpPr>
        <p:pic>
          <p:nvPicPr>
            <p:cNvPr id="16" name="Picture 15" descr="A picture containing outdoor, white, water, ground&#10;&#10;Description generated with high confidence">
              <a:extLst>
                <a:ext uri="{FF2B5EF4-FFF2-40B4-BE49-F238E27FC236}">
                  <a16:creationId xmlns:a16="http://schemas.microsoft.com/office/drawing/2014/main" id="{2C28B7E9-805D-4F9D-B5E7-C74C0061A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431" y="1701900"/>
              <a:ext cx="1178536" cy="1578523"/>
            </a:xfrm>
            <a:prstGeom prst="rect">
              <a:avLst/>
            </a:prstGeom>
          </p:spPr>
        </p:pic>
        <p:pic>
          <p:nvPicPr>
            <p:cNvPr id="18" name="Graphic 17" descr="Scissors">
              <a:extLst>
                <a:ext uri="{FF2B5EF4-FFF2-40B4-BE49-F238E27FC236}">
                  <a16:creationId xmlns:a16="http://schemas.microsoft.com/office/drawing/2014/main" id="{78C3B5C9-E13D-49A8-B073-46BC3EC0E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22591" y="1816413"/>
              <a:ext cx="904657" cy="904657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8BA33EF-FECE-4401-AB48-C4C682060851}"/>
              </a:ext>
            </a:extLst>
          </p:cNvPr>
          <p:cNvGrpSpPr/>
          <p:nvPr/>
        </p:nvGrpSpPr>
        <p:grpSpPr>
          <a:xfrm>
            <a:off x="3737646" y="5393232"/>
            <a:ext cx="1999386" cy="1303510"/>
            <a:chOff x="5031432" y="5354419"/>
            <a:chExt cx="2085720" cy="136914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91E63B4-7432-4B79-B8A7-73EA9BE3B8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1" t="11631" r="7610" b="16258"/>
            <a:stretch/>
          </p:blipFill>
          <p:spPr>
            <a:xfrm>
              <a:off x="5031432" y="5354419"/>
              <a:ext cx="2085720" cy="1369149"/>
            </a:xfrm>
            <a:prstGeom prst="rect">
              <a:avLst/>
            </a:prstGeom>
          </p:spPr>
        </p:pic>
        <p:sp>
          <p:nvSpPr>
            <p:cNvPr id="24" name="Star: 5 Points 23">
              <a:extLst>
                <a:ext uri="{FF2B5EF4-FFF2-40B4-BE49-F238E27FC236}">
                  <a16:creationId xmlns:a16="http://schemas.microsoft.com/office/drawing/2014/main" id="{FB08E98F-02DD-4683-9DE0-1483A4CC0DE2}"/>
                </a:ext>
              </a:extLst>
            </p:cNvPr>
            <p:cNvSpPr/>
            <p:nvPr/>
          </p:nvSpPr>
          <p:spPr>
            <a:xfrm>
              <a:off x="5778894" y="5776054"/>
              <a:ext cx="185352" cy="18535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7004D83F-3BF3-489A-B97B-F0E2CBB297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908963"/>
              </p:ext>
            </p:extLst>
          </p:nvPr>
        </p:nvGraphicFramePr>
        <p:xfrm>
          <a:off x="4413326" y="4255685"/>
          <a:ext cx="1483490" cy="824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CS ChemDraw Drawing" r:id="rId8" imgW="1168356" imgH="648941" progId="ChemDraw.Document.6.0">
                  <p:embed/>
                </p:oleObj>
              </mc:Choice>
              <mc:Fallback>
                <p:oleObj name="CS ChemDraw Drawing" r:id="rId8" imgW="1168356" imgH="64894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3326" y="4255685"/>
                        <a:ext cx="1483490" cy="824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8CAA999-CD29-44E2-AD04-490BB07A95AF}"/>
              </a:ext>
            </a:extLst>
          </p:cNvPr>
          <p:cNvSpPr txBox="1"/>
          <p:nvPr/>
        </p:nvSpPr>
        <p:spPr>
          <a:xfrm>
            <a:off x="5179260" y="2171238"/>
            <a:ext cx="1676212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New polymer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Easy to use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Cheap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Cut to the desired size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E69F69-636D-4506-B8A5-239BDFFCAF2E}"/>
              </a:ext>
            </a:extLst>
          </p:cNvPr>
          <p:cNvSpPr txBox="1"/>
          <p:nvPr/>
        </p:nvSpPr>
        <p:spPr>
          <a:xfrm>
            <a:off x="4500751" y="5054678"/>
            <a:ext cx="1317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Galactose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CD9B6F-6611-460A-8E09-D760A20FC67F}"/>
              </a:ext>
            </a:extLst>
          </p:cNvPr>
          <p:cNvSpPr txBox="1"/>
          <p:nvPr/>
        </p:nvSpPr>
        <p:spPr>
          <a:xfrm>
            <a:off x="6008016" y="5831476"/>
            <a:ext cx="138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Split valve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041AF55-4799-4E9B-A47F-95C033C1B11E}"/>
              </a:ext>
            </a:extLst>
          </p:cNvPr>
          <p:cNvCxnSpPr>
            <a:cxnSpLocks/>
          </p:cNvCxnSpPr>
          <p:nvPr/>
        </p:nvCxnSpPr>
        <p:spPr>
          <a:xfrm>
            <a:off x="6624062" y="6154198"/>
            <a:ext cx="0" cy="3005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C6006F9-4C08-4204-B361-050429DADF4B}"/>
              </a:ext>
            </a:extLst>
          </p:cNvPr>
          <p:cNvSpPr txBox="1"/>
          <p:nvPr/>
        </p:nvSpPr>
        <p:spPr>
          <a:xfrm>
            <a:off x="5644709" y="6454723"/>
            <a:ext cx="2436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Complete automation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5C598443-3960-48D4-8489-F284E0B9C40D}"/>
              </a:ext>
            </a:extLst>
          </p:cNvPr>
          <p:cNvSpPr/>
          <p:nvPr/>
        </p:nvSpPr>
        <p:spPr>
          <a:xfrm rot="2113025">
            <a:off x="6559233" y="3275660"/>
            <a:ext cx="775055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FAF3F23F-3AA8-4D0E-8201-40CF3705436D}"/>
              </a:ext>
            </a:extLst>
          </p:cNvPr>
          <p:cNvSpPr/>
          <p:nvPr/>
        </p:nvSpPr>
        <p:spPr>
          <a:xfrm>
            <a:off x="6559232" y="4435787"/>
            <a:ext cx="775055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06EC12B3-0061-40EA-A1F1-3C83B9743139}"/>
              </a:ext>
            </a:extLst>
          </p:cNvPr>
          <p:cNvSpPr/>
          <p:nvPr/>
        </p:nvSpPr>
        <p:spPr>
          <a:xfrm rot="19701690">
            <a:off x="6684604" y="5506172"/>
            <a:ext cx="775055" cy="139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7DDEEA3-E4EA-44EB-B182-1FADAC3CD475}"/>
              </a:ext>
            </a:extLst>
          </p:cNvPr>
          <p:cNvSpPr txBox="1"/>
          <p:nvPr/>
        </p:nvSpPr>
        <p:spPr>
          <a:xfrm>
            <a:off x="3713761" y="3937291"/>
            <a:ext cx="308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Large scale building blocks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008F06-7A5A-4C09-B41E-01CDAFED28C9}"/>
              </a:ext>
            </a:extLst>
          </p:cNvPr>
          <p:cNvSpPr txBox="1"/>
          <p:nvPr/>
        </p:nvSpPr>
        <p:spPr>
          <a:xfrm>
            <a:off x="7330228" y="3480309"/>
            <a:ext cx="19174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Final goal</a:t>
            </a:r>
          </a:p>
          <a:p>
            <a:pPr algn="ctr"/>
            <a:r>
              <a:rPr lang="en-US" sz="1600" b="1" dirty="0"/>
              <a:t>Scalable , easy, fast synthesis of carbohydrate</a:t>
            </a:r>
          </a:p>
          <a:p>
            <a:pPr algn="ctr"/>
            <a:r>
              <a:rPr lang="en-US" sz="1600" b="1" dirty="0"/>
              <a:t>-based vaccines, antibiotics, anticancer drugs</a:t>
            </a:r>
          </a:p>
        </p:txBody>
      </p:sp>
      <p:sp>
        <p:nvSpPr>
          <p:cNvPr id="38" name="Title 3">
            <a:extLst>
              <a:ext uri="{FF2B5EF4-FFF2-40B4-BE49-F238E27FC236}">
                <a16:creationId xmlns:a16="http://schemas.microsoft.com/office/drawing/2014/main" id="{EAE0684A-8CCB-4C10-985F-4194A5C9FF27}"/>
              </a:ext>
            </a:extLst>
          </p:cNvPr>
          <p:cNvSpPr txBox="1">
            <a:spLocks/>
          </p:cNvSpPr>
          <p:nvPr/>
        </p:nvSpPr>
        <p:spPr bwMode="blackWhite">
          <a:xfrm>
            <a:off x="704335" y="12644"/>
            <a:ext cx="7735331" cy="839210"/>
          </a:xfrm>
          <a:prstGeom prst="rect">
            <a:avLst/>
          </a:prstGeom>
          <a:noFill/>
          <a:ln w="38100" cap="sq">
            <a:noFill/>
            <a:miter lim="800000"/>
          </a:ln>
        </p:spPr>
        <p:txBody>
          <a:bodyPr vert="horz" lIns="205740" tIns="137160" rIns="205740" bIns="13716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n>
                  <a:solidFill>
                    <a:srgbClr val="009242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New automated platform for oligosaccharide synthesis</a:t>
            </a:r>
          </a:p>
        </p:txBody>
      </p:sp>
      <p:pic>
        <p:nvPicPr>
          <p:cNvPr id="40" name="Picture 39" descr="A drawing of a cartoon character&#10;&#10;Description generated with high confidence">
            <a:extLst>
              <a:ext uri="{FF2B5EF4-FFF2-40B4-BE49-F238E27FC236}">
                <a16:creationId xmlns:a16="http://schemas.microsoft.com/office/drawing/2014/main" id="{B0C29606-1F2E-4FD6-9093-E5D65C34C2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" y="1"/>
            <a:ext cx="1522831" cy="69542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E915F81-6D40-49E6-9469-B1B0527ED9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23" y="5726054"/>
            <a:ext cx="1239478" cy="92960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88CBC081-9CF0-49C2-A3D4-4BB2BB88D6CE}"/>
              </a:ext>
            </a:extLst>
          </p:cNvPr>
          <p:cNvSpPr txBox="1"/>
          <p:nvPr/>
        </p:nvSpPr>
        <p:spPr>
          <a:xfrm>
            <a:off x="2396501" y="741157"/>
            <a:ext cx="435099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Matteo Panza, Keith J. Stine and Alexei V. </a:t>
            </a:r>
            <a:r>
              <a:rPr lang="en-US" sz="1500" dirty="0" err="1"/>
              <a:t>Demchenko</a:t>
            </a:r>
            <a:endParaRPr lang="en-US" sz="15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A4E419E-51F2-4DE1-B5F0-C0507F7B56A2}"/>
              </a:ext>
            </a:extLst>
          </p:cNvPr>
          <p:cNvSpPr txBox="1"/>
          <p:nvPr/>
        </p:nvSpPr>
        <p:spPr>
          <a:xfrm>
            <a:off x="5004" y="1156655"/>
            <a:ext cx="3931920" cy="148125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numCol="1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Carbohydrates</a:t>
            </a:r>
          </a:p>
          <a:p>
            <a:r>
              <a:rPr lang="en-US" sz="1600" b="1" dirty="0"/>
              <a:t>Fertilization 		Cancer metastasis</a:t>
            </a:r>
          </a:p>
          <a:p>
            <a:r>
              <a:rPr lang="en-US" sz="1600" b="1" dirty="0"/>
              <a:t>Immuno-response	Viral infection</a:t>
            </a:r>
          </a:p>
          <a:p>
            <a:r>
              <a:rPr lang="en-US" sz="1600" b="1" dirty="0"/>
              <a:t>Cell signaling 		Cell death</a:t>
            </a:r>
          </a:p>
          <a:p>
            <a:endParaRPr lang="en-US" sz="1500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0227BA2-60AC-4D6E-A4E7-EE870DF9C7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878170"/>
              </p:ext>
            </p:extLst>
          </p:nvPr>
        </p:nvGraphicFramePr>
        <p:xfrm>
          <a:off x="7084487" y="1475965"/>
          <a:ext cx="1987064" cy="1798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CS ChemDraw Drawing" r:id="rId12" imgW="1592353" imgH="1441547" progId="ChemDraw.Document.6.0">
                  <p:embed/>
                </p:oleObj>
              </mc:Choice>
              <mc:Fallback>
                <p:oleObj name="CS ChemDraw Drawing" r:id="rId12" imgW="1592353" imgH="144154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084487" y="1475965"/>
                        <a:ext cx="1987064" cy="1798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28" descr="A close up of a sign&#10;&#10;Description generated with high confidence">
            <a:extLst>
              <a:ext uri="{FF2B5EF4-FFF2-40B4-BE49-F238E27FC236}">
                <a16:creationId xmlns:a16="http://schemas.microsoft.com/office/drawing/2014/main" id="{D1993A8B-826E-4354-A157-A800A8318F9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037" y="13844"/>
            <a:ext cx="1644413" cy="75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7476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269</TotalTime>
  <Words>58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Gill Sans MT</vt:lpstr>
      <vt:lpstr>Tahoma</vt:lpstr>
      <vt:lpstr>Parcel</vt:lpstr>
      <vt:lpstr>CS ChemDraw Drawing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Panza, Matteo (UMSL-Student)</dc:creator>
  <cp:lastModifiedBy>Panza, Matteo (UMSL-Student)</cp:lastModifiedBy>
  <cp:revision>23</cp:revision>
  <dcterms:created xsi:type="dcterms:W3CDTF">2017-10-22T18:16:10Z</dcterms:created>
  <dcterms:modified xsi:type="dcterms:W3CDTF">2017-10-26T16:54:41Z</dcterms:modified>
</cp:coreProperties>
</file>