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rawings/drawing1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484" r:id="rId1"/>
  </p:sldMasterIdLst>
  <p:notesMasterIdLst>
    <p:notesMasterId r:id="rId3"/>
  </p:notesMasterIdLst>
  <p:sldIdLst>
    <p:sldId id="256" r:id="rId2"/>
  </p:sldIdLst>
  <p:sldSz cx="43891200" cy="32918400"/>
  <p:notesSz cx="7086600" cy="9372600"/>
  <p:defaultTextStyle>
    <a:defPPr>
      <a:defRPr lang="en-US"/>
    </a:defPPr>
    <a:lvl1pPr marL="0" algn="l" defTabSz="4389120" rtl="0" eaLnBrk="1" latinLnBrk="0" hangingPunct="1">
      <a:defRPr sz="8600" kern="1200">
        <a:solidFill>
          <a:schemeClr val="tx1"/>
        </a:solidFill>
        <a:latin typeface="+mn-lt"/>
        <a:ea typeface="+mn-ea"/>
        <a:cs typeface="+mn-cs"/>
      </a:defRPr>
    </a:lvl1pPr>
    <a:lvl2pPr marL="2194560" algn="l" defTabSz="4389120" rtl="0" eaLnBrk="1" latinLnBrk="0" hangingPunct="1">
      <a:defRPr sz="8600" kern="1200">
        <a:solidFill>
          <a:schemeClr val="tx1"/>
        </a:solidFill>
        <a:latin typeface="+mn-lt"/>
        <a:ea typeface="+mn-ea"/>
        <a:cs typeface="+mn-cs"/>
      </a:defRPr>
    </a:lvl2pPr>
    <a:lvl3pPr marL="4389120" algn="l" defTabSz="4389120" rtl="0" eaLnBrk="1" latinLnBrk="0" hangingPunct="1">
      <a:defRPr sz="8600" kern="1200">
        <a:solidFill>
          <a:schemeClr val="tx1"/>
        </a:solidFill>
        <a:latin typeface="+mn-lt"/>
        <a:ea typeface="+mn-ea"/>
        <a:cs typeface="+mn-cs"/>
      </a:defRPr>
    </a:lvl3pPr>
    <a:lvl4pPr marL="6583680" algn="l" defTabSz="4389120" rtl="0" eaLnBrk="1" latinLnBrk="0" hangingPunct="1">
      <a:defRPr sz="8600" kern="1200">
        <a:solidFill>
          <a:schemeClr val="tx1"/>
        </a:solidFill>
        <a:latin typeface="+mn-lt"/>
        <a:ea typeface="+mn-ea"/>
        <a:cs typeface="+mn-cs"/>
      </a:defRPr>
    </a:lvl4pPr>
    <a:lvl5pPr marL="8778240" algn="l" defTabSz="4389120" rtl="0" eaLnBrk="1" latinLnBrk="0" hangingPunct="1">
      <a:defRPr sz="8600" kern="1200">
        <a:solidFill>
          <a:schemeClr val="tx1"/>
        </a:solidFill>
        <a:latin typeface="+mn-lt"/>
        <a:ea typeface="+mn-ea"/>
        <a:cs typeface="+mn-cs"/>
      </a:defRPr>
    </a:lvl5pPr>
    <a:lvl6pPr marL="10972800" algn="l" defTabSz="4389120" rtl="0" eaLnBrk="1" latinLnBrk="0" hangingPunct="1">
      <a:defRPr sz="8600" kern="1200">
        <a:solidFill>
          <a:schemeClr val="tx1"/>
        </a:solidFill>
        <a:latin typeface="+mn-lt"/>
        <a:ea typeface="+mn-ea"/>
        <a:cs typeface="+mn-cs"/>
      </a:defRPr>
    </a:lvl6pPr>
    <a:lvl7pPr marL="13167360" algn="l" defTabSz="4389120" rtl="0" eaLnBrk="1" latinLnBrk="0" hangingPunct="1">
      <a:defRPr sz="8600" kern="1200">
        <a:solidFill>
          <a:schemeClr val="tx1"/>
        </a:solidFill>
        <a:latin typeface="+mn-lt"/>
        <a:ea typeface="+mn-ea"/>
        <a:cs typeface="+mn-cs"/>
      </a:defRPr>
    </a:lvl7pPr>
    <a:lvl8pPr marL="15361920" algn="l" defTabSz="4389120" rtl="0" eaLnBrk="1" latinLnBrk="0" hangingPunct="1">
      <a:defRPr sz="8600" kern="1200">
        <a:solidFill>
          <a:schemeClr val="tx1"/>
        </a:solidFill>
        <a:latin typeface="+mn-lt"/>
        <a:ea typeface="+mn-ea"/>
        <a:cs typeface="+mn-cs"/>
      </a:defRPr>
    </a:lvl8pPr>
    <a:lvl9pPr marL="17556480" algn="l" defTabSz="4389120" rtl="0" eaLnBrk="1" latinLnBrk="0" hangingPunct="1">
      <a:defRPr sz="86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0368">
          <p15:clr>
            <a:srgbClr val="A4A3A4"/>
          </p15:clr>
        </p15:guide>
        <p15:guide id="2" pos="1382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06060"/>
    <a:srgbClr val="8C0202"/>
    <a:srgbClr val="981E32"/>
    <a:srgbClr val="F8F8F8"/>
    <a:srgbClr val="990000"/>
    <a:srgbClr val="000000"/>
    <a:srgbClr val="8F8F8F"/>
    <a:srgbClr val="DB7270"/>
    <a:srgbClr val="FFEBB3"/>
    <a:srgbClr val="EAAB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303" autoAdjust="0"/>
    <p:restoredTop sz="95918" autoAdjust="0"/>
  </p:normalViewPr>
  <p:slideViewPr>
    <p:cSldViewPr>
      <p:cViewPr>
        <p:scale>
          <a:sx n="27" d="100"/>
          <a:sy n="27" d="100"/>
        </p:scale>
        <p:origin x="1552" y="144"/>
      </p:cViewPr>
      <p:guideLst>
        <p:guide orient="horz" pos="10368"/>
        <p:guide pos="1382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/Users/laurenhull/Documents/food%20order%20tables.xlsx" TargetMode="Externa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chartUserShapes" Target="../drawings/drawing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36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3600" dirty="0"/>
              <a:t>Number of Food Orders by Month</a:t>
            </a:r>
          </a:p>
        </c:rich>
      </c:tx>
      <c:layout>
        <c:manualLayout>
          <c:xMode val="edge"/>
          <c:yMode val="edge"/>
          <c:x val="0.33860512009268751"/>
          <c:y val="4.5460189666524202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36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17936744732101292"/>
          <c:y val="0.17069290746328766"/>
          <c:w val="0.73359895902842653"/>
          <c:h val="0.58698847770015961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January</c:v>
                </c:pt>
              </c:strCache>
            </c:strRef>
          </c:tx>
          <c:spPr>
            <a:solidFill>
              <a:srgbClr val="8F8F8F"/>
            </a:solidFill>
            <a:ln>
              <a:noFill/>
            </a:ln>
            <a:effectLst/>
          </c:spPr>
          <c:invertIfNegative val="0"/>
          <c:cat>
            <c:strRef>
              <c:f>Sheet1!$A$2:$A$4</c:f>
              <c:strCache>
                <c:ptCount val="3"/>
                <c:pt idx="0">
                  <c:v>High Health</c:v>
                </c:pt>
                <c:pt idx="1">
                  <c:v>Medium Health</c:v>
                </c:pt>
                <c:pt idx="2">
                  <c:v>Low Health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3275</c:v>
                </c:pt>
                <c:pt idx="1">
                  <c:v>953</c:v>
                </c:pt>
                <c:pt idx="2">
                  <c:v>3714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2A4-8C49-B027-41F89F28F8AD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February</c:v>
                </c:pt>
              </c:strCache>
            </c:strRef>
          </c:tx>
          <c:spPr>
            <a:solidFill>
              <a:srgbClr val="981E32"/>
            </a:solidFill>
            <a:ln>
              <a:noFill/>
            </a:ln>
            <a:effectLst/>
          </c:spPr>
          <c:invertIfNegative val="0"/>
          <c:cat>
            <c:strRef>
              <c:f>Sheet1!$A$2:$A$4</c:f>
              <c:strCache>
                <c:ptCount val="3"/>
                <c:pt idx="0">
                  <c:v>High Health</c:v>
                </c:pt>
                <c:pt idx="1">
                  <c:v>Medium Health</c:v>
                </c:pt>
                <c:pt idx="2">
                  <c:v>Low Health</c:v>
                </c:pt>
              </c:strCache>
            </c:strRef>
          </c:cat>
          <c:val>
            <c:numRef>
              <c:f>Sheet1!$C$2:$C$4</c:f>
              <c:numCache>
                <c:formatCode>General</c:formatCode>
                <c:ptCount val="3"/>
                <c:pt idx="0">
                  <c:v>4210</c:v>
                </c:pt>
                <c:pt idx="1">
                  <c:v>1058</c:v>
                </c:pt>
                <c:pt idx="2">
                  <c:v>2135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22A4-8C49-B027-41F89F28F8A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515937472"/>
        <c:axId val="1515939104"/>
      </c:barChart>
      <c:catAx>
        <c:axId val="151593747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3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515939104"/>
        <c:crosses val="autoZero"/>
        <c:auto val="1"/>
        <c:lblAlgn val="ctr"/>
        <c:lblOffset val="100"/>
        <c:noMultiLvlLbl val="0"/>
      </c:catAx>
      <c:valAx>
        <c:axId val="151593910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3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51593747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72647464148613894"/>
          <c:y val="0.81938736245929578"/>
          <c:w val="0.25364065150761372"/>
          <c:h val="0.1806126622119505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32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rgbClr val="F8F8F8"/>
    </a:solidFill>
    <a:ln w="38100">
      <a:solidFill>
        <a:srgbClr val="DB7270"/>
      </a:solidFill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  <c:userShapes r:id="rId4"/>
</c:chartSpace>
</file>

<file path=ppt/charts/colors1.xml><?xml version="1.0" encoding="utf-8"?>
<cs:colorStyle xmlns:cs="http://schemas.microsoft.com/office/drawing/2012/chartStyle" xmlns:a="http://schemas.openxmlformats.org/drawingml/2006/main" meth="cycle" id="13">
  <a:schemeClr val="accent6"/>
  <a:schemeClr val="accent5"/>
  <a:schemeClr val="accent4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0.36464</cdr:x>
      <cdr:y>0.88432</cdr:y>
    </cdr:from>
    <cdr:to>
      <cdr:x>0.67312</cdr:x>
      <cdr:y>0.95034</cdr:y>
    </cdr:to>
    <cdr:sp macro="" textlink="">
      <cdr:nvSpPr>
        <cdr:cNvPr id="2" name="TextBox 3">
          <a:extLst xmlns:a="http://schemas.openxmlformats.org/drawingml/2006/main">
            <a:ext uri="{FF2B5EF4-FFF2-40B4-BE49-F238E27FC236}">
              <a16:creationId xmlns:a16="http://schemas.microsoft.com/office/drawing/2014/main" id="{3561F802-EF6F-E84E-A8A4-2433AF30BE5E}"/>
            </a:ext>
          </a:extLst>
        </cdr:cNvPr>
        <cdr:cNvSpPr txBox="1"/>
      </cdr:nvSpPr>
      <cdr:spPr>
        <a:xfrm xmlns:a="http://schemas.openxmlformats.org/drawingml/2006/main">
          <a:off x="5959994" y="7749509"/>
          <a:ext cx="5042076" cy="578544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 cmpd="sng">
          <a:solidFill>
            <a:schemeClr val="lt1">
              <a:shade val="50000"/>
            </a:schemeClr>
          </a:solidFill>
        </a:ln>
      </cdr:spPr>
      <cdr:style>
        <a:lnRef xmlns:a="http://schemas.openxmlformats.org/drawingml/2006/main" idx="0">
          <a:scrgbClr r="0" g="0" b="0"/>
        </a:lnRef>
        <a:fillRef xmlns:a="http://schemas.openxmlformats.org/drawingml/2006/main" idx="0">
          <a:scrgbClr r="0" g="0" b="0"/>
        </a:fillRef>
        <a:effectRef xmlns:a="http://schemas.openxmlformats.org/drawingml/2006/main" idx="0">
          <a:scrgbClr r="0" g="0" b="0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wrap="square" rtlCol="0" anchor="t"/>
        <a:lstStyle xmlns:a="http://schemas.openxmlformats.org/drawingml/2006/main">
          <a:lvl1pPr marL="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en-US" sz="3200" dirty="0">
              <a:solidFill>
                <a:srgbClr val="981E32"/>
              </a:solidFill>
            </a:rPr>
            <a:t>Health</a:t>
          </a:r>
          <a:r>
            <a:rPr lang="en-US" sz="3200" baseline="0" dirty="0">
              <a:solidFill>
                <a:srgbClr val="981E32"/>
              </a:solidFill>
            </a:rPr>
            <a:t> Level </a:t>
          </a:r>
          <a:r>
            <a:rPr lang="en-US" sz="3200" dirty="0">
              <a:solidFill>
                <a:srgbClr val="981E32"/>
              </a:solidFill>
            </a:rPr>
            <a:t>of Foods</a:t>
          </a:r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0225" cy="469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14788" y="0"/>
            <a:ext cx="3070225" cy="469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870DDA-1B1D-4A4F-A86A-FABC40DF3A31}" type="datetimeFigureOut">
              <a:rPr lang="en-US" smtClean="0"/>
              <a:t>5/20/22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433513" y="1171575"/>
            <a:ext cx="4219575" cy="31638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8025" y="4510088"/>
            <a:ext cx="5670550" cy="369093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902700"/>
            <a:ext cx="3070225" cy="469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14788" y="8902700"/>
            <a:ext cx="3070225" cy="469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AAFA9B4-89C4-234B-8A53-1BD21864B9F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73266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AAFA9B4-89C4-234B-8A53-1BD21864B9FF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00525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91840" y="10226042"/>
            <a:ext cx="37307520" cy="7056120"/>
          </a:xfrm>
        </p:spPr>
        <p:txBody>
          <a:bodyPr>
            <a:noAutofit/>
          </a:bodyPr>
          <a:lstStyle>
            <a:lvl1pPr algn="ctr">
              <a:defRPr sz="259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583680" y="18653760"/>
            <a:ext cx="30723840" cy="8412480"/>
          </a:xfrm>
        </p:spPr>
        <p:txBody>
          <a:bodyPr>
            <a:normAutofit/>
          </a:bodyPr>
          <a:lstStyle>
            <a:lvl1pPr marL="0" indent="0" algn="ctr">
              <a:buNone/>
              <a:defRPr sz="11500">
                <a:solidFill>
                  <a:schemeClr val="tx1"/>
                </a:solidFill>
              </a:defRPr>
            </a:lvl1pPr>
            <a:lvl2pPr marL="21945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43891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65836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87782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0972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3167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53619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7556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2351B0-6FE5-4A01-9E8F-A138D1C7B1AD}" type="datetimeFigureOut">
              <a:rPr lang="en-US" smtClean="0"/>
              <a:pPr/>
              <a:t>5/20/22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FBF1B-86AA-4B54-B17B-2262BD2B075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2351B0-6FE5-4A01-9E8F-A138D1C7B1AD}" type="datetimeFigureOut">
              <a:rPr lang="en-US" smtClean="0"/>
              <a:pPr/>
              <a:t>5/20/22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FBF1B-86AA-4B54-B17B-2262BD2B075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1821120" y="1318265"/>
            <a:ext cx="9875520" cy="2808732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94560" y="1318265"/>
            <a:ext cx="28895040" cy="2808732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2351B0-6FE5-4A01-9E8F-A138D1C7B1AD}" type="datetimeFigureOut">
              <a:rPr lang="en-US" smtClean="0"/>
              <a:pPr/>
              <a:t>5/20/22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FBF1B-86AA-4B54-B17B-2262BD2B075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2351B0-6FE5-4A01-9E8F-A138D1C7B1AD}" type="datetimeFigureOut">
              <a:rPr lang="en-US" smtClean="0"/>
              <a:pPr/>
              <a:t>5/20/22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FBF1B-86AA-4B54-B17B-2262BD2B075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467102" y="13784580"/>
            <a:ext cx="37307520" cy="6537960"/>
          </a:xfrm>
        </p:spPr>
        <p:txBody>
          <a:bodyPr anchor="t">
            <a:noAutofit/>
          </a:bodyPr>
          <a:lstStyle>
            <a:lvl1pPr algn="l">
              <a:defRPr sz="21100" b="1" cap="none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67102" y="6583682"/>
            <a:ext cx="37307520" cy="7200898"/>
          </a:xfrm>
        </p:spPr>
        <p:txBody>
          <a:bodyPr anchor="b"/>
          <a:lstStyle>
            <a:lvl1pPr marL="0" indent="0">
              <a:buNone/>
              <a:defRPr sz="9600">
                <a:solidFill>
                  <a:schemeClr val="tx1"/>
                </a:solidFill>
              </a:defRPr>
            </a:lvl1pPr>
            <a:lvl2pPr marL="2194560" indent="0">
              <a:buNone/>
              <a:defRPr sz="8600">
                <a:solidFill>
                  <a:schemeClr val="tx1">
                    <a:tint val="75000"/>
                  </a:schemeClr>
                </a:solidFill>
              </a:defRPr>
            </a:lvl2pPr>
            <a:lvl3pPr marL="4389120" indent="0">
              <a:buNone/>
              <a:defRPr sz="7700">
                <a:solidFill>
                  <a:schemeClr val="tx1">
                    <a:tint val="75000"/>
                  </a:schemeClr>
                </a:solidFill>
              </a:defRPr>
            </a:lvl3pPr>
            <a:lvl4pPr marL="6583680" indent="0">
              <a:buNone/>
              <a:defRPr sz="6700">
                <a:solidFill>
                  <a:schemeClr val="tx1">
                    <a:tint val="75000"/>
                  </a:schemeClr>
                </a:solidFill>
              </a:defRPr>
            </a:lvl4pPr>
            <a:lvl5pPr marL="8778240" indent="0">
              <a:buNone/>
              <a:defRPr sz="6700">
                <a:solidFill>
                  <a:schemeClr val="tx1">
                    <a:tint val="75000"/>
                  </a:schemeClr>
                </a:solidFill>
              </a:defRPr>
            </a:lvl5pPr>
            <a:lvl6pPr marL="10972800" indent="0">
              <a:buNone/>
              <a:defRPr sz="6700">
                <a:solidFill>
                  <a:schemeClr val="tx1">
                    <a:tint val="75000"/>
                  </a:schemeClr>
                </a:solidFill>
              </a:defRPr>
            </a:lvl6pPr>
            <a:lvl7pPr marL="13167360" indent="0">
              <a:buNone/>
              <a:defRPr sz="6700">
                <a:solidFill>
                  <a:schemeClr val="tx1">
                    <a:tint val="75000"/>
                  </a:schemeClr>
                </a:solidFill>
              </a:defRPr>
            </a:lvl7pPr>
            <a:lvl8pPr marL="15361920" indent="0">
              <a:buNone/>
              <a:defRPr sz="6700">
                <a:solidFill>
                  <a:schemeClr val="tx1">
                    <a:tint val="75000"/>
                  </a:schemeClr>
                </a:solidFill>
              </a:defRPr>
            </a:lvl8pPr>
            <a:lvl9pPr marL="17556480" indent="0">
              <a:buNone/>
              <a:defRPr sz="67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2351B0-6FE5-4A01-9E8F-A138D1C7B1AD}" type="datetimeFigureOut">
              <a:rPr lang="en-US" smtClean="0"/>
              <a:pPr/>
              <a:t>5/20/22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FBF1B-86AA-4B54-B17B-2262BD2B075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194560" y="7680963"/>
            <a:ext cx="19385280" cy="21724622"/>
          </a:xfrm>
        </p:spPr>
        <p:txBody>
          <a:bodyPr/>
          <a:lstStyle>
            <a:lvl1pPr>
              <a:defRPr sz="13400"/>
            </a:lvl1pPr>
            <a:lvl2pPr>
              <a:defRPr sz="11500"/>
            </a:lvl2pPr>
            <a:lvl3pPr>
              <a:defRPr sz="9600"/>
            </a:lvl3pPr>
            <a:lvl4pPr>
              <a:defRPr sz="8600"/>
            </a:lvl4pPr>
            <a:lvl5pPr>
              <a:defRPr sz="8600"/>
            </a:lvl5pPr>
            <a:lvl6pPr>
              <a:defRPr sz="8600"/>
            </a:lvl6pPr>
            <a:lvl7pPr>
              <a:defRPr sz="8600"/>
            </a:lvl7pPr>
            <a:lvl8pPr>
              <a:defRPr sz="8600"/>
            </a:lvl8pPr>
            <a:lvl9pPr>
              <a:defRPr sz="8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2311360" y="7680963"/>
            <a:ext cx="19385280" cy="21724622"/>
          </a:xfrm>
        </p:spPr>
        <p:txBody>
          <a:bodyPr/>
          <a:lstStyle>
            <a:lvl1pPr>
              <a:defRPr sz="13400"/>
            </a:lvl1pPr>
            <a:lvl2pPr>
              <a:defRPr sz="11500"/>
            </a:lvl2pPr>
            <a:lvl3pPr>
              <a:defRPr sz="9600"/>
            </a:lvl3pPr>
            <a:lvl4pPr>
              <a:defRPr sz="8600"/>
            </a:lvl4pPr>
            <a:lvl5pPr>
              <a:defRPr sz="8600"/>
            </a:lvl5pPr>
            <a:lvl6pPr>
              <a:defRPr sz="8600"/>
            </a:lvl6pPr>
            <a:lvl7pPr>
              <a:defRPr sz="8600"/>
            </a:lvl7pPr>
            <a:lvl8pPr>
              <a:defRPr sz="8600"/>
            </a:lvl8pPr>
            <a:lvl9pPr>
              <a:defRPr sz="8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2351B0-6FE5-4A01-9E8F-A138D1C7B1AD}" type="datetimeFigureOut">
              <a:rPr lang="en-US" smtClean="0"/>
              <a:pPr/>
              <a:t>5/20/22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FBF1B-86AA-4B54-B17B-2262BD2B075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2194560" y="7368542"/>
            <a:ext cx="19392902" cy="3070858"/>
          </a:xfrm>
        </p:spPr>
        <p:txBody>
          <a:bodyPr anchor="ctr"/>
          <a:lstStyle>
            <a:lvl1pPr marL="0" indent="0">
              <a:buNone/>
              <a:defRPr sz="11500" b="1"/>
            </a:lvl1pPr>
            <a:lvl2pPr marL="2194560" indent="0">
              <a:buNone/>
              <a:defRPr sz="9600" b="1"/>
            </a:lvl2pPr>
            <a:lvl3pPr marL="4389120" indent="0">
              <a:buNone/>
              <a:defRPr sz="8600" b="1"/>
            </a:lvl3pPr>
            <a:lvl4pPr marL="6583680" indent="0">
              <a:buNone/>
              <a:defRPr sz="7700" b="1"/>
            </a:lvl4pPr>
            <a:lvl5pPr marL="8778240" indent="0">
              <a:buNone/>
              <a:defRPr sz="7700" b="1"/>
            </a:lvl5pPr>
            <a:lvl6pPr marL="10972800" indent="0">
              <a:buNone/>
              <a:defRPr sz="7700" b="1"/>
            </a:lvl6pPr>
            <a:lvl7pPr marL="13167360" indent="0">
              <a:buNone/>
              <a:defRPr sz="7700" b="1"/>
            </a:lvl7pPr>
            <a:lvl8pPr marL="15361920" indent="0">
              <a:buNone/>
              <a:defRPr sz="7700" b="1"/>
            </a:lvl8pPr>
            <a:lvl9pPr marL="17556480" indent="0">
              <a:buNone/>
              <a:defRPr sz="77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194560" y="10439400"/>
            <a:ext cx="19392902" cy="18966182"/>
          </a:xfrm>
        </p:spPr>
        <p:txBody>
          <a:bodyPr/>
          <a:lstStyle>
            <a:lvl1pPr>
              <a:defRPr sz="11500"/>
            </a:lvl1pPr>
            <a:lvl2pPr>
              <a:defRPr sz="9600"/>
            </a:lvl2pPr>
            <a:lvl3pPr>
              <a:defRPr sz="8600"/>
            </a:lvl3pPr>
            <a:lvl4pPr>
              <a:defRPr sz="7700"/>
            </a:lvl4pPr>
            <a:lvl5pPr>
              <a:defRPr sz="7700"/>
            </a:lvl5pPr>
            <a:lvl6pPr>
              <a:defRPr sz="7700"/>
            </a:lvl6pPr>
            <a:lvl7pPr>
              <a:defRPr sz="7700"/>
            </a:lvl7pPr>
            <a:lvl8pPr>
              <a:defRPr sz="7700"/>
            </a:lvl8pPr>
            <a:lvl9pPr>
              <a:defRPr sz="7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22296122" y="7368542"/>
            <a:ext cx="19400520" cy="3070858"/>
          </a:xfrm>
        </p:spPr>
        <p:txBody>
          <a:bodyPr anchor="ctr"/>
          <a:lstStyle>
            <a:lvl1pPr marL="0" indent="0">
              <a:buNone/>
              <a:defRPr sz="11500" b="1"/>
            </a:lvl1pPr>
            <a:lvl2pPr marL="2194560" indent="0">
              <a:buNone/>
              <a:defRPr sz="9600" b="1"/>
            </a:lvl2pPr>
            <a:lvl3pPr marL="4389120" indent="0">
              <a:buNone/>
              <a:defRPr sz="8600" b="1"/>
            </a:lvl3pPr>
            <a:lvl4pPr marL="6583680" indent="0">
              <a:buNone/>
              <a:defRPr sz="7700" b="1"/>
            </a:lvl4pPr>
            <a:lvl5pPr marL="8778240" indent="0">
              <a:buNone/>
              <a:defRPr sz="7700" b="1"/>
            </a:lvl5pPr>
            <a:lvl6pPr marL="10972800" indent="0">
              <a:buNone/>
              <a:defRPr sz="7700" b="1"/>
            </a:lvl6pPr>
            <a:lvl7pPr marL="13167360" indent="0">
              <a:buNone/>
              <a:defRPr sz="7700" b="1"/>
            </a:lvl7pPr>
            <a:lvl8pPr marL="15361920" indent="0">
              <a:buNone/>
              <a:defRPr sz="7700" b="1"/>
            </a:lvl8pPr>
            <a:lvl9pPr marL="17556480" indent="0">
              <a:buNone/>
              <a:defRPr sz="77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2296122" y="10439400"/>
            <a:ext cx="19400520" cy="18966182"/>
          </a:xfrm>
        </p:spPr>
        <p:txBody>
          <a:bodyPr/>
          <a:lstStyle>
            <a:lvl1pPr>
              <a:defRPr sz="11500"/>
            </a:lvl1pPr>
            <a:lvl2pPr>
              <a:defRPr sz="9600"/>
            </a:lvl2pPr>
            <a:lvl3pPr>
              <a:defRPr sz="8600"/>
            </a:lvl3pPr>
            <a:lvl4pPr>
              <a:defRPr sz="7700"/>
            </a:lvl4pPr>
            <a:lvl5pPr>
              <a:defRPr sz="7700"/>
            </a:lvl5pPr>
            <a:lvl6pPr>
              <a:defRPr sz="7700"/>
            </a:lvl6pPr>
            <a:lvl7pPr>
              <a:defRPr sz="7700"/>
            </a:lvl7pPr>
            <a:lvl8pPr>
              <a:defRPr sz="7700"/>
            </a:lvl8pPr>
            <a:lvl9pPr>
              <a:defRPr sz="7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2351B0-6FE5-4A01-9E8F-A138D1C7B1AD}" type="datetimeFigureOut">
              <a:rPr lang="en-US" smtClean="0"/>
              <a:pPr/>
              <a:t>5/20/22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FBF1B-86AA-4B54-B17B-2262BD2B075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2351B0-6FE5-4A01-9E8F-A138D1C7B1AD}" type="datetimeFigureOut">
              <a:rPr lang="en-US" smtClean="0"/>
              <a:pPr/>
              <a:t>5/20/22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FBF1B-86AA-4B54-B17B-2262BD2B075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2351B0-6FE5-4A01-9E8F-A138D1C7B1AD}" type="datetimeFigureOut">
              <a:rPr lang="en-US" smtClean="0"/>
              <a:pPr/>
              <a:t>5/20/22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FBF1B-86AA-4B54-B17B-2262BD2B075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194563" y="1310640"/>
            <a:ext cx="14439902" cy="5577840"/>
          </a:xfrm>
        </p:spPr>
        <p:txBody>
          <a:bodyPr anchor="b">
            <a:scene3d>
              <a:camera prst="orthographicFront"/>
              <a:lightRig rig="soft" dir="t"/>
            </a:scene3d>
            <a:sp3d prstMaterial="powder">
              <a:contourClr>
                <a:schemeClr val="bg2"/>
              </a:contourClr>
            </a:sp3d>
          </a:bodyPr>
          <a:lstStyle>
            <a:lvl1pPr algn="l">
              <a:defRPr sz="9600" b="1" cap="none" spc="0">
                <a:ln>
                  <a:noFill/>
                </a:ln>
                <a:solidFill>
                  <a:schemeClr val="tx2"/>
                </a:solidFill>
                <a:effectLst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160240" y="1310643"/>
            <a:ext cx="24536400" cy="28094942"/>
          </a:xfrm>
        </p:spPr>
        <p:txBody>
          <a:bodyPr/>
          <a:lstStyle>
            <a:lvl1pPr>
              <a:defRPr sz="15400"/>
            </a:lvl1pPr>
            <a:lvl2pPr>
              <a:defRPr sz="13400"/>
            </a:lvl2pPr>
            <a:lvl3pPr>
              <a:defRPr sz="11500"/>
            </a:lvl3pPr>
            <a:lvl4pPr>
              <a:defRPr sz="9600"/>
            </a:lvl4pPr>
            <a:lvl5pPr>
              <a:defRPr sz="9600"/>
            </a:lvl5pPr>
            <a:lvl6pPr>
              <a:defRPr sz="9600"/>
            </a:lvl6pPr>
            <a:lvl7pPr>
              <a:defRPr sz="9600"/>
            </a:lvl7pPr>
            <a:lvl8pPr>
              <a:defRPr sz="9600"/>
            </a:lvl8pPr>
            <a:lvl9pPr>
              <a:defRPr sz="9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94563" y="6888483"/>
            <a:ext cx="14439902" cy="22517102"/>
          </a:xfrm>
        </p:spPr>
        <p:txBody>
          <a:bodyPr/>
          <a:lstStyle>
            <a:lvl1pPr marL="0" indent="0">
              <a:buNone/>
              <a:defRPr sz="6700"/>
            </a:lvl1pPr>
            <a:lvl2pPr marL="2194560" indent="0">
              <a:buNone/>
              <a:defRPr sz="5800"/>
            </a:lvl2pPr>
            <a:lvl3pPr marL="4389120" indent="0">
              <a:buNone/>
              <a:defRPr sz="4800"/>
            </a:lvl3pPr>
            <a:lvl4pPr marL="6583680" indent="0">
              <a:buNone/>
              <a:defRPr sz="4300"/>
            </a:lvl4pPr>
            <a:lvl5pPr marL="8778240" indent="0">
              <a:buNone/>
              <a:defRPr sz="4300"/>
            </a:lvl5pPr>
            <a:lvl6pPr marL="10972800" indent="0">
              <a:buNone/>
              <a:defRPr sz="4300"/>
            </a:lvl6pPr>
            <a:lvl7pPr marL="13167360" indent="0">
              <a:buNone/>
              <a:defRPr sz="4300"/>
            </a:lvl7pPr>
            <a:lvl8pPr marL="15361920" indent="0">
              <a:buNone/>
              <a:defRPr sz="4300"/>
            </a:lvl8pPr>
            <a:lvl9pPr marL="17556480" indent="0">
              <a:buNone/>
              <a:defRPr sz="43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2351B0-6FE5-4A01-9E8F-A138D1C7B1AD}" type="datetimeFigureOut">
              <a:rPr lang="en-US" smtClean="0"/>
              <a:pPr/>
              <a:t>5/20/22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FBF1B-86AA-4B54-B17B-2262BD2B075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828800" y="6949440"/>
            <a:ext cx="14264640" cy="6377942"/>
          </a:xfrm>
        </p:spPr>
        <p:txBody>
          <a:bodyPr anchor="b">
            <a:scene3d>
              <a:camera prst="orthographicFront"/>
              <a:lightRig rig="soft" dir="t"/>
            </a:scene3d>
            <a:sp3d prstMaterial="powder">
              <a:contourClr>
                <a:schemeClr val="bg2"/>
              </a:contourClr>
            </a:sp3d>
          </a:bodyPr>
          <a:lstStyle>
            <a:lvl1pPr algn="l">
              <a:defRPr sz="9600" b="1" cap="none" spc="0">
                <a:ln>
                  <a:noFill/>
                </a:ln>
                <a:solidFill>
                  <a:schemeClr val="tx2"/>
                </a:solidFill>
                <a:effectLst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3327382"/>
            <a:ext cx="14264640" cy="3863338"/>
          </a:xfrm>
        </p:spPr>
        <p:txBody>
          <a:bodyPr/>
          <a:lstStyle>
            <a:lvl1pPr marL="0" indent="0">
              <a:buNone/>
              <a:defRPr sz="6700"/>
            </a:lvl1pPr>
            <a:lvl2pPr marL="2194560" indent="0">
              <a:buNone/>
              <a:defRPr sz="5800"/>
            </a:lvl2pPr>
            <a:lvl3pPr marL="4389120" indent="0">
              <a:buNone/>
              <a:defRPr sz="4800"/>
            </a:lvl3pPr>
            <a:lvl4pPr marL="6583680" indent="0">
              <a:buNone/>
              <a:defRPr sz="4300"/>
            </a:lvl4pPr>
            <a:lvl5pPr marL="8778240" indent="0">
              <a:buNone/>
              <a:defRPr sz="4300"/>
            </a:lvl5pPr>
            <a:lvl6pPr marL="10972800" indent="0">
              <a:buNone/>
              <a:defRPr sz="4300"/>
            </a:lvl6pPr>
            <a:lvl7pPr marL="13167360" indent="0">
              <a:buNone/>
              <a:defRPr sz="4300"/>
            </a:lvl7pPr>
            <a:lvl8pPr marL="15361920" indent="0">
              <a:buNone/>
              <a:defRPr sz="4300"/>
            </a:lvl8pPr>
            <a:lvl9pPr marL="17556480" indent="0">
              <a:buNone/>
              <a:defRPr sz="43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2351B0-6FE5-4A01-9E8F-A138D1C7B1AD}" type="datetimeFigureOut">
              <a:rPr lang="en-US" smtClean="0"/>
              <a:pPr/>
              <a:t>5/20/22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FBF1B-86AA-4B54-B17B-2262BD2B075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 rot="21172883" flipH="1">
            <a:off x="19529513" y="6301409"/>
            <a:ext cx="17635061" cy="17635061"/>
          </a:xfrm>
          <a:prstGeom prst="rect">
            <a:avLst/>
          </a:prstGeom>
          <a:solidFill>
            <a:srgbClr val="FFFFFF"/>
          </a:solidFill>
          <a:ln w="3175">
            <a:solidFill>
              <a:srgbClr val="777777"/>
            </a:solidFill>
          </a:ln>
          <a:effectLst>
            <a:outerShdw blurRad="63500" dist="6350" dir="5400000" algn="t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38912" tIns="219456" rIns="438912" bIns="219456" rtlCol="0" anchor="ctr"/>
          <a:lstStyle/>
          <a:p>
            <a:pPr algn="ctr"/>
            <a:r>
              <a:rPr lang="en-US" dirty="0"/>
              <a:t>4</a:t>
            </a:r>
          </a:p>
        </p:txBody>
      </p:sp>
      <p:sp>
        <p:nvSpPr>
          <p:cNvPr id="10" name="Rectangle 9"/>
          <p:cNvSpPr/>
          <p:nvPr/>
        </p:nvSpPr>
        <p:spPr>
          <a:xfrm rot="21435926" flipH="1">
            <a:off x="19416060" y="6084790"/>
            <a:ext cx="17635061" cy="17635061"/>
          </a:xfrm>
          <a:prstGeom prst="rect">
            <a:avLst/>
          </a:prstGeom>
          <a:solidFill>
            <a:srgbClr val="FFFFFF"/>
          </a:solidFill>
          <a:ln w="3175">
            <a:solidFill>
              <a:srgbClr val="777777"/>
            </a:solidFill>
          </a:ln>
          <a:effectLst>
            <a:outerShdw blurRad="63500" dist="6350" dir="5400000" algn="t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38912" tIns="219456" rIns="438912" bIns="219456" rtlCol="0" anchor="ctr"/>
          <a:lstStyle/>
          <a:p>
            <a:pPr algn="ctr"/>
            <a:r>
              <a:rPr lang="en-US" dirty="0"/>
              <a:t>4</a:t>
            </a:r>
          </a:p>
        </p:txBody>
      </p:sp>
      <p:sp>
        <p:nvSpPr>
          <p:cNvPr id="11" name="Rectangle 10"/>
          <p:cNvSpPr/>
          <p:nvPr/>
        </p:nvSpPr>
        <p:spPr>
          <a:xfrm>
            <a:off x="19514702" y="6009734"/>
            <a:ext cx="18434304" cy="18434304"/>
          </a:xfrm>
          <a:prstGeom prst="rect">
            <a:avLst/>
          </a:prstGeom>
          <a:solidFill>
            <a:srgbClr val="FFFFFF"/>
          </a:solidFill>
          <a:ln w="3175">
            <a:solidFill>
              <a:srgbClr val="777777"/>
            </a:solidFill>
          </a:ln>
          <a:effectLst>
            <a:outerShdw blurRad="76200" dist="6350" dir="5400000" algn="t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38912" tIns="219456" rIns="438912" bIns="219456" rtlCol="0" anchor="ctr"/>
          <a:lstStyle/>
          <a:p>
            <a:pPr algn="ctr"/>
            <a:r>
              <a:rPr lang="en-US" dirty="0"/>
              <a:t>4</a:t>
            </a:r>
          </a:p>
        </p:txBody>
      </p:sp>
      <p:sp>
        <p:nvSpPr>
          <p:cNvPr id="12" name="Rectangle 11"/>
          <p:cNvSpPr/>
          <p:nvPr/>
        </p:nvSpPr>
        <p:spPr>
          <a:xfrm rot="293056">
            <a:off x="19796059" y="5672088"/>
            <a:ext cx="19092672" cy="19092672"/>
          </a:xfrm>
          <a:prstGeom prst="rect">
            <a:avLst/>
          </a:prstGeom>
          <a:solidFill>
            <a:srgbClr val="FFFFFF"/>
          </a:solidFill>
          <a:ln w="3175">
            <a:solidFill>
              <a:srgbClr val="777777"/>
            </a:solidFill>
          </a:ln>
          <a:effectLst>
            <a:outerShdw blurRad="50000" dist="50800" dir="12900000" sy="99500" kx="90000" ky="150000" algn="tl" rotWithShape="0">
              <a:srgbClr val="000000">
                <a:alpha val="3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38912" tIns="219456" rIns="438912" bIns="219456" rtlCol="0" anchor="ctr"/>
          <a:lstStyle/>
          <a:p>
            <a:pPr algn="ctr"/>
            <a:r>
              <a:rPr lang="en-US" dirty="0"/>
              <a:t>4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300000">
            <a:off x="20523206" y="6355080"/>
            <a:ext cx="17556480" cy="17556480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15400"/>
            </a:lvl1pPr>
            <a:lvl2pPr marL="2194560" indent="0">
              <a:buNone/>
              <a:defRPr sz="13400"/>
            </a:lvl2pPr>
            <a:lvl3pPr marL="4389120" indent="0">
              <a:buNone/>
              <a:defRPr sz="11500"/>
            </a:lvl3pPr>
            <a:lvl4pPr marL="6583680" indent="0">
              <a:buNone/>
              <a:defRPr sz="9600"/>
            </a:lvl4pPr>
            <a:lvl5pPr marL="8778240" indent="0">
              <a:buNone/>
              <a:defRPr sz="9600"/>
            </a:lvl5pPr>
            <a:lvl6pPr marL="10972800" indent="0">
              <a:buNone/>
              <a:defRPr sz="9600"/>
            </a:lvl6pPr>
            <a:lvl7pPr marL="13167360" indent="0">
              <a:buNone/>
              <a:defRPr sz="9600"/>
            </a:lvl7pPr>
            <a:lvl8pPr marL="15361920" indent="0">
              <a:buNone/>
              <a:defRPr sz="9600"/>
            </a:lvl8pPr>
            <a:lvl9pPr marL="17556480" indent="0">
              <a:buNone/>
              <a:defRPr sz="9600"/>
            </a:lvl9pPr>
          </a:lstStyle>
          <a:p>
            <a:r>
              <a:rPr lang="en-US" dirty="0"/>
              <a:t>Click icon to add picture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50000">
              <a:srgbClr val="981E32">
                <a:alpha val="50000"/>
              </a:srgbClr>
            </a:gs>
            <a:gs pos="0">
              <a:srgbClr val="981E32"/>
            </a:gs>
            <a:gs pos="100000">
              <a:srgbClr val="981E32"/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194560" y="1318262"/>
            <a:ext cx="39502080" cy="5486400"/>
          </a:xfrm>
          <a:prstGeom prst="rect">
            <a:avLst/>
          </a:prstGeom>
        </p:spPr>
        <p:txBody>
          <a:bodyPr vert="horz" lIns="438912" tIns="219456" rIns="438912" bIns="219456" rtlCol="0" anchor="ctr">
            <a:normAutofit/>
            <a:scene3d>
              <a:camera prst="orthographicFront"/>
              <a:lightRig rig="soft" dir="t"/>
            </a:scene3d>
            <a:sp3d contourW="12700" prstMaterial="powder">
              <a:bevelT w="29210" h="12700"/>
              <a:contourClr>
                <a:schemeClr val="bg2"/>
              </a:contourClr>
            </a:sp3d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94560" y="7680963"/>
            <a:ext cx="39502080" cy="21724622"/>
          </a:xfrm>
          <a:prstGeom prst="rect">
            <a:avLst/>
          </a:prstGeom>
        </p:spPr>
        <p:txBody>
          <a:bodyPr vert="horz" lIns="438912" tIns="219456" rIns="438912" bIns="219456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194560" y="30510482"/>
            <a:ext cx="10241280" cy="1752600"/>
          </a:xfrm>
          <a:prstGeom prst="rect">
            <a:avLst/>
          </a:prstGeom>
        </p:spPr>
        <p:txBody>
          <a:bodyPr vert="horz" lIns="438912" tIns="219456" rIns="438912" bIns="219456" rtlCol="0" anchor="ctr"/>
          <a:lstStyle>
            <a:lvl1pPr algn="l">
              <a:defRPr sz="5300">
                <a:solidFill>
                  <a:schemeClr val="tx1"/>
                </a:solidFill>
              </a:defRPr>
            </a:lvl1pPr>
          </a:lstStyle>
          <a:p>
            <a:fld id="{B72351B0-6FE5-4A01-9E8F-A138D1C7B1AD}" type="datetimeFigureOut">
              <a:rPr lang="en-US" smtClean="0"/>
              <a:pPr/>
              <a:t>5/20/22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996160" y="30510482"/>
            <a:ext cx="13898880" cy="1752600"/>
          </a:xfrm>
          <a:prstGeom prst="rect">
            <a:avLst/>
          </a:prstGeom>
        </p:spPr>
        <p:txBody>
          <a:bodyPr vert="horz" lIns="438912" tIns="219456" rIns="438912" bIns="219456" rtlCol="0" anchor="ctr"/>
          <a:lstStyle>
            <a:lvl1pPr algn="ctr">
              <a:defRPr sz="53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1455360" y="30510482"/>
            <a:ext cx="10241280" cy="1752600"/>
          </a:xfrm>
          <a:prstGeom prst="rect">
            <a:avLst/>
          </a:prstGeom>
        </p:spPr>
        <p:txBody>
          <a:bodyPr vert="horz" lIns="438912" tIns="219456" rIns="438912" bIns="219456" rtlCol="0" anchor="ctr"/>
          <a:lstStyle>
            <a:lvl1pPr algn="r">
              <a:defRPr sz="5300">
                <a:solidFill>
                  <a:schemeClr val="tx1"/>
                </a:solidFill>
              </a:defRPr>
            </a:lvl1pPr>
          </a:lstStyle>
          <a:p>
            <a:fld id="{521FBF1B-86AA-4B54-B17B-2262BD2B075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485" r:id="rId1"/>
    <p:sldLayoutId id="2147484486" r:id="rId2"/>
    <p:sldLayoutId id="2147484487" r:id="rId3"/>
    <p:sldLayoutId id="2147484488" r:id="rId4"/>
    <p:sldLayoutId id="2147484489" r:id="rId5"/>
    <p:sldLayoutId id="2147484490" r:id="rId6"/>
    <p:sldLayoutId id="2147484491" r:id="rId7"/>
    <p:sldLayoutId id="2147484492" r:id="rId8"/>
    <p:sldLayoutId id="2147484493" r:id="rId9"/>
    <p:sldLayoutId id="2147484494" r:id="rId10"/>
    <p:sldLayoutId id="2147484495" r:id="rId11"/>
  </p:sldLayoutIdLst>
  <p:txStyles>
    <p:titleStyle>
      <a:lvl1pPr algn="l" defTabSz="4389120" rtl="0" eaLnBrk="1" latinLnBrk="0" hangingPunct="1">
        <a:spcBef>
          <a:spcPct val="0"/>
        </a:spcBef>
        <a:buNone/>
        <a:defRPr sz="21100" b="1" kern="1200">
          <a:ln>
            <a:noFill/>
          </a:ln>
          <a:solidFill>
            <a:schemeClr val="tx2"/>
          </a:solidFill>
          <a:effectLst>
            <a:outerShdw blurRad="50800" dist="25400" dir="5400000" algn="t" rotWithShape="0">
              <a:prstClr val="black">
                <a:alpha val="80000"/>
              </a:prst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1645920" indent="-1645920" algn="l" defTabSz="4389120" rtl="0" eaLnBrk="1" latinLnBrk="0" hangingPunct="1">
        <a:spcBef>
          <a:spcPct val="20000"/>
        </a:spcBef>
        <a:buClr>
          <a:schemeClr val="tx2"/>
        </a:buClr>
        <a:buFont typeface="Wingdings" pitchFamily="2" charset="2"/>
        <a:buChar char="§"/>
        <a:defRPr sz="13400" kern="1200">
          <a:solidFill>
            <a:schemeClr val="tx1"/>
          </a:solidFill>
          <a:latin typeface="+mn-lt"/>
          <a:ea typeface="+mn-ea"/>
          <a:cs typeface="+mn-cs"/>
        </a:defRPr>
      </a:lvl1pPr>
      <a:lvl2pPr marL="3566160" indent="-1371600" algn="l" defTabSz="4389120" rtl="0" eaLnBrk="1" latinLnBrk="0" hangingPunct="1">
        <a:spcBef>
          <a:spcPct val="20000"/>
        </a:spcBef>
        <a:buClr>
          <a:schemeClr val="tx2"/>
        </a:buClr>
        <a:buFont typeface="Wingdings" pitchFamily="2" charset="2"/>
        <a:buChar char="§"/>
        <a:defRPr sz="11500" kern="1200">
          <a:solidFill>
            <a:schemeClr val="tx1"/>
          </a:solidFill>
          <a:latin typeface="+mn-lt"/>
          <a:ea typeface="+mn-ea"/>
          <a:cs typeface="+mn-cs"/>
        </a:defRPr>
      </a:lvl2pPr>
      <a:lvl3pPr marL="5486400" indent="-1097280" algn="l" defTabSz="4389120" rtl="0" eaLnBrk="1" latinLnBrk="0" hangingPunct="1">
        <a:spcBef>
          <a:spcPct val="20000"/>
        </a:spcBef>
        <a:buClr>
          <a:schemeClr val="tx2"/>
        </a:buClr>
        <a:buFont typeface="Wingdings" pitchFamily="2" charset="2"/>
        <a:buChar char="§"/>
        <a:defRPr sz="9600" kern="1200">
          <a:solidFill>
            <a:schemeClr val="tx1"/>
          </a:solidFill>
          <a:latin typeface="+mn-lt"/>
          <a:ea typeface="+mn-ea"/>
          <a:cs typeface="+mn-cs"/>
        </a:defRPr>
      </a:lvl3pPr>
      <a:lvl4pPr marL="7680960" indent="-1097280" algn="l" defTabSz="4389120" rtl="0" eaLnBrk="1" latinLnBrk="0" hangingPunct="1">
        <a:spcBef>
          <a:spcPct val="20000"/>
        </a:spcBef>
        <a:buClr>
          <a:schemeClr val="tx2"/>
        </a:buClr>
        <a:buFont typeface="Wingdings" pitchFamily="2" charset="2"/>
        <a:buChar char="§"/>
        <a:defRPr sz="8600" kern="1200">
          <a:solidFill>
            <a:schemeClr val="tx1"/>
          </a:solidFill>
          <a:latin typeface="+mn-lt"/>
          <a:ea typeface="+mn-ea"/>
          <a:cs typeface="+mn-cs"/>
        </a:defRPr>
      </a:lvl4pPr>
      <a:lvl5pPr marL="9875520" indent="-1097280" algn="l" defTabSz="4389120" rtl="0" eaLnBrk="1" latinLnBrk="0" hangingPunct="1">
        <a:spcBef>
          <a:spcPct val="20000"/>
        </a:spcBef>
        <a:buClr>
          <a:schemeClr val="tx2"/>
        </a:buClr>
        <a:buFont typeface="Wingdings" pitchFamily="2" charset="2"/>
        <a:buChar char="§"/>
        <a:defRPr sz="8600" kern="1200">
          <a:solidFill>
            <a:schemeClr val="tx1"/>
          </a:solidFill>
          <a:latin typeface="+mn-lt"/>
          <a:ea typeface="+mn-ea"/>
          <a:cs typeface="+mn-cs"/>
        </a:defRPr>
      </a:lvl5pPr>
      <a:lvl6pPr marL="12070080" indent="-1097280" algn="l" defTabSz="4389120" rtl="0" eaLnBrk="1" latinLnBrk="0" hangingPunct="1">
        <a:spcBef>
          <a:spcPct val="20000"/>
        </a:spcBef>
        <a:buFont typeface="Arial" pitchFamily="34" charset="0"/>
        <a:buChar char="•"/>
        <a:defRPr sz="9600" kern="1200">
          <a:solidFill>
            <a:schemeClr val="tx1"/>
          </a:solidFill>
          <a:latin typeface="+mn-lt"/>
          <a:ea typeface="+mn-ea"/>
          <a:cs typeface="+mn-cs"/>
        </a:defRPr>
      </a:lvl6pPr>
      <a:lvl7pPr marL="14264640" indent="-1097280" algn="l" defTabSz="4389120" rtl="0" eaLnBrk="1" latinLnBrk="0" hangingPunct="1">
        <a:spcBef>
          <a:spcPct val="20000"/>
        </a:spcBef>
        <a:buFont typeface="Arial" pitchFamily="34" charset="0"/>
        <a:buChar char="•"/>
        <a:defRPr sz="9600" kern="1200">
          <a:solidFill>
            <a:schemeClr val="tx1"/>
          </a:solidFill>
          <a:latin typeface="+mn-lt"/>
          <a:ea typeface="+mn-ea"/>
          <a:cs typeface="+mn-cs"/>
        </a:defRPr>
      </a:lvl7pPr>
      <a:lvl8pPr marL="16459200" indent="-1097280" algn="l" defTabSz="4389120" rtl="0" eaLnBrk="1" latinLnBrk="0" hangingPunct="1">
        <a:spcBef>
          <a:spcPct val="20000"/>
        </a:spcBef>
        <a:buFont typeface="Arial" pitchFamily="34" charset="0"/>
        <a:buChar char="•"/>
        <a:defRPr sz="9600" kern="1200">
          <a:solidFill>
            <a:schemeClr val="tx1"/>
          </a:solidFill>
          <a:latin typeface="+mn-lt"/>
          <a:ea typeface="+mn-ea"/>
          <a:cs typeface="+mn-cs"/>
        </a:defRPr>
      </a:lvl8pPr>
      <a:lvl9pPr marL="18653760" indent="-1097280" algn="l" defTabSz="4389120" rtl="0" eaLnBrk="1" latinLnBrk="0" hangingPunct="1">
        <a:spcBef>
          <a:spcPct val="20000"/>
        </a:spcBef>
        <a:buFont typeface="Arial" pitchFamily="34" charset="0"/>
        <a:buChar char="•"/>
        <a:defRPr sz="9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389120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1pPr>
      <a:lvl2pPr marL="2194560" algn="l" defTabSz="4389120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2pPr>
      <a:lvl3pPr marL="4389120" algn="l" defTabSz="4389120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3pPr>
      <a:lvl4pPr marL="6583680" algn="l" defTabSz="4389120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4pPr>
      <a:lvl5pPr marL="8778240" algn="l" defTabSz="4389120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0" algn="l" defTabSz="4389120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6pPr>
      <a:lvl7pPr marL="13167360" algn="l" defTabSz="4389120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7pPr>
      <a:lvl8pPr marL="15361920" algn="l" defTabSz="4389120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8pPr>
      <a:lvl9pPr marL="17556480" algn="l" defTabSz="4389120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2.png"/><Relationship Id="rId7" Type="http://schemas.openxmlformats.org/officeDocument/2006/relationships/image" Target="../media/image5.tif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5" Type="http://schemas.openxmlformats.org/officeDocument/2006/relationships/chart" Target="../charts/chart1.xml"/><Relationship Id="rId4" Type="http://schemas.openxmlformats.org/officeDocument/2006/relationships/image" Target="../media/image3.png"/><Relationship Id="rId9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TextBox 111">
            <a:extLst>
              <a:ext uri="{FF2B5EF4-FFF2-40B4-BE49-F238E27FC236}">
                <a16:creationId xmlns:a16="http://schemas.microsoft.com/office/drawing/2014/main" id="{F383187C-88C1-9846-A41A-1C7BD3B5F26E}"/>
              </a:ext>
            </a:extLst>
          </p:cNvPr>
          <p:cNvSpPr txBox="1"/>
          <p:nvPr/>
        </p:nvSpPr>
        <p:spPr>
          <a:xfrm>
            <a:off x="11784534" y="5436982"/>
            <a:ext cx="20682961" cy="26989740"/>
          </a:xfrm>
          <a:prstGeom prst="rect">
            <a:avLst/>
          </a:prstGeom>
          <a:solidFill>
            <a:srgbClr val="F8F8F8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11789721" y="30754347"/>
            <a:ext cx="20708978" cy="1672374"/>
          </a:xfrm>
          <a:prstGeom prst="rect">
            <a:avLst/>
          </a:prstGeom>
          <a:solidFill>
            <a:srgbClr val="F8F8F8"/>
          </a:solidFill>
          <a:ln>
            <a:solidFill>
              <a:srgbClr val="981E32"/>
            </a:solidFill>
          </a:ln>
        </p:spPr>
        <p:txBody>
          <a:bodyPr wrap="square" rtlCol="0">
            <a:noAutofit/>
          </a:bodyPr>
          <a:lstStyle/>
          <a:p>
            <a:r>
              <a:rPr lang="en-US" sz="1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</a:p>
          <a:p>
            <a:pPr algn="just"/>
            <a:endParaRPr lang="en-US" sz="2400" dirty="0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584A404C-2E6C-9944-8668-3CD9CF48901D}"/>
              </a:ext>
            </a:extLst>
          </p:cNvPr>
          <p:cNvSpPr txBox="1"/>
          <p:nvPr/>
        </p:nvSpPr>
        <p:spPr>
          <a:xfrm>
            <a:off x="18055712" y="5749767"/>
            <a:ext cx="8320058" cy="745397"/>
          </a:xfrm>
          <a:prstGeom prst="rect">
            <a:avLst/>
          </a:prstGeom>
          <a:solidFill>
            <a:srgbClr val="981E32"/>
          </a:solidFill>
          <a:ln>
            <a:noFill/>
          </a:ln>
        </p:spPr>
        <p:txBody>
          <a:bodyPr wrap="square" rtlCol="0" anchor="ctr">
            <a:noAutofit/>
          </a:bodyPr>
          <a:lstStyle/>
          <a:p>
            <a:pPr algn="ctr"/>
            <a:endParaRPr lang="en-US" sz="5400" b="1" dirty="0">
              <a:solidFill>
                <a:srgbClr val="981E32"/>
              </a:solidFill>
            </a:endParaRPr>
          </a:p>
          <a:p>
            <a:pPr algn="ctr"/>
            <a:endParaRPr lang="en-US" sz="5400" b="1" dirty="0">
              <a:solidFill>
                <a:srgbClr val="981E32"/>
              </a:solidFill>
            </a:endParaRPr>
          </a:p>
          <a:p>
            <a:pPr algn="ctr"/>
            <a:endParaRPr lang="en-US" sz="5400" b="1" dirty="0">
              <a:solidFill>
                <a:srgbClr val="981E32"/>
              </a:solidFill>
            </a:endParaRPr>
          </a:p>
          <a:p>
            <a:pPr algn="ctr"/>
            <a:r>
              <a:rPr lang="en-US" sz="5400" b="1" dirty="0">
                <a:solidFill>
                  <a:srgbClr val="F8F8F8"/>
                </a:solidFill>
              </a:rPr>
              <a:t>METHODS</a:t>
            </a:r>
          </a:p>
          <a:p>
            <a:pPr algn="just"/>
            <a:endParaRPr lang="en-US" sz="5400" dirty="0"/>
          </a:p>
          <a:p>
            <a:pPr algn="just"/>
            <a:endParaRPr lang="en-US" sz="5400" dirty="0"/>
          </a:p>
          <a:p>
            <a:pPr algn="just"/>
            <a:endParaRPr lang="en-US" sz="5400" dirty="0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0D4C7817-35BD-DA40-8BFA-8E5A181BD5E9}"/>
              </a:ext>
            </a:extLst>
          </p:cNvPr>
          <p:cNvSpPr txBox="1"/>
          <p:nvPr/>
        </p:nvSpPr>
        <p:spPr>
          <a:xfrm>
            <a:off x="18055712" y="18619102"/>
            <a:ext cx="8320058" cy="745397"/>
          </a:xfrm>
          <a:prstGeom prst="rect">
            <a:avLst/>
          </a:prstGeom>
          <a:solidFill>
            <a:srgbClr val="981E32"/>
          </a:solidFill>
          <a:ln>
            <a:noFill/>
          </a:ln>
        </p:spPr>
        <p:txBody>
          <a:bodyPr wrap="square" rtlCol="0" anchor="ctr">
            <a:noAutofit/>
          </a:bodyPr>
          <a:lstStyle/>
          <a:p>
            <a:pPr algn="ctr"/>
            <a:endParaRPr lang="en-US" sz="5400" b="1" dirty="0">
              <a:solidFill>
                <a:srgbClr val="981E32"/>
              </a:solidFill>
            </a:endParaRPr>
          </a:p>
          <a:p>
            <a:pPr algn="ctr"/>
            <a:endParaRPr lang="en-US" sz="5400" b="1" dirty="0">
              <a:solidFill>
                <a:srgbClr val="981E32"/>
              </a:solidFill>
            </a:endParaRPr>
          </a:p>
          <a:p>
            <a:pPr algn="ctr"/>
            <a:endParaRPr lang="en-US" sz="5400" b="1" dirty="0">
              <a:solidFill>
                <a:srgbClr val="981E32"/>
              </a:solidFill>
            </a:endParaRPr>
          </a:p>
          <a:p>
            <a:pPr algn="ctr"/>
            <a:r>
              <a:rPr lang="en-US" sz="5400" b="1" dirty="0">
                <a:solidFill>
                  <a:srgbClr val="F8F8F8"/>
                </a:solidFill>
              </a:rPr>
              <a:t>RESULTS</a:t>
            </a:r>
          </a:p>
          <a:p>
            <a:pPr algn="just"/>
            <a:endParaRPr lang="en-US" sz="5400" dirty="0"/>
          </a:p>
          <a:p>
            <a:pPr algn="just"/>
            <a:endParaRPr lang="en-US" sz="5400" dirty="0"/>
          </a:p>
          <a:p>
            <a:pPr algn="just"/>
            <a:endParaRPr lang="en-US" sz="5400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FB40717-A2CB-0A42-A908-E839D985AFC1}"/>
              </a:ext>
            </a:extLst>
          </p:cNvPr>
          <p:cNvSpPr txBox="1"/>
          <p:nvPr/>
        </p:nvSpPr>
        <p:spPr>
          <a:xfrm>
            <a:off x="17840378" y="7485306"/>
            <a:ext cx="2780712" cy="3046988"/>
          </a:xfrm>
          <a:prstGeom prst="rect">
            <a:avLst/>
          </a:prstGeom>
          <a:solidFill>
            <a:srgbClr val="8F8F8F"/>
          </a:solidFill>
          <a:ln>
            <a:solidFill>
              <a:srgbClr val="F8F8F8"/>
            </a:solidFill>
          </a:ln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rgbClr val="F8F8F8"/>
                </a:solidFill>
              </a:rPr>
              <a:t>21 bed pediatric unit in a Southeastern Florida hospital</a:t>
            </a:r>
          </a:p>
        </p:txBody>
      </p:sp>
      <p:pic>
        <p:nvPicPr>
          <p:cNvPr id="86" name="Content Placeholder 15" descr="Timeline&#10;&#10;Description automatically generated with low confidence">
            <a:extLst>
              <a:ext uri="{FF2B5EF4-FFF2-40B4-BE49-F238E27FC236}">
                <a16:creationId xmlns:a16="http://schemas.microsoft.com/office/drawing/2014/main" id="{24095045-359A-5645-9E02-6708AF7FCA1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797277" y="10933262"/>
            <a:ext cx="10102770" cy="7224108"/>
          </a:xfrm>
          <a:prstGeom prst="rect">
            <a:avLst/>
          </a:prstGeom>
          <a:ln w="76200">
            <a:solidFill>
              <a:srgbClr val="8F8F8F"/>
            </a:solidFill>
          </a:ln>
        </p:spPr>
      </p:pic>
      <p:pic>
        <p:nvPicPr>
          <p:cNvPr id="87" name="Content Placeholder 17" descr="Timeline&#10;&#10;Description automatically generated with low confidence">
            <a:extLst>
              <a:ext uri="{FF2B5EF4-FFF2-40B4-BE49-F238E27FC236}">
                <a16:creationId xmlns:a16="http://schemas.microsoft.com/office/drawing/2014/main" id="{5F22B048-576A-7C4D-BCD5-6969FF673E9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784386" y="10883550"/>
            <a:ext cx="9619096" cy="7260336"/>
          </a:xfrm>
          <a:prstGeom prst="rect">
            <a:avLst/>
          </a:prstGeom>
          <a:ln w="76200">
            <a:solidFill>
              <a:srgbClr val="8F8F8F"/>
            </a:solidFill>
          </a:ln>
        </p:spPr>
      </p:pic>
      <p:graphicFrame>
        <p:nvGraphicFramePr>
          <p:cNvPr id="88" name="Content Placeholder 8">
            <a:extLst>
              <a:ext uri="{FF2B5EF4-FFF2-40B4-BE49-F238E27FC236}">
                <a16:creationId xmlns:a16="http://schemas.microsoft.com/office/drawing/2014/main" id="{3E5239D6-7D90-C447-B474-5E2BDDC5B6E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27813268"/>
              </p:ext>
            </p:extLst>
          </p:nvPr>
        </p:nvGraphicFramePr>
        <p:xfrm>
          <a:off x="12307393" y="19420827"/>
          <a:ext cx="19748080" cy="1058671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89" name="TextBox 2">
            <a:extLst>
              <a:ext uri="{FF2B5EF4-FFF2-40B4-BE49-F238E27FC236}">
                <a16:creationId xmlns:a16="http://schemas.microsoft.com/office/drawing/2014/main" id="{CD8B09CF-32B4-E84F-AFFC-9A2D3A466A8D}"/>
              </a:ext>
            </a:extLst>
          </p:cNvPr>
          <p:cNvSpPr txBox="1"/>
          <p:nvPr/>
        </p:nvSpPr>
        <p:spPr>
          <a:xfrm rot="16200000">
            <a:off x="10920500" y="23921768"/>
            <a:ext cx="4633366" cy="757335"/>
          </a:xfrm>
          <a:prstGeom prst="rect">
            <a:avLst/>
          </a:prstGeom>
          <a:noFill/>
          <a:ln w="9525" cmpd="sng">
            <a:solidFill>
              <a:schemeClr val="lt1">
                <a:shade val="50000"/>
              </a:schemeClr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 anchor="t"/>
          <a:lstStyle/>
          <a:p>
            <a:pPr marL="0" marR="0" algn="ctr">
              <a:spcBef>
                <a:spcPts val="0"/>
              </a:spcBef>
              <a:spcAft>
                <a:spcPts val="0"/>
              </a:spcAft>
            </a:pPr>
            <a:r>
              <a:rPr lang="en-US" sz="3200" dirty="0">
                <a:solidFill>
                  <a:srgbClr val="981E32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Number of Food Orders</a:t>
            </a:r>
            <a:endParaRPr lang="en-US" sz="3200" dirty="0">
              <a:solidFill>
                <a:srgbClr val="981E32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FFF0B1CD-5733-1E46-9CA5-2FC683402A95}"/>
              </a:ext>
            </a:extLst>
          </p:cNvPr>
          <p:cNvSpPr txBox="1"/>
          <p:nvPr/>
        </p:nvSpPr>
        <p:spPr>
          <a:xfrm>
            <a:off x="11915867" y="7469636"/>
            <a:ext cx="5793178" cy="3046988"/>
          </a:xfrm>
          <a:prstGeom prst="rect">
            <a:avLst/>
          </a:prstGeom>
          <a:solidFill>
            <a:srgbClr val="8F8F8F"/>
          </a:solidFill>
          <a:ln>
            <a:solidFill>
              <a:srgbClr val="F8F8F8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rgbClr val="F8F8F8"/>
                </a:solidFill>
              </a:rPr>
              <a:t>Quality improvement project with pre-post interventional design. Retrospective &amp; prospective review of meal orders in January &amp; February 2022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354715FD-5EB8-E54A-AEC8-C3D413C3448E}"/>
              </a:ext>
            </a:extLst>
          </p:cNvPr>
          <p:cNvSpPr txBox="1"/>
          <p:nvPr/>
        </p:nvSpPr>
        <p:spPr>
          <a:xfrm>
            <a:off x="20905673" y="7490853"/>
            <a:ext cx="3914249" cy="3046988"/>
          </a:xfrm>
          <a:prstGeom prst="rect">
            <a:avLst/>
          </a:prstGeom>
          <a:solidFill>
            <a:srgbClr val="8F8F8F"/>
          </a:solidFill>
          <a:ln>
            <a:solidFill>
              <a:srgbClr val="F8F8F8"/>
            </a:solidFill>
          </a:ln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rgbClr val="F8F8F8"/>
                </a:solidFill>
              </a:rPr>
              <a:t>Children between 2-21 years of age admitted to pediatric unit in specified date ranges with regular diet orders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09105E3-3759-E843-B2BE-BE3438E4C410}"/>
              </a:ext>
            </a:extLst>
          </p:cNvPr>
          <p:cNvSpPr txBox="1"/>
          <p:nvPr/>
        </p:nvSpPr>
        <p:spPr>
          <a:xfrm>
            <a:off x="25017098" y="7505257"/>
            <a:ext cx="7325006" cy="3046988"/>
          </a:xfrm>
          <a:prstGeom prst="rect">
            <a:avLst/>
          </a:prstGeom>
          <a:solidFill>
            <a:srgbClr val="8F8F8F"/>
          </a:solidFill>
          <a:ln>
            <a:solidFill>
              <a:srgbClr val="F8F8F8"/>
            </a:solidFill>
          </a:ln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rgbClr val="F8F8F8"/>
                </a:solidFill>
              </a:rPr>
              <a:t>1. Obtain approvals</a:t>
            </a:r>
          </a:p>
          <a:p>
            <a:r>
              <a:rPr lang="en-US" sz="3200" dirty="0">
                <a:solidFill>
                  <a:srgbClr val="F8F8F8"/>
                </a:solidFill>
              </a:rPr>
              <a:t>2. Meet with </a:t>
            </a:r>
          </a:p>
          <a:p>
            <a:r>
              <a:rPr lang="en-US" sz="3200" dirty="0">
                <a:solidFill>
                  <a:srgbClr val="F8F8F8"/>
                </a:solidFill>
              </a:rPr>
              <a:t>    stakeholders</a:t>
            </a:r>
          </a:p>
          <a:p>
            <a:r>
              <a:rPr lang="en-US" sz="3200" dirty="0">
                <a:solidFill>
                  <a:srgbClr val="F8F8F8"/>
                </a:solidFill>
              </a:rPr>
              <a:t>3. Create menu guide/</a:t>
            </a:r>
          </a:p>
          <a:p>
            <a:r>
              <a:rPr lang="en-US" sz="3200" dirty="0">
                <a:solidFill>
                  <a:srgbClr val="F8F8F8"/>
                </a:solidFill>
              </a:rPr>
              <a:t>    data collection tool</a:t>
            </a:r>
          </a:p>
          <a:p>
            <a:r>
              <a:rPr lang="en-US" sz="3200" dirty="0">
                <a:solidFill>
                  <a:srgbClr val="F8F8F8"/>
                </a:solidFill>
              </a:rPr>
              <a:t>4. Educate staff</a:t>
            </a:r>
          </a:p>
        </p:txBody>
      </p:sp>
      <p:sp>
        <p:nvSpPr>
          <p:cNvPr id="113" name="TextBox 112">
            <a:extLst>
              <a:ext uri="{FF2B5EF4-FFF2-40B4-BE49-F238E27FC236}">
                <a16:creationId xmlns:a16="http://schemas.microsoft.com/office/drawing/2014/main" id="{389EDE81-70E3-664F-AA77-78E9866ED45B}"/>
              </a:ext>
            </a:extLst>
          </p:cNvPr>
          <p:cNvSpPr txBox="1"/>
          <p:nvPr/>
        </p:nvSpPr>
        <p:spPr>
          <a:xfrm>
            <a:off x="32757253" y="5436981"/>
            <a:ext cx="10708838" cy="26989740"/>
          </a:xfrm>
          <a:prstGeom prst="rect">
            <a:avLst/>
          </a:prstGeom>
          <a:solidFill>
            <a:srgbClr val="F8F8F8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111" name="TextBox 110">
            <a:extLst>
              <a:ext uri="{FF2B5EF4-FFF2-40B4-BE49-F238E27FC236}">
                <a16:creationId xmlns:a16="http://schemas.microsoft.com/office/drawing/2014/main" id="{B354A2D6-BEA5-E14D-9FA1-FE822FC46E65}"/>
              </a:ext>
            </a:extLst>
          </p:cNvPr>
          <p:cNvSpPr txBox="1"/>
          <p:nvPr/>
        </p:nvSpPr>
        <p:spPr>
          <a:xfrm>
            <a:off x="473973" y="5445979"/>
            <a:ext cx="11120052" cy="26980742"/>
          </a:xfrm>
          <a:prstGeom prst="rect">
            <a:avLst/>
          </a:prstGeom>
          <a:solidFill>
            <a:srgbClr val="F8F8F8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0839" y="260884"/>
            <a:ext cx="42994632" cy="4798583"/>
          </a:xfrm>
          <a:solidFill>
            <a:srgbClr val="F8F8F8"/>
          </a:solidFill>
          <a:ln>
            <a:noFill/>
          </a:ln>
        </p:spPr>
        <p:txBody>
          <a:bodyPr wrap="square">
            <a:noAutofit/>
          </a:bodyPr>
          <a:lstStyle/>
          <a:p>
            <a:r>
              <a:rPr lang="en-US" sz="7200" dirty="0">
                <a:ln w="3175">
                  <a:noFill/>
                </a:ln>
                <a:solidFill>
                  <a:srgbClr val="8C0202"/>
                </a:solidFill>
                <a:effectLst/>
              </a:rPr>
              <a:t>Implementing a Child Friendly Menu Guide in a </a:t>
            </a:r>
            <a:br>
              <a:rPr lang="en-US" sz="7200" dirty="0">
                <a:ln w="3175">
                  <a:noFill/>
                </a:ln>
                <a:solidFill>
                  <a:srgbClr val="8C0202"/>
                </a:solidFill>
                <a:effectLst/>
              </a:rPr>
            </a:br>
            <a:r>
              <a:rPr lang="en-US" sz="7200" dirty="0">
                <a:ln w="3175">
                  <a:noFill/>
                </a:ln>
                <a:solidFill>
                  <a:srgbClr val="8C0202"/>
                </a:solidFill>
                <a:effectLst/>
              </a:rPr>
              <a:t>Pediatric Unit: Promoting Healthful Choices</a:t>
            </a:r>
            <a:br>
              <a:rPr lang="en-US" sz="7200" dirty="0">
                <a:ln w="12700">
                  <a:solidFill>
                    <a:srgbClr val="000000"/>
                  </a:solidFill>
                </a:ln>
                <a:solidFill>
                  <a:srgbClr val="981E32"/>
                </a:solidFill>
                <a:effectLst/>
              </a:rPr>
            </a:br>
            <a:r>
              <a:rPr lang="en-US" sz="6600" dirty="0">
                <a:ln w="12700">
                  <a:noFill/>
                </a:ln>
                <a:solidFill>
                  <a:srgbClr val="606060"/>
                </a:solidFill>
                <a:effectLst/>
              </a:rPr>
              <a:t>Lauren Hull BSN, RN, CPN</a:t>
            </a:r>
            <a:br>
              <a:rPr lang="en-US" sz="6600" dirty="0">
                <a:ln w="12700">
                  <a:noFill/>
                </a:ln>
                <a:solidFill>
                  <a:srgbClr val="606060"/>
                </a:solidFill>
                <a:effectLst/>
              </a:rPr>
            </a:br>
            <a:r>
              <a:rPr lang="en-US" sz="6600" dirty="0">
                <a:ln w="12700">
                  <a:noFill/>
                </a:ln>
                <a:solidFill>
                  <a:srgbClr val="606060"/>
                </a:solidFill>
                <a:effectLst/>
              </a:rPr>
              <a:t>(Candidate for Doctor of Nursing Practice)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991261" y="21544323"/>
            <a:ext cx="9858537" cy="884206"/>
          </a:xfrm>
          <a:prstGeom prst="rect">
            <a:avLst/>
          </a:prstGeom>
          <a:solidFill>
            <a:srgbClr val="981E32"/>
          </a:solidFill>
          <a:ln>
            <a:noFill/>
          </a:ln>
        </p:spPr>
        <p:txBody>
          <a:bodyPr wrap="square" rtlCol="0" anchor="ctr">
            <a:noAutofit/>
          </a:bodyPr>
          <a:lstStyle/>
          <a:p>
            <a:pPr algn="ctr"/>
            <a:endParaRPr lang="en-US" sz="5400" b="1" dirty="0">
              <a:solidFill>
                <a:srgbClr val="981E32"/>
              </a:solidFill>
            </a:endParaRPr>
          </a:p>
          <a:p>
            <a:pPr algn="ctr"/>
            <a:endParaRPr lang="en-US" sz="5400" b="1" dirty="0">
              <a:solidFill>
                <a:srgbClr val="981E32"/>
              </a:solidFill>
            </a:endParaRPr>
          </a:p>
          <a:p>
            <a:pPr algn="ctr"/>
            <a:endParaRPr lang="en-US" sz="5400" b="1" dirty="0">
              <a:solidFill>
                <a:srgbClr val="981E32"/>
              </a:solidFill>
            </a:endParaRPr>
          </a:p>
          <a:p>
            <a:pPr algn="ctr"/>
            <a:endParaRPr lang="en-US" sz="5400" b="1" dirty="0">
              <a:solidFill>
                <a:srgbClr val="981E32"/>
              </a:solidFill>
            </a:endParaRPr>
          </a:p>
          <a:p>
            <a:pPr algn="ctr"/>
            <a:endParaRPr lang="en-US" sz="5400" b="1" dirty="0">
              <a:solidFill>
                <a:srgbClr val="981E32"/>
              </a:solidFill>
            </a:endParaRPr>
          </a:p>
          <a:p>
            <a:pPr algn="ctr"/>
            <a:endParaRPr lang="en-US" sz="5400" b="1" dirty="0">
              <a:solidFill>
                <a:srgbClr val="981E32"/>
              </a:solidFill>
            </a:endParaRPr>
          </a:p>
          <a:p>
            <a:pPr algn="ctr"/>
            <a:endParaRPr lang="en-US" sz="5400" b="1" dirty="0">
              <a:solidFill>
                <a:srgbClr val="981E32"/>
              </a:solidFill>
            </a:endParaRPr>
          </a:p>
          <a:p>
            <a:pPr algn="ctr"/>
            <a:endParaRPr lang="en-US" sz="5400" b="1" dirty="0">
              <a:solidFill>
                <a:srgbClr val="981E32"/>
              </a:solidFill>
            </a:endParaRPr>
          </a:p>
          <a:p>
            <a:pPr algn="ctr"/>
            <a:endParaRPr lang="en-US" sz="5400" b="1" dirty="0">
              <a:solidFill>
                <a:srgbClr val="981E32"/>
              </a:solidFill>
            </a:endParaRPr>
          </a:p>
          <a:p>
            <a:pPr algn="ctr"/>
            <a:r>
              <a:rPr lang="en-US" sz="5400" b="1" dirty="0">
                <a:solidFill>
                  <a:srgbClr val="F8F8F8"/>
                </a:solidFill>
              </a:rPr>
              <a:t>STUDY PURPOSE &amp; AIM</a:t>
            </a:r>
          </a:p>
          <a:p>
            <a:endParaRPr lang="en-US" sz="5400" b="1" dirty="0">
              <a:solidFill>
                <a:srgbClr val="981E32"/>
              </a:solidFill>
            </a:endParaRPr>
          </a:p>
          <a:p>
            <a:endParaRPr lang="en-US" sz="5400" b="1" dirty="0">
              <a:solidFill>
                <a:srgbClr val="981E32"/>
              </a:solidFill>
            </a:endParaRPr>
          </a:p>
          <a:p>
            <a:endParaRPr lang="en-US" sz="5400" b="1" dirty="0">
              <a:solidFill>
                <a:srgbClr val="981E32"/>
              </a:solidFill>
            </a:endParaRPr>
          </a:p>
          <a:p>
            <a:endParaRPr lang="en-US" sz="5400" b="1" dirty="0">
              <a:solidFill>
                <a:srgbClr val="981E32"/>
              </a:solidFill>
            </a:endParaRPr>
          </a:p>
          <a:p>
            <a:endParaRPr lang="en-US" sz="5400" b="1" dirty="0">
              <a:solidFill>
                <a:srgbClr val="981E32"/>
              </a:solidFill>
            </a:endParaRPr>
          </a:p>
          <a:p>
            <a:endParaRPr lang="en-US" sz="5400" b="1" dirty="0">
              <a:solidFill>
                <a:srgbClr val="981E32"/>
              </a:solidFill>
            </a:endParaRPr>
          </a:p>
          <a:p>
            <a:endParaRPr lang="en-US" sz="5400" b="1" dirty="0">
              <a:solidFill>
                <a:srgbClr val="981E32"/>
              </a:solidFill>
            </a:endParaRPr>
          </a:p>
          <a:p>
            <a:pPr algn="just"/>
            <a:endParaRPr lang="en-US" sz="3600" dirty="0"/>
          </a:p>
          <a:p>
            <a:pPr algn="just"/>
            <a:endParaRPr lang="en-US" sz="3600" dirty="0"/>
          </a:p>
          <a:p>
            <a:pPr algn="just"/>
            <a:endParaRPr lang="en-US" sz="36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83645" y="1378579"/>
            <a:ext cx="7764361" cy="2399893"/>
          </a:xfrm>
          <a:prstGeom prst="rect">
            <a:avLst/>
          </a:prstGeom>
          <a:noFill/>
        </p:spPr>
      </p:pic>
      <p:sp>
        <p:nvSpPr>
          <p:cNvPr id="25" name="TextBox 24"/>
          <p:cNvSpPr txBox="1"/>
          <p:nvPr/>
        </p:nvSpPr>
        <p:spPr>
          <a:xfrm>
            <a:off x="17407670" y="30754347"/>
            <a:ext cx="9616141" cy="926417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/>
            <a:r>
              <a:rPr lang="en-US" sz="4000" b="1" dirty="0">
                <a:solidFill>
                  <a:srgbClr val="981E32"/>
                </a:solidFill>
              </a:rPr>
              <a:t>ACKNOWLEDGEMENTS: </a:t>
            </a:r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A3599D20-67EE-1C47-99B1-6A1B9A0CBEF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29961" y="802401"/>
            <a:ext cx="4281412" cy="3781515"/>
          </a:xfrm>
          <a:prstGeom prst="rect">
            <a:avLst/>
          </a:prstGeom>
          <a:solidFill>
            <a:srgbClr val="F8F8F8"/>
          </a:solidFill>
        </p:spPr>
      </p:pic>
      <p:sp>
        <p:nvSpPr>
          <p:cNvPr id="30" name="Rectangle 29">
            <a:extLst>
              <a:ext uri="{FF2B5EF4-FFF2-40B4-BE49-F238E27FC236}">
                <a16:creationId xmlns:a16="http://schemas.microsoft.com/office/drawing/2014/main" id="{218FF7C8-9357-2342-8789-66FCEF3B6FDC}"/>
              </a:ext>
            </a:extLst>
          </p:cNvPr>
          <p:cNvSpPr/>
          <p:nvPr/>
        </p:nvSpPr>
        <p:spPr>
          <a:xfrm>
            <a:off x="991261" y="28010068"/>
            <a:ext cx="9858537" cy="884206"/>
          </a:xfrm>
          <a:prstGeom prst="rect">
            <a:avLst/>
          </a:prstGeom>
          <a:solidFill>
            <a:srgbClr val="981E32"/>
          </a:solidFill>
          <a:ln>
            <a:noFill/>
          </a:ln>
        </p:spPr>
        <p:txBody>
          <a:bodyPr wrap="square">
            <a:noAutofit/>
          </a:bodyPr>
          <a:lstStyle/>
          <a:p>
            <a:pPr lvl="0" algn="ctr"/>
            <a:r>
              <a:rPr lang="en-US" sz="5400" b="1" dirty="0">
                <a:solidFill>
                  <a:srgbClr val="F8F8F8"/>
                </a:solidFill>
              </a:rPr>
              <a:t>STUDY QUESTION</a:t>
            </a:r>
          </a:p>
          <a:p>
            <a:pPr lvl="0" algn="ctr"/>
            <a:endParaRPr lang="en-US" sz="5400" b="1" dirty="0">
              <a:solidFill>
                <a:srgbClr val="981E32"/>
              </a:solidFill>
            </a:endParaRPr>
          </a:p>
          <a:p>
            <a:pPr lvl="0" algn="ctr"/>
            <a:endParaRPr lang="en-US" sz="5400" b="1" dirty="0">
              <a:solidFill>
                <a:srgbClr val="981E32"/>
              </a:solidFill>
            </a:endParaRPr>
          </a:p>
          <a:p>
            <a:pPr lvl="0" algn="ctr"/>
            <a:endParaRPr lang="en-US" sz="5400" b="1" dirty="0">
              <a:solidFill>
                <a:srgbClr val="981E32"/>
              </a:solidFill>
            </a:endParaRPr>
          </a:p>
          <a:p>
            <a:pPr lvl="0" algn="ctr"/>
            <a:endParaRPr lang="en-US" sz="5400" b="1" dirty="0">
              <a:solidFill>
                <a:srgbClr val="981E32"/>
              </a:solidFill>
            </a:endParaRPr>
          </a:p>
          <a:p>
            <a:pPr lvl="0" algn="ctr"/>
            <a:endParaRPr lang="en-US" sz="5400" b="1" dirty="0">
              <a:solidFill>
                <a:srgbClr val="981E32"/>
              </a:solidFill>
            </a:endParaRPr>
          </a:p>
          <a:p>
            <a:pPr lvl="0" algn="ctr"/>
            <a:endParaRPr lang="en-US" sz="5400" b="1" dirty="0">
              <a:solidFill>
                <a:srgbClr val="981E32"/>
              </a:solidFill>
            </a:endParaRPr>
          </a:p>
          <a:p>
            <a:pPr lvl="0" algn="ctr"/>
            <a:endParaRPr lang="en-US" sz="5400" b="1" dirty="0">
              <a:solidFill>
                <a:srgbClr val="981E32"/>
              </a:solidFill>
            </a:endParaRPr>
          </a:p>
          <a:p>
            <a:pPr lvl="0" algn="ctr"/>
            <a:endParaRPr lang="en-US" sz="3600" dirty="0">
              <a:solidFill>
                <a:srgbClr val="40110E"/>
              </a:solidFill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FE39FEE-74FA-9545-9315-CCFFD011D6DA}"/>
              </a:ext>
            </a:extLst>
          </p:cNvPr>
          <p:cNvSpPr/>
          <p:nvPr/>
        </p:nvSpPr>
        <p:spPr>
          <a:xfrm>
            <a:off x="630491" y="10661806"/>
            <a:ext cx="10886803" cy="118493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0" lvl="0">
              <a:spcBef>
                <a:spcPts val="0"/>
              </a:spcBef>
              <a:spcAft>
                <a:spcPts val="0"/>
              </a:spcAft>
              <a:tabLst>
                <a:tab pos="457200" algn="l"/>
              </a:tabLst>
            </a:pPr>
            <a:endParaRPr lang="en-US" sz="32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>
                <a:tab pos="457200" algn="l"/>
              </a:tabLst>
            </a:pPr>
            <a:endParaRPr lang="en-US" sz="32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indent="-457200">
              <a:buFont typeface="Wingdings" pitchFamily="2" charset="2"/>
              <a:buChar char="v"/>
            </a:pPr>
            <a:r>
              <a:rPr lang="en-US" sz="3200" dirty="0"/>
              <a:t>Exposing children to nutrient dense diets helps establish healthy diet patterns </a:t>
            </a:r>
            <a:r>
              <a:rPr lang="en-US" sz="2000" dirty="0"/>
              <a:t>(USDA &amp; HHS, 2020)</a:t>
            </a:r>
          </a:p>
          <a:p>
            <a:pPr marL="457200" indent="-457200">
              <a:buFont typeface="Wingdings" pitchFamily="2" charset="2"/>
              <a:buChar char="v"/>
            </a:pPr>
            <a:r>
              <a:rPr lang="en-US" sz="3200" dirty="0"/>
              <a:t>Supporting children in making healthy choices helps them maintain a healthy diet </a:t>
            </a:r>
            <a:r>
              <a:rPr lang="en-US" sz="2000" dirty="0"/>
              <a:t>(USDA &amp; HHS, 2020)</a:t>
            </a:r>
          </a:p>
          <a:p>
            <a:pPr marL="457200" indent="-457200">
              <a:buFont typeface="Wingdings" pitchFamily="2" charset="2"/>
              <a:buChar char="v"/>
            </a:pPr>
            <a:r>
              <a:rPr lang="en-US" sz="3200" dirty="0"/>
              <a:t>Over half of hospital meal trays include sugar sweetened beverages </a:t>
            </a:r>
            <a:r>
              <a:rPr lang="en-US" sz="2000" dirty="0"/>
              <a:t>(Huang et al., 2016)</a:t>
            </a:r>
            <a:endParaRPr lang="en-US" sz="3200" dirty="0"/>
          </a:p>
          <a:p>
            <a:pPr marL="457200" indent="-457200">
              <a:buFont typeface="Wingdings" pitchFamily="2" charset="2"/>
              <a:buChar char="v"/>
            </a:pPr>
            <a:r>
              <a:rPr lang="en-US" sz="3200" dirty="0"/>
              <a:t>As many as 44% of hospital meals exceed caloric recommendations </a:t>
            </a:r>
            <a:r>
              <a:rPr lang="en-US" sz="2000" dirty="0"/>
              <a:t>(Huang et al., 2016)</a:t>
            </a:r>
          </a:p>
          <a:p>
            <a:pPr marL="457200" indent="-457200">
              <a:buFont typeface="Wingdings" pitchFamily="2" charset="2"/>
              <a:buChar char="v"/>
            </a:pPr>
            <a:r>
              <a:rPr lang="en-US" sz="3200" dirty="0"/>
              <a:t>Poor nutritional status in hospitals is linked to increased mortality, morbidity, prolonged length of hospital stay, and increased rates of complications </a:t>
            </a:r>
            <a:r>
              <a:rPr lang="en-US" sz="2000" dirty="0"/>
              <a:t>(Malek et al., 2019)</a:t>
            </a:r>
          </a:p>
          <a:p>
            <a:pPr marL="457200" indent="-457200">
              <a:buFont typeface="Wingdings" pitchFamily="2" charset="2"/>
              <a:buChar char="v"/>
            </a:pPr>
            <a:r>
              <a:rPr lang="en-US" sz="3200" dirty="0"/>
              <a:t>Undernutrition is as high as 51% in pediatric patients </a:t>
            </a:r>
            <a:r>
              <a:rPr lang="en-US" sz="2000" dirty="0"/>
              <a:t>(McCarthy et al., 2019)</a:t>
            </a:r>
          </a:p>
          <a:p>
            <a:pPr marL="457200" indent="-457200">
              <a:buFont typeface="Wingdings" pitchFamily="2" charset="2"/>
              <a:buChar char="v"/>
            </a:pPr>
            <a:r>
              <a:rPr lang="en-US" sz="3200" dirty="0"/>
              <a:t>Bad hospital practices lead to worsening nutrition in kids </a:t>
            </a:r>
            <a:r>
              <a:rPr lang="en-US" sz="2000" dirty="0"/>
              <a:t>(McCarthy et al., 2019)</a:t>
            </a:r>
          </a:p>
          <a:p>
            <a:pPr marL="457200" indent="-457200">
              <a:buFont typeface="Wingdings" pitchFamily="2" charset="2"/>
              <a:buChar char="v"/>
            </a:pPr>
            <a:r>
              <a:rPr lang="en-US" sz="3200" dirty="0"/>
              <a:t>Hospital barriers include limited menu food selection, child unfriendly food, inflexible mealtimes, unfavorable meal delivery systems </a:t>
            </a:r>
            <a:r>
              <a:rPr lang="en-US" sz="2000" dirty="0"/>
              <a:t>(McCarthy et al., 2019)</a:t>
            </a:r>
          </a:p>
          <a:p>
            <a:pPr marL="457200" indent="-457200">
              <a:buFont typeface="Wingdings" pitchFamily="2" charset="2"/>
              <a:buChar char="v"/>
            </a:pPr>
            <a:r>
              <a:rPr lang="en-US" sz="3200" dirty="0"/>
              <a:t>Studies utilizing menu labeling techniques with stoplight     style methods had positive results </a:t>
            </a:r>
            <a:r>
              <a:rPr lang="en-US" sz="2000" dirty="0"/>
              <a:t>(</a:t>
            </a:r>
            <a:r>
              <a:rPr lang="en-US" sz="2000" dirty="0" err="1"/>
              <a:t>Basak</a:t>
            </a:r>
            <a:r>
              <a:rPr lang="en-US" sz="2000" dirty="0"/>
              <a:t> et al., 2019) </a:t>
            </a:r>
          </a:p>
          <a:p>
            <a:endParaRPr lang="en-US" sz="3200" dirty="0"/>
          </a:p>
          <a:p>
            <a:pPr algn="ctr">
              <a:buFont typeface="Wingdings" pitchFamily="2" charset="2"/>
              <a:buChar char="v"/>
            </a:pPr>
            <a:endParaRPr lang="en-US" sz="2800" dirty="0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3196E380-FD5F-C848-AF84-0E8128B3B0B4}"/>
              </a:ext>
            </a:extLst>
          </p:cNvPr>
          <p:cNvSpPr txBox="1"/>
          <p:nvPr/>
        </p:nvSpPr>
        <p:spPr>
          <a:xfrm>
            <a:off x="1104730" y="10516624"/>
            <a:ext cx="9858537" cy="735442"/>
          </a:xfrm>
          <a:prstGeom prst="rect">
            <a:avLst/>
          </a:prstGeom>
          <a:solidFill>
            <a:srgbClr val="981E32"/>
          </a:solidFill>
          <a:ln>
            <a:noFill/>
          </a:ln>
        </p:spPr>
        <p:txBody>
          <a:bodyPr wrap="square" rtlCol="0" anchor="ctr">
            <a:noAutofit/>
          </a:bodyPr>
          <a:lstStyle/>
          <a:p>
            <a:pPr algn="ctr"/>
            <a:endParaRPr lang="en-US" sz="5400" b="1" dirty="0">
              <a:solidFill>
                <a:srgbClr val="981E32"/>
              </a:solidFill>
            </a:endParaRPr>
          </a:p>
          <a:p>
            <a:pPr algn="ctr"/>
            <a:endParaRPr lang="en-US" sz="5400" b="1" dirty="0">
              <a:solidFill>
                <a:srgbClr val="981E32"/>
              </a:solidFill>
            </a:endParaRPr>
          </a:p>
          <a:p>
            <a:pPr algn="ctr"/>
            <a:endParaRPr lang="en-US" sz="5400" b="1" dirty="0">
              <a:solidFill>
                <a:srgbClr val="981E32"/>
              </a:solidFill>
            </a:endParaRPr>
          </a:p>
          <a:p>
            <a:pPr algn="ctr"/>
            <a:endParaRPr lang="en-US" sz="5400" b="1" dirty="0">
              <a:solidFill>
                <a:srgbClr val="981E32"/>
              </a:solidFill>
            </a:endParaRPr>
          </a:p>
          <a:p>
            <a:pPr algn="ctr"/>
            <a:endParaRPr lang="en-US" sz="5400" b="1" dirty="0">
              <a:solidFill>
                <a:srgbClr val="981E32"/>
              </a:solidFill>
            </a:endParaRPr>
          </a:p>
          <a:p>
            <a:pPr algn="ctr"/>
            <a:endParaRPr lang="en-US" sz="5400" b="1" dirty="0">
              <a:solidFill>
                <a:srgbClr val="981E32"/>
              </a:solidFill>
            </a:endParaRPr>
          </a:p>
          <a:p>
            <a:pPr algn="ctr"/>
            <a:endParaRPr lang="en-US" sz="5400" b="1" dirty="0">
              <a:solidFill>
                <a:srgbClr val="981E32"/>
              </a:solidFill>
            </a:endParaRPr>
          </a:p>
          <a:p>
            <a:pPr algn="ctr"/>
            <a:endParaRPr lang="en-US" sz="5400" b="1" dirty="0">
              <a:solidFill>
                <a:srgbClr val="981E32"/>
              </a:solidFill>
            </a:endParaRPr>
          </a:p>
          <a:p>
            <a:pPr algn="ctr"/>
            <a:endParaRPr lang="en-US" sz="5400" b="1" dirty="0">
              <a:solidFill>
                <a:srgbClr val="981E32"/>
              </a:solidFill>
            </a:endParaRPr>
          </a:p>
          <a:p>
            <a:pPr algn="ctr"/>
            <a:r>
              <a:rPr lang="en-US" sz="5400" b="1" dirty="0">
                <a:solidFill>
                  <a:srgbClr val="F8F8F8"/>
                </a:solidFill>
              </a:rPr>
              <a:t>BACKGROUND</a:t>
            </a:r>
          </a:p>
          <a:p>
            <a:endParaRPr lang="en-US" sz="5400" b="1" dirty="0">
              <a:solidFill>
                <a:srgbClr val="981E32"/>
              </a:solidFill>
            </a:endParaRPr>
          </a:p>
          <a:p>
            <a:endParaRPr lang="en-US" sz="5400" b="1" dirty="0">
              <a:solidFill>
                <a:srgbClr val="981E32"/>
              </a:solidFill>
            </a:endParaRPr>
          </a:p>
          <a:p>
            <a:endParaRPr lang="en-US" sz="5400" b="1" dirty="0">
              <a:solidFill>
                <a:srgbClr val="981E32"/>
              </a:solidFill>
            </a:endParaRPr>
          </a:p>
          <a:p>
            <a:endParaRPr lang="en-US" sz="5400" b="1" dirty="0">
              <a:solidFill>
                <a:srgbClr val="981E32"/>
              </a:solidFill>
            </a:endParaRPr>
          </a:p>
          <a:p>
            <a:endParaRPr lang="en-US" sz="5400" b="1" dirty="0">
              <a:solidFill>
                <a:srgbClr val="981E32"/>
              </a:solidFill>
            </a:endParaRPr>
          </a:p>
          <a:p>
            <a:endParaRPr lang="en-US" sz="5400" b="1" dirty="0">
              <a:solidFill>
                <a:srgbClr val="981E32"/>
              </a:solidFill>
            </a:endParaRPr>
          </a:p>
          <a:p>
            <a:endParaRPr lang="en-US" sz="5400" b="1" dirty="0">
              <a:solidFill>
                <a:srgbClr val="981E32"/>
              </a:solidFill>
            </a:endParaRPr>
          </a:p>
          <a:p>
            <a:pPr algn="just"/>
            <a:endParaRPr lang="en-US" sz="3600" dirty="0"/>
          </a:p>
          <a:p>
            <a:pPr algn="just"/>
            <a:endParaRPr lang="en-US" sz="3600" dirty="0"/>
          </a:p>
          <a:p>
            <a:pPr algn="just"/>
            <a:endParaRPr lang="en-US" sz="3600" dirty="0"/>
          </a:p>
        </p:txBody>
      </p:sp>
      <p:sp>
        <p:nvSpPr>
          <p:cNvPr id="79" name="Rectangle 78">
            <a:extLst>
              <a:ext uri="{FF2B5EF4-FFF2-40B4-BE49-F238E27FC236}">
                <a16:creationId xmlns:a16="http://schemas.microsoft.com/office/drawing/2014/main" id="{2F442BE9-F85C-0D43-A002-CF7B7A8928B8}"/>
              </a:ext>
            </a:extLst>
          </p:cNvPr>
          <p:cNvSpPr/>
          <p:nvPr/>
        </p:nvSpPr>
        <p:spPr>
          <a:xfrm>
            <a:off x="11977825" y="31368539"/>
            <a:ext cx="2058373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dirty="0"/>
              <a:t>Elise Schaller, DNP, MHA, APRN, CPNP-PC (Chairperson), Cathy </a:t>
            </a:r>
            <a:r>
              <a:rPr lang="en-US" sz="3200" dirty="0" err="1"/>
              <a:t>Koetting</a:t>
            </a:r>
            <a:r>
              <a:rPr lang="en-US" sz="3200" dirty="0"/>
              <a:t>, DNP, APRN, CPNP, PMHS, FNP-C,</a:t>
            </a:r>
          </a:p>
          <a:p>
            <a:pPr algn="ctr"/>
            <a:r>
              <a:rPr lang="en-US" sz="3200" b="1" dirty="0"/>
              <a:t> </a:t>
            </a:r>
            <a:r>
              <a:rPr lang="en-US" sz="3200" dirty="0"/>
              <a:t>Andrea </a:t>
            </a:r>
            <a:r>
              <a:rPr lang="en-US" sz="3200" dirty="0" err="1"/>
              <a:t>Horbey</a:t>
            </a:r>
            <a:r>
              <a:rPr lang="en-US" sz="3200" dirty="0"/>
              <a:t>, D.O., FCAAP, FACOP</a:t>
            </a: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60D62F97-8F3E-A14A-932B-9B5FFD15978C}"/>
              </a:ext>
            </a:extLst>
          </p:cNvPr>
          <p:cNvSpPr txBox="1"/>
          <p:nvPr/>
        </p:nvSpPr>
        <p:spPr>
          <a:xfrm>
            <a:off x="32861006" y="21973829"/>
            <a:ext cx="10287000" cy="762000"/>
          </a:xfrm>
          <a:prstGeom prst="rect">
            <a:avLst/>
          </a:prstGeom>
          <a:solidFill>
            <a:srgbClr val="981E32"/>
          </a:solidFill>
          <a:ln>
            <a:noFill/>
          </a:ln>
        </p:spPr>
        <p:txBody>
          <a:bodyPr wrap="square" rtlCol="0" anchor="ctr">
            <a:noAutofit/>
          </a:bodyPr>
          <a:lstStyle/>
          <a:p>
            <a:pPr algn="ctr"/>
            <a:endParaRPr lang="en-US" sz="5400" b="1" dirty="0">
              <a:solidFill>
                <a:srgbClr val="981E32"/>
              </a:solidFill>
            </a:endParaRPr>
          </a:p>
          <a:p>
            <a:pPr algn="ctr"/>
            <a:endParaRPr lang="en-US" sz="5400" b="1" dirty="0">
              <a:solidFill>
                <a:srgbClr val="981E32"/>
              </a:solidFill>
            </a:endParaRPr>
          </a:p>
          <a:p>
            <a:pPr algn="ctr"/>
            <a:endParaRPr lang="en-US" sz="5400" b="1" dirty="0">
              <a:solidFill>
                <a:srgbClr val="981E32"/>
              </a:solidFill>
            </a:endParaRPr>
          </a:p>
          <a:p>
            <a:pPr algn="ctr"/>
            <a:endParaRPr lang="en-US" sz="5400" b="1" dirty="0">
              <a:solidFill>
                <a:srgbClr val="981E32"/>
              </a:solidFill>
            </a:endParaRPr>
          </a:p>
          <a:p>
            <a:pPr algn="ctr"/>
            <a:endParaRPr lang="en-US" sz="5400" b="1" dirty="0">
              <a:solidFill>
                <a:srgbClr val="981E32"/>
              </a:solidFill>
            </a:endParaRPr>
          </a:p>
          <a:p>
            <a:pPr algn="ctr"/>
            <a:endParaRPr lang="en-US" sz="5400" b="1" dirty="0">
              <a:solidFill>
                <a:srgbClr val="981E32"/>
              </a:solidFill>
            </a:endParaRPr>
          </a:p>
          <a:p>
            <a:pPr algn="ctr"/>
            <a:endParaRPr lang="en-US" sz="5400" b="1" dirty="0">
              <a:solidFill>
                <a:srgbClr val="981E32"/>
              </a:solidFill>
            </a:endParaRPr>
          </a:p>
          <a:p>
            <a:pPr algn="ctr"/>
            <a:endParaRPr lang="en-US" sz="5400" b="1" dirty="0">
              <a:solidFill>
                <a:srgbClr val="981E32"/>
              </a:solidFill>
            </a:endParaRPr>
          </a:p>
          <a:p>
            <a:pPr algn="ctr"/>
            <a:endParaRPr lang="en-US" sz="5400" b="1" dirty="0">
              <a:solidFill>
                <a:srgbClr val="981E32"/>
              </a:solidFill>
            </a:endParaRPr>
          </a:p>
          <a:p>
            <a:pPr algn="ctr"/>
            <a:r>
              <a:rPr lang="en-US" sz="5400" b="1" dirty="0">
                <a:solidFill>
                  <a:srgbClr val="F8F8F8"/>
                </a:solidFill>
              </a:rPr>
              <a:t>CONCLUSION</a:t>
            </a:r>
          </a:p>
          <a:p>
            <a:endParaRPr lang="en-US" sz="5400" b="1" dirty="0">
              <a:solidFill>
                <a:srgbClr val="981E32"/>
              </a:solidFill>
            </a:endParaRPr>
          </a:p>
          <a:p>
            <a:endParaRPr lang="en-US" sz="5400" b="1" dirty="0">
              <a:solidFill>
                <a:srgbClr val="981E32"/>
              </a:solidFill>
            </a:endParaRPr>
          </a:p>
          <a:p>
            <a:endParaRPr lang="en-US" sz="5400" b="1" dirty="0">
              <a:solidFill>
                <a:srgbClr val="981E32"/>
              </a:solidFill>
            </a:endParaRPr>
          </a:p>
          <a:p>
            <a:endParaRPr lang="en-US" sz="5400" b="1" dirty="0">
              <a:solidFill>
                <a:srgbClr val="981E32"/>
              </a:solidFill>
            </a:endParaRPr>
          </a:p>
          <a:p>
            <a:endParaRPr lang="en-US" sz="5400" b="1" dirty="0">
              <a:solidFill>
                <a:srgbClr val="981E32"/>
              </a:solidFill>
            </a:endParaRPr>
          </a:p>
          <a:p>
            <a:endParaRPr lang="en-US" sz="5400" b="1" dirty="0">
              <a:solidFill>
                <a:srgbClr val="981E32"/>
              </a:solidFill>
            </a:endParaRPr>
          </a:p>
          <a:p>
            <a:endParaRPr lang="en-US" sz="5400" b="1" dirty="0">
              <a:solidFill>
                <a:srgbClr val="981E32"/>
              </a:solidFill>
            </a:endParaRPr>
          </a:p>
          <a:p>
            <a:pPr algn="just"/>
            <a:endParaRPr lang="en-US" sz="3600" dirty="0"/>
          </a:p>
          <a:p>
            <a:pPr algn="just"/>
            <a:endParaRPr lang="en-US" sz="3600" dirty="0"/>
          </a:p>
          <a:p>
            <a:pPr algn="just"/>
            <a:endParaRPr lang="en-US" sz="3600" dirty="0"/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07AB6BBD-D552-AF41-AF45-79A3A9E437BD}"/>
              </a:ext>
            </a:extLst>
          </p:cNvPr>
          <p:cNvSpPr txBox="1"/>
          <p:nvPr/>
        </p:nvSpPr>
        <p:spPr>
          <a:xfrm>
            <a:off x="32930389" y="15155220"/>
            <a:ext cx="10287000" cy="736479"/>
          </a:xfrm>
          <a:prstGeom prst="rect">
            <a:avLst/>
          </a:prstGeom>
          <a:solidFill>
            <a:srgbClr val="981E32"/>
          </a:solidFill>
          <a:ln>
            <a:noFill/>
          </a:ln>
        </p:spPr>
        <p:txBody>
          <a:bodyPr wrap="square" rtlCol="0" anchor="ctr">
            <a:noAutofit/>
          </a:bodyPr>
          <a:lstStyle/>
          <a:p>
            <a:pPr algn="ctr"/>
            <a:endParaRPr lang="en-US" sz="5400" b="1" dirty="0">
              <a:solidFill>
                <a:srgbClr val="981E32"/>
              </a:solidFill>
            </a:endParaRPr>
          </a:p>
          <a:p>
            <a:pPr algn="ctr"/>
            <a:endParaRPr lang="en-US" sz="5400" b="1" dirty="0">
              <a:solidFill>
                <a:srgbClr val="981E32"/>
              </a:solidFill>
            </a:endParaRPr>
          </a:p>
          <a:p>
            <a:pPr algn="ctr"/>
            <a:endParaRPr lang="en-US" sz="5400" b="1" dirty="0">
              <a:solidFill>
                <a:srgbClr val="981E32"/>
              </a:solidFill>
            </a:endParaRPr>
          </a:p>
          <a:p>
            <a:pPr algn="ctr"/>
            <a:endParaRPr lang="en-US" sz="5400" b="1" dirty="0">
              <a:solidFill>
                <a:srgbClr val="981E32"/>
              </a:solidFill>
            </a:endParaRPr>
          </a:p>
          <a:p>
            <a:pPr algn="ctr"/>
            <a:endParaRPr lang="en-US" sz="5400" b="1" dirty="0">
              <a:solidFill>
                <a:srgbClr val="981E32"/>
              </a:solidFill>
            </a:endParaRPr>
          </a:p>
          <a:p>
            <a:pPr algn="ctr"/>
            <a:endParaRPr lang="en-US" sz="5400" b="1" dirty="0">
              <a:solidFill>
                <a:srgbClr val="981E32"/>
              </a:solidFill>
            </a:endParaRPr>
          </a:p>
          <a:p>
            <a:pPr algn="ctr"/>
            <a:endParaRPr lang="en-US" sz="5400" b="1" dirty="0">
              <a:solidFill>
                <a:srgbClr val="981E32"/>
              </a:solidFill>
            </a:endParaRPr>
          </a:p>
          <a:p>
            <a:pPr algn="ctr"/>
            <a:endParaRPr lang="en-US" sz="5400" b="1" dirty="0">
              <a:solidFill>
                <a:srgbClr val="981E32"/>
              </a:solidFill>
            </a:endParaRPr>
          </a:p>
          <a:p>
            <a:pPr algn="ctr"/>
            <a:endParaRPr lang="en-US" sz="5400" b="1" dirty="0">
              <a:solidFill>
                <a:srgbClr val="981E32"/>
              </a:solidFill>
            </a:endParaRPr>
          </a:p>
          <a:p>
            <a:pPr algn="ctr"/>
            <a:r>
              <a:rPr lang="en-US" sz="5400" b="1" dirty="0">
                <a:solidFill>
                  <a:srgbClr val="F8F8F8"/>
                </a:solidFill>
              </a:rPr>
              <a:t>DISCUSSION</a:t>
            </a:r>
          </a:p>
          <a:p>
            <a:endParaRPr lang="en-US" sz="5400" b="1" dirty="0">
              <a:solidFill>
                <a:srgbClr val="981E32"/>
              </a:solidFill>
            </a:endParaRPr>
          </a:p>
          <a:p>
            <a:endParaRPr lang="en-US" sz="5400" b="1" dirty="0">
              <a:solidFill>
                <a:srgbClr val="981E32"/>
              </a:solidFill>
            </a:endParaRPr>
          </a:p>
          <a:p>
            <a:endParaRPr lang="en-US" sz="5400" b="1" dirty="0">
              <a:solidFill>
                <a:srgbClr val="981E32"/>
              </a:solidFill>
            </a:endParaRPr>
          </a:p>
          <a:p>
            <a:endParaRPr lang="en-US" sz="5400" b="1" dirty="0">
              <a:solidFill>
                <a:srgbClr val="981E32"/>
              </a:solidFill>
            </a:endParaRPr>
          </a:p>
          <a:p>
            <a:endParaRPr lang="en-US" sz="5400" b="1" dirty="0">
              <a:solidFill>
                <a:srgbClr val="981E32"/>
              </a:solidFill>
            </a:endParaRPr>
          </a:p>
          <a:p>
            <a:endParaRPr lang="en-US" sz="5400" b="1" dirty="0">
              <a:solidFill>
                <a:srgbClr val="981E32"/>
              </a:solidFill>
            </a:endParaRPr>
          </a:p>
          <a:p>
            <a:endParaRPr lang="en-US" sz="5400" b="1" dirty="0">
              <a:solidFill>
                <a:srgbClr val="981E32"/>
              </a:solidFill>
            </a:endParaRPr>
          </a:p>
          <a:p>
            <a:pPr algn="just"/>
            <a:endParaRPr lang="en-US" sz="3600" dirty="0"/>
          </a:p>
          <a:p>
            <a:pPr algn="just"/>
            <a:endParaRPr lang="en-US" sz="3600" dirty="0"/>
          </a:p>
          <a:p>
            <a:pPr algn="just"/>
            <a:endParaRPr lang="en-US" sz="36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CBC2521-A0F7-3A47-BC38-9694A4E0E1E6}"/>
              </a:ext>
            </a:extLst>
          </p:cNvPr>
          <p:cNvSpPr txBox="1"/>
          <p:nvPr/>
        </p:nvSpPr>
        <p:spPr>
          <a:xfrm>
            <a:off x="-7837714" y="653143"/>
            <a:ext cx="184731" cy="14157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116" name="Hexagon 115">
            <a:extLst>
              <a:ext uri="{FF2B5EF4-FFF2-40B4-BE49-F238E27FC236}">
                <a16:creationId xmlns:a16="http://schemas.microsoft.com/office/drawing/2014/main" id="{184C0A5A-235B-0F4F-864A-3A131DC06FF4}"/>
              </a:ext>
            </a:extLst>
          </p:cNvPr>
          <p:cNvSpPr/>
          <p:nvPr/>
        </p:nvSpPr>
        <p:spPr>
          <a:xfrm>
            <a:off x="441816" y="22701532"/>
            <a:ext cx="5526499" cy="5106934"/>
          </a:xfrm>
          <a:prstGeom prst="hexagon">
            <a:avLst/>
          </a:prstGeom>
          <a:solidFill>
            <a:srgbClr val="981E3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8F8F8"/>
              </a:solidFill>
            </a:endParaRPr>
          </a:p>
        </p:txBody>
      </p:sp>
      <p:graphicFrame>
        <p:nvGraphicFramePr>
          <p:cNvPr id="90" name="Content Placeholder 3">
            <a:extLst>
              <a:ext uri="{FF2B5EF4-FFF2-40B4-BE49-F238E27FC236}">
                <a16:creationId xmlns:a16="http://schemas.microsoft.com/office/drawing/2014/main" id="{94672885-9A5E-AC40-B17C-1E94F6D5DAB7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51870286"/>
              </p:ext>
            </p:extLst>
          </p:nvPr>
        </p:nvGraphicFramePr>
        <p:xfrm>
          <a:off x="32812157" y="5611113"/>
          <a:ext cx="10482498" cy="564835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810707">
                  <a:extLst>
                    <a:ext uri="{9D8B030D-6E8A-4147-A177-3AD203B41FA5}">
                      <a16:colId xmlns:a16="http://schemas.microsoft.com/office/drawing/2014/main" val="3605768291"/>
                    </a:ext>
                  </a:extLst>
                </a:gridCol>
                <a:gridCol w="1267496">
                  <a:extLst>
                    <a:ext uri="{9D8B030D-6E8A-4147-A177-3AD203B41FA5}">
                      <a16:colId xmlns:a16="http://schemas.microsoft.com/office/drawing/2014/main" val="1624130739"/>
                    </a:ext>
                  </a:extLst>
                </a:gridCol>
                <a:gridCol w="1448569">
                  <a:extLst>
                    <a:ext uri="{9D8B030D-6E8A-4147-A177-3AD203B41FA5}">
                      <a16:colId xmlns:a16="http://schemas.microsoft.com/office/drawing/2014/main" val="3668441234"/>
                    </a:ext>
                  </a:extLst>
                </a:gridCol>
                <a:gridCol w="1086425">
                  <a:extLst>
                    <a:ext uri="{9D8B030D-6E8A-4147-A177-3AD203B41FA5}">
                      <a16:colId xmlns:a16="http://schemas.microsoft.com/office/drawing/2014/main" val="1117963203"/>
                    </a:ext>
                  </a:extLst>
                </a:gridCol>
                <a:gridCol w="1448569">
                  <a:extLst>
                    <a:ext uri="{9D8B030D-6E8A-4147-A177-3AD203B41FA5}">
                      <a16:colId xmlns:a16="http://schemas.microsoft.com/office/drawing/2014/main" val="3149378009"/>
                    </a:ext>
                  </a:extLst>
                </a:gridCol>
                <a:gridCol w="1176960">
                  <a:extLst>
                    <a:ext uri="{9D8B030D-6E8A-4147-A177-3AD203B41FA5}">
                      <a16:colId xmlns:a16="http://schemas.microsoft.com/office/drawing/2014/main" val="3881267631"/>
                    </a:ext>
                  </a:extLst>
                </a:gridCol>
                <a:gridCol w="1056822">
                  <a:extLst>
                    <a:ext uri="{9D8B030D-6E8A-4147-A177-3AD203B41FA5}">
                      <a16:colId xmlns:a16="http://schemas.microsoft.com/office/drawing/2014/main" val="4220497045"/>
                    </a:ext>
                  </a:extLst>
                </a:gridCol>
                <a:gridCol w="1186950">
                  <a:extLst>
                    <a:ext uri="{9D8B030D-6E8A-4147-A177-3AD203B41FA5}">
                      <a16:colId xmlns:a16="http://schemas.microsoft.com/office/drawing/2014/main" val="4158493232"/>
                    </a:ext>
                  </a:extLst>
                </a:gridCol>
              </a:tblGrid>
              <a:tr h="56774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rgbClr val="981E32"/>
                          </a:solidFill>
                          <a:effectLst/>
                        </a:rPr>
                        <a:t> </a:t>
                      </a:r>
                      <a:endParaRPr lang="en-US" sz="2400" dirty="0">
                        <a:solidFill>
                          <a:srgbClr val="981E3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rgbClr val="981E32"/>
                          </a:solidFill>
                          <a:effectLst/>
                        </a:rPr>
                        <a:t>January</a:t>
                      </a:r>
                      <a:endParaRPr lang="en-US" sz="2400" dirty="0">
                        <a:solidFill>
                          <a:srgbClr val="981E3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981E32"/>
                          </a:solidFill>
                          <a:effectLst/>
                        </a:rPr>
                        <a:t>February</a:t>
                      </a:r>
                      <a:endParaRPr lang="en-US" sz="2400">
                        <a:solidFill>
                          <a:srgbClr val="981E3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rgbClr val="981E32"/>
                          </a:solidFill>
                          <a:effectLst/>
                        </a:rPr>
                        <a:t> </a:t>
                      </a:r>
                      <a:endParaRPr lang="en-US" sz="2400" dirty="0">
                        <a:solidFill>
                          <a:srgbClr val="981E3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36119955"/>
                  </a:ext>
                </a:extLst>
              </a:tr>
              <a:tr h="100529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rgbClr val="981E32"/>
                          </a:solidFill>
                          <a:effectLst/>
                        </a:rPr>
                        <a:t> </a:t>
                      </a:r>
                      <a:endParaRPr lang="en-US" sz="2400" dirty="0">
                        <a:solidFill>
                          <a:srgbClr val="981E3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rgbClr val="981E32"/>
                          </a:solidFill>
                          <a:effectLst/>
                        </a:rPr>
                        <a:t>Mean</a:t>
                      </a:r>
                      <a:endParaRPr lang="en-US" sz="2400" dirty="0">
                        <a:solidFill>
                          <a:srgbClr val="981E3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rgbClr val="981E32"/>
                          </a:solidFill>
                          <a:effectLst/>
                        </a:rPr>
                        <a:t>Standard Deviation</a:t>
                      </a:r>
                      <a:endParaRPr lang="en-US" sz="2400" dirty="0">
                        <a:solidFill>
                          <a:srgbClr val="981E3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rgbClr val="981E32"/>
                          </a:solidFill>
                          <a:effectLst/>
                        </a:rPr>
                        <a:t>Mean</a:t>
                      </a:r>
                      <a:endParaRPr lang="en-US" sz="2400" dirty="0">
                        <a:solidFill>
                          <a:srgbClr val="981E3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981E32"/>
                          </a:solidFill>
                          <a:effectLst/>
                        </a:rPr>
                        <a:t>Standard Deviation</a:t>
                      </a:r>
                      <a:endParaRPr lang="en-US" sz="2400">
                        <a:solidFill>
                          <a:srgbClr val="981E3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981E32"/>
                          </a:solidFill>
                          <a:effectLst/>
                        </a:rPr>
                        <a:t>t-value</a:t>
                      </a:r>
                      <a:endParaRPr lang="en-US" sz="2400">
                        <a:solidFill>
                          <a:srgbClr val="981E3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981E32"/>
                          </a:solidFill>
                          <a:effectLst/>
                        </a:rPr>
                        <a:t>p-value</a:t>
                      </a:r>
                      <a:endParaRPr lang="en-US" sz="2400">
                        <a:solidFill>
                          <a:srgbClr val="981E3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981E32"/>
                          </a:solidFill>
                          <a:effectLst/>
                        </a:rPr>
                        <a:t>Cohen’s d</a:t>
                      </a:r>
                      <a:endParaRPr lang="en-US" sz="2400">
                        <a:solidFill>
                          <a:srgbClr val="981E3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0208304"/>
                  </a:ext>
                </a:extLst>
              </a:tr>
              <a:tr h="134039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rgbClr val="981E32"/>
                          </a:solidFill>
                          <a:effectLst/>
                        </a:rPr>
                        <a:t>High Health Food Orders</a:t>
                      </a:r>
                      <a:endParaRPr lang="en-US" sz="2400" dirty="0">
                        <a:solidFill>
                          <a:srgbClr val="981E3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rgbClr val="981E32"/>
                          </a:solidFill>
                          <a:effectLst/>
                        </a:rPr>
                        <a:t>66.84</a:t>
                      </a:r>
                      <a:endParaRPr lang="en-US" sz="2400" dirty="0">
                        <a:solidFill>
                          <a:srgbClr val="981E3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rgbClr val="981E32"/>
                          </a:solidFill>
                          <a:effectLst/>
                        </a:rPr>
                        <a:t>76.28</a:t>
                      </a:r>
                      <a:endParaRPr lang="en-US" sz="2400" dirty="0">
                        <a:solidFill>
                          <a:srgbClr val="981E3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rgbClr val="981E32"/>
                          </a:solidFill>
                          <a:effectLst/>
                        </a:rPr>
                        <a:t>85.92</a:t>
                      </a:r>
                      <a:endParaRPr lang="en-US" sz="2400" dirty="0">
                        <a:solidFill>
                          <a:srgbClr val="981E3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rgbClr val="981E32"/>
                          </a:solidFill>
                          <a:effectLst/>
                        </a:rPr>
                        <a:t>98.42</a:t>
                      </a:r>
                      <a:endParaRPr lang="en-US" sz="2400" dirty="0">
                        <a:solidFill>
                          <a:srgbClr val="981E3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981E32"/>
                          </a:solidFill>
                          <a:effectLst/>
                        </a:rPr>
                        <a:t>-1.07</a:t>
                      </a:r>
                      <a:endParaRPr lang="en-US" sz="2400">
                        <a:solidFill>
                          <a:srgbClr val="981E3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981E32"/>
                          </a:solidFill>
                          <a:effectLst/>
                        </a:rPr>
                        <a:t>0.286</a:t>
                      </a:r>
                      <a:endParaRPr lang="en-US" sz="2400">
                        <a:solidFill>
                          <a:srgbClr val="981E3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rgbClr val="981E32"/>
                          </a:solidFill>
                          <a:effectLst/>
                        </a:rPr>
                        <a:t>0.22</a:t>
                      </a:r>
                      <a:endParaRPr lang="en-US" sz="2400" dirty="0">
                        <a:solidFill>
                          <a:srgbClr val="981E3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42638902"/>
                  </a:ext>
                </a:extLst>
              </a:tr>
              <a:tr h="134039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981E32"/>
                          </a:solidFill>
                          <a:effectLst/>
                        </a:rPr>
                        <a:t>Medium Health Food Orders</a:t>
                      </a:r>
                      <a:endParaRPr lang="en-US" sz="2400">
                        <a:solidFill>
                          <a:srgbClr val="981E3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rgbClr val="981E32"/>
                          </a:solidFill>
                          <a:effectLst/>
                        </a:rPr>
                        <a:t>27.23</a:t>
                      </a:r>
                      <a:endParaRPr lang="en-US" sz="2400" dirty="0">
                        <a:solidFill>
                          <a:srgbClr val="981E3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rgbClr val="981E32"/>
                          </a:solidFill>
                          <a:effectLst/>
                        </a:rPr>
                        <a:t>26.92</a:t>
                      </a:r>
                      <a:endParaRPr lang="en-US" sz="2400" dirty="0">
                        <a:solidFill>
                          <a:srgbClr val="981E3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rgbClr val="981E32"/>
                          </a:solidFill>
                          <a:effectLst/>
                        </a:rPr>
                        <a:t>30.23</a:t>
                      </a:r>
                      <a:endParaRPr lang="en-US" sz="2400" dirty="0">
                        <a:solidFill>
                          <a:srgbClr val="981E3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rgbClr val="981E32"/>
                          </a:solidFill>
                          <a:effectLst/>
                        </a:rPr>
                        <a:t>31.39</a:t>
                      </a:r>
                      <a:endParaRPr lang="en-US" sz="2400" dirty="0">
                        <a:solidFill>
                          <a:srgbClr val="981E3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rgbClr val="981E32"/>
                          </a:solidFill>
                          <a:effectLst/>
                        </a:rPr>
                        <a:t>-0.43</a:t>
                      </a:r>
                      <a:endParaRPr lang="en-US" sz="2400" dirty="0">
                        <a:solidFill>
                          <a:srgbClr val="981E3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rgbClr val="981E32"/>
                          </a:solidFill>
                          <a:effectLst/>
                        </a:rPr>
                        <a:t>0.669</a:t>
                      </a:r>
                      <a:endParaRPr lang="en-US" sz="2400" dirty="0">
                        <a:solidFill>
                          <a:srgbClr val="981E3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rgbClr val="981E32"/>
                          </a:solidFill>
                          <a:effectLst/>
                        </a:rPr>
                        <a:t>0.10</a:t>
                      </a:r>
                      <a:endParaRPr lang="en-US" sz="2400" dirty="0">
                        <a:solidFill>
                          <a:srgbClr val="981E3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84775338"/>
                  </a:ext>
                </a:extLst>
              </a:tr>
              <a:tr h="88299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981E32"/>
                          </a:solidFill>
                          <a:effectLst/>
                        </a:rPr>
                        <a:t>Low Health </a:t>
                      </a:r>
                    </a:p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981E32"/>
                          </a:solidFill>
                          <a:effectLst/>
                        </a:rPr>
                        <a:t>Food Orders</a:t>
                      </a:r>
                      <a:endParaRPr lang="en-US" sz="2400">
                        <a:solidFill>
                          <a:srgbClr val="981E3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rgbClr val="981E32"/>
                          </a:solidFill>
                          <a:effectLst/>
                        </a:rPr>
                        <a:t>90.59</a:t>
                      </a:r>
                      <a:endParaRPr lang="en-US" sz="2400" dirty="0">
                        <a:solidFill>
                          <a:srgbClr val="981E3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rgbClr val="981E32"/>
                          </a:solidFill>
                          <a:effectLst/>
                        </a:rPr>
                        <a:t>107.68</a:t>
                      </a:r>
                      <a:endParaRPr lang="en-US" sz="2400" dirty="0">
                        <a:solidFill>
                          <a:srgbClr val="981E3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rgbClr val="981E32"/>
                          </a:solidFill>
                          <a:effectLst/>
                        </a:rPr>
                        <a:t>52.07</a:t>
                      </a:r>
                      <a:endParaRPr lang="en-US" sz="2400" dirty="0">
                        <a:solidFill>
                          <a:srgbClr val="981E3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rgbClr val="981E32"/>
                          </a:solidFill>
                          <a:effectLst/>
                        </a:rPr>
                        <a:t>60.61</a:t>
                      </a:r>
                      <a:endParaRPr lang="en-US" sz="2400" dirty="0">
                        <a:solidFill>
                          <a:srgbClr val="981E3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rgbClr val="981E32"/>
                          </a:solidFill>
                          <a:effectLst/>
                        </a:rPr>
                        <a:t>2.00</a:t>
                      </a:r>
                      <a:endParaRPr lang="en-US" sz="2400" dirty="0">
                        <a:solidFill>
                          <a:srgbClr val="981E3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rgbClr val="981E32"/>
                          </a:solidFill>
                          <a:effectLst/>
                        </a:rPr>
                        <a:t>0.049</a:t>
                      </a:r>
                      <a:endParaRPr lang="en-US" sz="2400" dirty="0">
                        <a:solidFill>
                          <a:srgbClr val="981E3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rgbClr val="981E32"/>
                          </a:solidFill>
                          <a:effectLst/>
                        </a:rPr>
                        <a:t>0.44</a:t>
                      </a:r>
                      <a:endParaRPr lang="en-US" sz="2400" dirty="0">
                        <a:solidFill>
                          <a:srgbClr val="981E3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49317014"/>
                  </a:ext>
                </a:extLst>
              </a:tr>
            </a:tbl>
          </a:graphicData>
        </a:graphic>
      </p:graphicFrame>
      <p:sp>
        <p:nvSpPr>
          <p:cNvPr id="117" name="TextBox 116">
            <a:extLst>
              <a:ext uri="{FF2B5EF4-FFF2-40B4-BE49-F238E27FC236}">
                <a16:creationId xmlns:a16="http://schemas.microsoft.com/office/drawing/2014/main" id="{25B49F96-5161-724C-9101-8194D6A15DC5}"/>
              </a:ext>
            </a:extLst>
          </p:cNvPr>
          <p:cNvSpPr txBox="1"/>
          <p:nvPr/>
        </p:nvSpPr>
        <p:spPr>
          <a:xfrm>
            <a:off x="1257009" y="23298522"/>
            <a:ext cx="3896111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solidFill>
                  <a:srgbClr val="F8F8F8"/>
                </a:solidFill>
              </a:rPr>
              <a:t>The purpose of this quality improvement project is to increase the amount of healthy foods ordered by children in a southeastern pediatric hospital unit.</a:t>
            </a:r>
          </a:p>
          <a:p>
            <a:endParaRPr lang="en-US" sz="3200" dirty="0"/>
          </a:p>
        </p:txBody>
      </p:sp>
      <p:sp>
        <p:nvSpPr>
          <p:cNvPr id="118" name="Hexagon 117">
            <a:extLst>
              <a:ext uri="{FF2B5EF4-FFF2-40B4-BE49-F238E27FC236}">
                <a16:creationId xmlns:a16="http://schemas.microsoft.com/office/drawing/2014/main" id="{5FE1518D-8B81-2140-8CB1-2CB9FF56CF65}"/>
              </a:ext>
            </a:extLst>
          </p:cNvPr>
          <p:cNvSpPr/>
          <p:nvPr/>
        </p:nvSpPr>
        <p:spPr>
          <a:xfrm>
            <a:off x="6022330" y="22723369"/>
            <a:ext cx="5577402" cy="5085097"/>
          </a:xfrm>
          <a:prstGeom prst="hexagon">
            <a:avLst/>
          </a:prstGeom>
          <a:solidFill>
            <a:srgbClr val="F8F8F8"/>
          </a:solidFill>
          <a:ln>
            <a:solidFill>
              <a:srgbClr val="981E3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8F8F8"/>
              </a:solidFill>
            </a:endParaRPr>
          </a:p>
        </p:txBody>
      </p:sp>
      <p:sp>
        <p:nvSpPr>
          <p:cNvPr id="119" name="TextBox 118">
            <a:extLst>
              <a:ext uri="{FF2B5EF4-FFF2-40B4-BE49-F238E27FC236}">
                <a16:creationId xmlns:a16="http://schemas.microsoft.com/office/drawing/2014/main" id="{08637951-EE4F-454E-9548-B419E10BB080}"/>
              </a:ext>
            </a:extLst>
          </p:cNvPr>
          <p:cNvSpPr txBox="1"/>
          <p:nvPr/>
        </p:nvSpPr>
        <p:spPr>
          <a:xfrm>
            <a:off x="6689110" y="23769435"/>
            <a:ext cx="4245959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solidFill>
                  <a:srgbClr val="981E32"/>
                </a:solidFill>
              </a:rPr>
              <a:t>The aim is a 25% increase in healthy food options selected after 1 month of implementation of a pediatric menu guide.</a:t>
            </a:r>
          </a:p>
          <a:p>
            <a:endParaRPr lang="en-US" sz="3200" dirty="0">
              <a:solidFill>
                <a:srgbClr val="981E32"/>
              </a:solidFill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B2FE3E4F-3D75-394D-9ADD-93D45944D0F5}"/>
              </a:ext>
            </a:extLst>
          </p:cNvPr>
          <p:cNvSpPr txBox="1"/>
          <p:nvPr/>
        </p:nvSpPr>
        <p:spPr>
          <a:xfrm>
            <a:off x="32966361" y="16200323"/>
            <a:ext cx="10433173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>
              <a:buFont typeface="Wingdings" pitchFamily="2" charset="2"/>
              <a:buChar char="v"/>
            </a:pPr>
            <a:r>
              <a:rPr lang="en-US" sz="3200" dirty="0"/>
              <a:t>Utilization of menu guide can increase healthy foods ordered &amp; decrease unhealthy foods ordered</a:t>
            </a:r>
          </a:p>
          <a:p>
            <a:pPr marL="571500" indent="-571500">
              <a:buFont typeface="Wingdings" pitchFamily="2" charset="2"/>
              <a:buChar char="v"/>
            </a:pPr>
            <a:r>
              <a:rPr lang="en-US" sz="3200" dirty="0"/>
              <a:t>Juice, butter, &amp; sugar orders had most notable positive changes</a:t>
            </a:r>
          </a:p>
          <a:p>
            <a:pPr marL="571500" indent="-571500">
              <a:buFont typeface="Wingdings" pitchFamily="2" charset="2"/>
              <a:buChar char="v"/>
            </a:pPr>
            <a:r>
              <a:rPr lang="en-US" sz="3200" dirty="0"/>
              <a:t>Recommending permanent use in pediatric hospital</a:t>
            </a:r>
          </a:p>
          <a:p>
            <a:pPr marL="571500" indent="-571500">
              <a:buFont typeface="Wingdings" pitchFamily="2" charset="2"/>
              <a:buChar char="v"/>
            </a:pPr>
            <a:r>
              <a:rPr lang="en-US" sz="3200" dirty="0"/>
              <a:t>Future study recommendations: Increase length of study period, study impact on other populations &amp; settings</a:t>
            </a:r>
          </a:p>
          <a:p>
            <a:pPr marL="571500" indent="-571500">
              <a:buFont typeface="Wingdings" pitchFamily="2" charset="2"/>
              <a:buChar char="v"/>
            </a:pPr>
            <a:r>
              <a:rPr lang="en-US" sz="3200" dirty="0"/>
              <a:t>Limitations: food stocked on unit could not be tracked, standardized trays may have been given to some patients if they did not place a personalized order</a:t>
            </a:r>
          </a:p>
        </p:txBody>
      </p:sp>
      <p:sp>
        <p:nvSpPr>
          <p:cNvPr id="33" name="Hexagon 32">
            <a:extLst>
              <a:ext uri="{FF2B5EF4-FFF2-40B4-BE49-F238E27FC236}">
                <a16:creationId xmlns:a16="http://schemas.microsoft.com/office/drawing/2014/main" id="{DD8F4C51-00D8-DA4C-AC3F-0ACB81074911}"/>
              </a:ext>
            </a:extLst>
          </p:cNvPr>
          <p:cNvSpPr/>
          <p:nvPr/>
        </p:nvSpPr>
        <p:spPr>
          <a:xfrm>
            <a:off x="36488768" y="22864571"/>
            <a:ext cx="3488399" cy="3074050"/>
          </a:xfrm>
          <a:prstGeom prst="hexagon">
            <a:avLst/>
          </a:prstGeom>
          <a:solidFill>
            <a:srgbClr val="981E32"/>
          </a:solidFill>
          <a:ln>
            <a:solidFill>
              <a:srgbClr val="F8F8F8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Hexagon 91">
            <a:extLst>
              <a:ext uri="{FF2B5EF4-FFF2-40B4-BE49-F238E27FC236}">
                <a16:creationId xmlns:a16="http://schemas.microsoft.com/office/drawing/2014/main" id="{50E4D873-26CF-A247-84BE-BEAE1712AE5B}"/>
              </a:ext>
            </a:extLst>
          </p:cNvPr>
          <p:cNvSpPr/>
          <p:nvPr/>
        </p:nvSpPr>
        <p:spPr>
          <a:xfrm>
            <a:off x="32824583" y="26018062"/>
            <a:ext cx="3684678" cy="3182049"/>
          </a:xfrm>
          <a:prstGeom prst="hexagon">
            <a:avLst/>
          </a:prstGeom>
          <a:solidFill>
            <a:srgbClr val="981E32"/>
          </a:solidFill>
          <a:ln>
            <a:solidFill>
              <a:srgbClr val="F8F8F8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Hexagon 93">
            <a:extLst>
              <a:ext uri="{FF2B5EF4-FFF2-40B4-BE49-F238E27FC236}">
                <a16:creationId xmlns:a16="http://schemas.microsoft.com/office/drawing/2014/main" id="{28B5FABD-E6C5-1B4A-B3B7-8DFB81D49EE5}"/>
              </a:ext>
            </a:extLst>
          </p:cNvPr>
          <p:cNvSpPr/>
          <p:nvPr/>
        </p:nvSpPr>
        <p:spPr>
          <a:xfrm>
            <a:off x="32835396" y="22815270"/>
            <a:ext cx="3575229" cy="3123351"/>
          </a:xfrm>
          <a:prstGeom prst="hexagon">
            <a:avLst/>
          </a:prstGeom>
          <a:noFill/>
          <a:ln>
            <a:solidFill>
              <a:srgbClr val="981E32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3200" dirty="0"/>
          </a:p>
        </p:txBody>
      </p:sp>
      <p:sp>
        <p:nvSpPr>
          <p:cNvPr id="95" name="Hexagon 94">
            <a:extLst>
              <a:ext uri="{FF2B5EF4-FFF2-40B4-BE49-F238E27FC236}">
                <a16:creationId xmlns:a16="http://schemas.microsoft.com/office/drawing/2014/main" id="{34FE44F2-7374-5F40-B19B-4AD8104F8916}"/>
              </a:ext>
            </a:extLst>
          </p:cNvPr>
          <p:cNvSpPr/>
          <p:nvPr/>
        </p:nvSpPr>
        <p:spPr>
          <a:xfrm>
            <a:off x="36568572" y="26136834"/>
            <a:ext cx="3339670" cy="3009934"/>
          </a:xfrm>
          <a:prstGeom prst="hexagon">
            <a:avLst/>
          </a:prstGeom>
          <a:noFill/>
          <a:ln>
            <a:solidFill>
              <a:srgbClr val="981E32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" name="Hexagon 95">
            <a:extLst>
              <a:ext uri="{FF2B5EF4-FFF2-40B4-BE49-F238E27FC236}">
                <a16:creationId xmlns:a16="http://schemas.microsoft.com/office/drawing/2014/main" id="{46031169-5CE6-9A42-8C5D-5E0B5A7CD10B}"/>
              </a:ext>
            </a:extLst>
          </p:cNvPr>
          <p:cNvSpPr/>
          <p:nvPr/>
        </p:nvSpPr>
        <p:spPr>
          <a:xfrm>
            <a:off x="39943616" y="22852229"/>
            <a:ext cx="3556027" cy="3030304"/>
          </a:xfrm>
          <a:prstGeom prst="hexagon">
            <a:avLst/>
          </a:prstGeom>
          <a:noFill/>
          <a:ln>
            <a:solidFill>
              <a:srgbClr val="981E32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1D17D397-75B0-0C46-8E29-62DCAF4E8F73}"/>
              </a:ext>
            </a:extLst>
          </p:cNvPr>
          <p:cNvSpPr txBox="1"/>
          <p:nvPr/>
        </p:nvSpPr>
        <p:spPr>
          <a:xfrm>
            <a:off x="33046847" y="23538602"/>
            <a:ext cx="3124861" cy="2000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solidFill>
                  <a:srgbClr val="981E32"/>
                </a:solidFill>
              </a:rPr>
              <a:t>More mindful food ordering &amp; empowerment</a:t>
            </a:r>
          </a:p>
          <a:p>
            <a:pPr algn="ctr"/>
            <a:endParaRPr lang="en-US" sz="2800" dirty="0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8CFD0B4E-D9CB-8E42-B76C-B9F894E1125F}"/>
              </a:ext>
            </a:extLst>
          </p:cNvPr>
          <p:cNvSpPr txBox="1"/>
          <p:nvPr/>
        </p:nvSpPr>
        <p:spPr>
          <a:xfrm>
            <a:off x="36898161" y="27121636"/>
            <a:ext cx="2748238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solidFill>
                  <a:srgbClr val="981E32"/>
                </a:solidFill>
              </a:rPr>
              <a:t>Exceeded project aim</a:t>
            </a:r>
          </a:p>
          <a:p>
            <a:pPr algn="ctr"/>
            <a:endParaRPr lang="en-US" sz="2800" dirty="0"/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9A5DF328-9708-1844-BF33-8080D1FA101F}"/>
              </a:ext>
            </a:extLst>
          </p:cNvPr>
          <p:cNvSpPr txBox="1"/>
          <p:nvPr/>
        </p:nvSpPr>
        <p:spPr>
          <a:xfrm>
            <a:off x="40472257" y="23445631"/>
            <a:ext cx="2583547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solidFill>
                  <a:srgbClr val="981E32"/>
                </a:solidFill>
              </a:rPr>
              <a:t>Education by APRNs key for nutrition in children</a:t>
            </a:r>
          </a:p>
          <a:p>
            <a:endParaRPr lang="en-US" sz="2800" dirty="0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4D7441A8-0666-0140-8C14-7EA3A3DDCEAF}"/>
              </a:ext>
            </a:extLst>
          </p:cNvPr>
          <p:cNvSpPr txBox="1"/>
          <p:nvPr/>
        </p:nvSpPr>
        <p:spPr>
          <a:xfrm>
            <a:off x="36828426" y="23137389"/>
            <a:ext cx="2887708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solidFill>
                  <a:srgbClr val="F8F8F8"/>
                </a:solidFill>
              </a:rPr>
              <a:t>Menu guide has positive impact</a:t>
            </a:r>
          </a:p>
          <a:p>
            <a:pPr algn="ctr"/>
            <a:r>
              <a:rPr lang="en-US" sz="3200" dirty="0">
                <a:solidFill>
                  <a:srgbClr val="F8F8F8"/>
                </a:solidFill>
              </a:rPr>
              <a:t>on meal selections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0C8E65DB-BA62-EC42-A9BD-F4B0B8BE5E9B}"/>
              </a:ext>
            </a:extLst>
          </p:cNvPr>
          <p:cNvSpPr txBox="1"/>
          <p:nvPr/>
        </p:nvSpPr>
        <p:spPr>
          <a:xfrm>
            <a:off x="32951639" y="26252832"/>
            <a:ext cx="3430565" cy="29854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solidFill>
                  <a:srgbClr val="F8F8F8"/>
                </a:solidFill>
              </a:rPr>
              <a:t>Clinically significant increase in high &amp; medium health food orders</a:t>
            </a:r>
          </a:p>
          <a:p>
            <a:endParaRPr lang="en-US" sz="2800" dirty="0"/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5C5BE369-AFAE-0247-B645-149984583DF1}"/>
              </a:ext>
            </a:extLst>
          </p:cNvPr>
          <p:cNvSpPr txBox="1"/>
          <p:nvPr/>
        </p:nvSpPr>
        <p:spPr>
          <a:xfrm>
            <a:off x="38680637" y="13746838"/>
            <a:ext cx="4267200" cy="1077218"/>
          </a:xfrm>
          <a:prstGeom prst="rect">
            <a:avLst/>
          </a:prstGeom>
          <a:solidFill>
            <a:srgbClr val="F8F8F8"/>
          </a:solidFill>
          <a:ln>
            <a:solidFill>
              <a:srgbClr val="981E3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solidFill>
                  <a:srgbClr val="981E32"/>
                </a:solidFill>
              </a:rPr>
              <a:t>28% increase in high health food orders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41A76B01-43B5-0941-88E0-E82D85AEF5A1}"/>
              </a:ext>
            </a:extLst>
          </p:cNvPr>
          <p:cNvSpPr txBox="1"/>
          <p:nvPr/>
        </p:nvSpPr>
        <p:spPr>
          <a:xfrm>
            <a:off x="33460254" y="11618773"/>
            <a:ext cx="4400310" cy="1077218"/>
          </a:xfrm>
          <a:prstGeom prst="rect">
            <a:avLst/>
          </a:prstGeom>
          <a:solidFill>
            <a:srgbClr val="F8F8F8"/>
          </a:solidFill>
          <a:ln>
            <a:solidFill>
              <a:srgbClr val="981E3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solidFill>
                  <a:srgbClr val="981E32"/>
                </a:solidFill>
              </a:rPr>
              <a:t>74% decrease in low health food orders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8D4436E2-0E43-3D43-BB69-7191BF9ACEF4}"/>
              </a:ext>
            </a:extLst>
          </p:cNvPr>
          <p:cNvSpPr txBox="1"/>
          <p:nvPr/>
        </p:nvSpPr>
        <p:spPr>
          <a:xfrm>
            <a:off x="32851676" y="12889723"/>
            <a:ext cx="4953000" cy="2062103"/>
          </a:xfrm>
          <a:prstGeom prst="rect">
            <a:avLst/>
          </a:prstGeom>
          <a:solidFill>
            <a:srgbClr val="981E32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solidFill>
                  <a:srgbClr val="F8F8F8"/>
                </a:solidFill>
              </a:rPr>
              <a:t>Means of both high and medium health foods increased with menu guide intervention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3D1E525A-8322-7648-98BE-1F380834D23D}"/>
              </a:ext>
            </a:extLst>
          </p:cNvPr>
          <p:cNvSpPr txBox="1"/>
          <p:nvPr/>
        </p:nvSpPr>
        <p:spPr>
          <a:xfrm>
            <a:off x="38379804" y="11492278"/>
            <a:ext cx="4549915" cy="2062103"/>
          </a:xfrm>
          <a:prstGeom prst="rect">
            <a:avLst/>
          </a:prstGeom>
          <a:solidFill>
            <a:srgbClr val="981E32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solidFill>
                  <a:srgbClr val="F8F8F8"/>
                </a:solidFill>
              </a:rPr>
              <a:t>Statistically significant decrease in low health food orders with menu guide (p=0.049)</a:t>
            </a:r>
          </a:p>
        </p:txBody>
      </p:sp>
      <p:sp>
        <p:nvSpPr>
          <p:cNvPr id="120" name="Frame 119">
            <a:extLst>
              <a:ext uri="{FF2B5EF4-FFF2-40B4-BE49-F238E27FC236}">
                <a16:creationId xmlns:a16="http://schemas.microsoft.com/office/drawing/2014/main" id="{D30C25BD-3203-304A-95E5-9ABAD324304F}"/>
              </a:ext>
            </a:extLst>
          </p:cNvPr>
          <p:cNvSpPr/>
          <p:nvPr/>
        </p:nvSpPr>
        <p:spPr>
          <a:xfrm>
            <a:off x="501330" y="29050285"/>
            <a:ext cx="11048512" cy="3158806"/>
          </a:xfrm>
          <a:prstGeom prst="frame">
            <a:avLst/>
          </a:prstGeom>
          <a:solidFill>
            <a:srgbClr val="8F8F8F"/>
          </a:solidFill>
          <a:ln>
            <a:solidFill>
              <a:srgbClr val="981E3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981E32"/>
              </a:solidFill>
            </a:endParaRPr>
          </a:p>
        </p:txBody>
      </p:sp>
      <p:sp>
        <p:nvSpPr>
          <p:cNvPr id="56" name="Up Arrow 55">
            <a:extLst>
              <a:ext uri="{FF2B5EF4-FFF2-40B4-BE49-F238E27FC236}">
                <a16:creationId xmlns:a16="http://schemas.microsoft.com/office/drawing/2014/main" id="{455615FB-A11E-F449-8C81-0ECA5F846B11}"/>
              </a:ext>
            </a:extLst>
          </p:cNvPr>
          <p:cNvSpPr/>
          <p:nvPr/>
        </p:nvSpPr>
        <p:spPr>
          <a:xfrm>
            <a:off x="38127669" y="13681588"/>
            <a:ext cx="716593" cy="1257178"/>
          </a:xfrm>
          <a:prstGeom prst="upArrow">
            <a:avLst/>
          </a:prstGeom>
          <a:solidFill>
            <a:srgbClr val="8F8F8F"/>
          </a:solidFill>
          <a:ln>
            <a:solidFill>
              <a:srgbClr val="981E32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" name="Up Arrow 109">
            <a:extLst>
              <a:ext uri="{FF2B5EF4-FFF2-40B4-BE49-F238E27FC236}">
                <a16:creationId xmlns:a16="http://schemas.microsoft.com/office/drawing/2014/main" id="{7A6222EB-F99A-174E-B8E7-A82933243226}"/>
              </a:ext>
            </a:extLst>
          </p:cNvPr>
          <p:cNvSpPr/>
          <p:nvPr/>
        </p:nvSpPr>
        <p:spPr>
          <a:xfrm rot="10800000">
            <a:off x="33034693" y="11547202"/>
            <a:ext cx="716593" cy="1257178"/>
          </a:xfrm>
          <a:prstGeom prst="upArrow">
            <a:avLst/>
          </a:prstGeom>
          <a:solidFill>
            <a:srgbClr val="8F8F8F"/>
          </a:solidFill>
          <a:ln>
            <a:solidFill>
              <a:srgbClr val="981E32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1" name="TextBox 120">
            <a:extLst>
              <a:ext uri="{FF2B5EF4-FFF2-40B4-BE49-F238E27FC236}">
                <a16:creationId xmlns:a16="http://schemas.microsoft.com/office/drawing/2014/main" id="{6E06F09A-F19E-E24E-A79D-A54B6AC639E1}"/>
              </a:ext>
            </a:extLst>
          </p:cNvPr>
          <p:cNvSpPr txBox="1"/>
          <p:nvPr/>
        </p:nvSpPr>
        <p:spPr>
          <a:xfrm>
            <a:off x="1629149" y="29622469"/>
            <a:ext cx="8889489" cy="25866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solidFill>
                  <a:srgbClr val="981E32"/>
                </a:solidFill>
              </a:rPr>
              <a:t>What is the impact of a child friendly menu guide promoting healthy food options through menu labeling techniques on meal selections in a pediatric hospital unit? </a:t>
            </a:r>
          </a:p>
          <a:p>
            <a:endParaRPr lang="en-US" sz="3200" dirty="0"/>
          </a:p>
        </p:txBody>
      </p:sp>
      <p:sp>
        <p:nvSpPr>
          <p:cNvPr id="122" name="TextBox 121">
            <a:extLst>
              <a:ext uri="{FF2B5EF4-FFF2-40B4-BE49-F238E27FC236}">
                <a16:creationId xmlns:a16="http://schemas.microsoft.com/office/drawing/2014/main" id="{F84DF1A2-D6E3-4D41-8905-C9DBEA1CC380}"/>
              </a:ext>
            </a:extLst>
          </p:cNvPr>
          <p:cNvSpPr txBox="1"/>
          <p:nvPr/>
        </p:nvSpPr>
        <p:spPr>
          <a:xfrm>
            <a:off x="991261" y="5710895"/>
            <a:ext cx="9858537" cy="735442"/>
          </a:xfrm>
          <a:prstGeom prst="rect">
            <a:avLst/>
          </a:prstGeom>
          <a:solidFill>
            <a:srgbClr val="981E32"/>
          </a:solidFill>
          <a:ln>
            <a:noFill/>
          </a:ln>
        </p:spPr>
        <p:txBody>
          <a:bodyPr wrap="square" rtlCol="0" anchor="ctr">
            <a:noAutofit/>
          </a:bodyPr>
          <a:lstStyle/>
          <a:p>
            <a:pPr algn="ctr"/>
            <a:endParaRPr lang="en-US" sz="5400" b="1" dirty="0">
              <a:solidFill>
                <a:srgbClr val="981E32"/>
              </a:solidFill>
            </a:endParaRPr>
          </a:p>
          <a:p>
            <a:pPr algn="ctr"/>
            <a:endParaRPr lang="en-US" sz="5400" b="1" dirty="0">
              <a:solidFill>
                <a:srgbClr val="981E32"/>
              </a:solidFill>
            </a:endParaRPr>
          </a:p>
          <a:p>
            <a:pPr algn="ctr"/>
            <a:endParaRPr lang="en-US" sz="5400" b="1" dirty="0">
              <a:solidFill>
                <a:srgbClr val="981E32"/>
              </a:solidFill>
            </a:endParaRPr>
          </a:p>
          <a:p>
            <a:pPr algn="ctr"/>
            <a:endParaRPr lang="en-US" sz="5400" b="1" dirty="0">
              <a:solidFill>
                <a:srgbClr val="981E32"/>
              </a:solidFill>
            </a:endParaRPr>
          </a:p>
          <a:p>
            <a:pPr algn="ctr"/>
            <a:endParaRPr lang="en-US" sz="5400" b="1" dirty="0">
              <a:solidFill>
                <a:srgbClr val="981E32"/>
              </a:solidFill>
            </a:endParaRPr>
          </a:p>
          <a:p>
            <a:pPr algn="ctr"/>
            <a:endParaRPr lang="en-US" sz="5400" b="1" dirty="0">
              <a:solidFill>
                <a:srgbClr val="981E32"/>
              </a:solidFill>
            </a:endParaRPr>
          </a:p>
          <a:p>
            <a:pPr algn="ctr"/>
            <a:endParaRPr lang="en-US" sz="5400" b="1" dirty="0">
              <a:solidFill>
                <a:srgbClr val="981E32"/>
              </a:solidFill>
            </a:endParaRPr>
          </a:p>
          <a:p>
            <a:pPr algn="ctr"/>
            <a:endParaRPr lang="en-US" sz="5400" b="1" dirty="0">
              <a:solidFill>
                <a:srgbClr val="981E32"/>
              </a:solidFill>
            </a:endParaRPr>
          </a:p>
          <a:p>
            <a:pPr algn="ctr"/>
            <a:endParaRPr lang="en-US" sz="5400" b="1" dirty="0">
              <a:solidFill>
                <a:srgbClr val="981E32"/>
              </a:solidFill>
            </a:endParaRPr>
          </a:p>
          <a:p>
            <a:pPr algn="ctr"/>
            <a:r>
              <a:rPr lang="en-US" sz="5400" b="1" dirty="0">
                <a:solidFill>
                  <a:srgbClr val="F8F8F8"/>
                </a:solidFill>
              </a:rPr>
              <a:t>PROBLEM</a:t>
            </a:r>
          </a:p>
          <a:p>
            <a:endParaRPr lang="en-US" sz="5400" b="1" dirty="0">
              <a:solidFill>
                <a:srgbClr val="981E32"/>
              </a:solidFill>
            </a:endParaRPr>
          </a:p>
          <a:p>
            <a:endParaRPr lang="en-US" sz="5400" b="1" dirty="0">
              <a:solidFill>
                <a:srgbClr val="981E32"/>
              </a:solidFill>
            </a:endParaRPr>
          </a:p>
          <a:p>
            <a:endParaRPr lang="en-US" sz="5400" b="1" dirty="0">
              <a:solidFill>
                <a:srgbClr val="981E32"/>
              </a:solidFill>
            </a:endParaRPr>
          </a:p>
          <a:p>
            <a:endParaRPr lang="en-US" sz="5400" b="1" dirty="0">
              <a:solidFill>
                <a:srgbClr val="981E32"/>
              </a:solidFill>
            </a:endParaRPr>
          </a:p>
          <a:p>
            <a:endParaRPr lang="en-US" sz="5400" b="1" dirty="0">
              <a:solidFill>
                <a:srgbClr val="981E32"/>
              </a:solidFill>
            </a:endParaRPr>
          </a:p>
          <a:p>
            <a:endParaRPr lang="en-US" sz="5400" b="1" dirty="0">
              <a:solidFill>
                <a:srgbClr val="981E32"/>
              </a:solidFill>
            </a:endParaRPr>
          </a:p>
          <a:p>
            <a:endParaRPr lang="en-US" sz="5400" b="1" dirty="0">
              <a:solidFill>
                <a:srgbClr val="981E32"/>
              </a:solidFill>
            </a:endParaRPr>
          </a:p>
          <a:p>
            <a:pPr algn="just"/>
            <a:endParaRPr lang="en-US" sz="3600" dirty="0"/>
          </a:p>
          <a:p>
            <a:pPr algn="just"/>
            <a:endParaRPr lang="en-US" sz="3600" dirty="0"/>
          </a:p>
          <a:p>
            <a:pPr algn="just"/>
            <a:endParaRPr lang="en-US" sz="3600" dirty="0"/>
          </a:p>
        </p:txBody>
      </p:sp>
      <p:sp>
        <p:nvSpPr>
          <p:cNvPr id="123" name="TextBox 122">
            <a:extLst>
              <a:ext uri="{FF2B5EF4-FFF2-40B4-BE49-F238E27FC236}">
                <a16:creationId xmlns:a16="http://schemas.microsoft.com/office/drawing/2014/main" id="{35DEF0DC-8A8F-8941-8752-2063422206FB}"/>
              </a:ext>
            </a:extLst>
          </p:cNvPr>
          <p:cNvSpPr txBox="1"/>
          <p:nvPr/>
        </p:nvSpPr>
        <p:spPr>
          <a:xfrm>
            <a:off x="923850" y="6775272"/>
            <a:ext cx="10088929" cy="3539430"/>
          </a:xfrm>
          <a:prstGeom prst="rect">
            <a:avLst/>
          </a:prstGeom>
          <a:noFill/>
          <a:ln w="76200">
            <a:solidFill>
              <a:srgbClr val="981E32"/>
            </a:solidFill>
          </a:ln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rgbClr val="000000"/>
                </a:solidFill>
              </a:rPr>
              <a:t>More than 1/3 of children in the United States are overweight or obese </a:t>
            </a:r>
            <a:r>
              <a:rPr lang="en-US" sz="2000" dirty="0">
                <a:solidFill>
                  <a:srgbClr val="000000"/>
                </a:solidFill>
              </a:rPr>
              <a:t>(Hudgens et al., 2016). </a:t>
            </a:r>
            <a:r>
              <a:rPr lang="en-US" sz="3200" dirty="0">
                <a:solidFill>
                  <a:srgbClr val="000000"/>
                </a:solidFill>
              </a:rPr>
              <a:t>Children’s nutritional status while hospitalized has been proven to worsen rather than improve </a:t>
            </a:r>
            <a:r>
              <a:rPr lang="en-US" sz="2000" dirty="0">
                <a:solidFill>
                  <a:srgbClr val="000000"/>
                </a:solidFill>
              </a:rPr>
              <a:t>(McCarthy et al., 2019). </a:t>
            </a:r>
            <a:r>
              <a:rPr lang="en-US" sz="3200" dirty="0">
                <a:solidFill>
                  <a:srgbClr val="000000"/>
                </a:solidFill>
              </a:rPr>
              <a:t>Hospital meals have too many calories, too much sugar, and too few nutrients than recommended guidelines for children </a:t>
            </a:r>
            <a:r>
              <a:rPr lang="en-US" sz="2000" dirty="0">
                <a:solidFill>
                  <a:srgbClr val="000000"/>
                </a:solidFill>
              </a:rPr>
              <a:t>(Huang et al., 2016). </a:t>
            </a:r>
          </a:p>
        </p:txBody>
      </p:sp>
      <p:sp>
        <p:nvSpPr>
          <p:cNvPr id="124" name="TextBox 123">
            <a:extLst>
              <a:ext uri="{FF2B5EF4-FFF2-40B4-BE49-F238E27FC236}">
                <a16:creationId xmlns:a16="http://schemas.microsoft.com/office/drawing/2014/main" id="{95E9F80D-0636-6547-BEFB-A1055DCB0A5F}"/>
              </a:ext>
            </a:extLst>
          </p:cNvPr>
          <p:cNvSpPr txBox="1"/>
          <p:nvPr/>
        </p:nvSpPr>
        <p:spPr>
          <a:xfrm>
            <a:off x="29217254" y="7503619"/>
            <a:ext cx="3361445" cy="43704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rgbClr val="F8F8F8"/>
                </a:solidFill>
              </a:rPr>
              <a:t>5. Collect </a:t>
            </a:r>
          </a:p>
          <a:p>
            <a:r>
              <a:rPr lang="en-US" sz="3200" dirty="0">
                <a:solidFill>
                  <a:srgbClr val="F8F8F8"/>
                </a:solidFill>
              </a:rPr>
              <a:t>    pre-data</a:t>
            </a:r>
          </a:p>
          <a:p>
            <a:r>
              <a:rPr lang="en-US" sz="3200" dirty="0">
                <a:solidFill>
                  <a:srgbClr val="F8F8F8"/>
                </a:solidFill>
              </a:rPr>
              <a:t>6. Roll out </a:t>
            </a:r>
          </a:p>
          <a:p>
            <a:r>
              <a:rPr lang="en-US" sz="3200" dirty="0">
                <a:solidFill>
                  <a:srgbClr val="F8F8F8"/>
                </a:solidFill>
              </a:rPr>
              <a:t>    menu guide</a:t>
            </a:r>
          </a:p>
          <a:p>
            <a:r>
              <a:rPr lang="en-US" sz="3200" dirty="0">
                <a:solidFill>
                  <a:srgbClr val="F8F8F8"/>
                </a:solidFill>
              </a:rPr>
              <a:t>7. Collect </a:t>
            </a:r>
          </a:p>
          <a:p>
            <a:r>
              <a:rPr lang="en-US" sz="3200" dirty="0">
                <a:solidFill>
                  <a:srgbClr val="F8F8F8"/>
                </a:solidFill>
              </a:rPr>
              <a:t>    post-data</a:t>
            </a:r>
          </a:p>
          <a:p>
            <a:endParaRPr lang="en-US" dirty="0"/>
          </a:p>
        </p:txBody>
      </p:sp>
      <p:pic>
        <p:nvPicPr>
          <p:cNvPr id="133" name="Picture 132" descr="Qr code&#10;&#10;Description automatically generated">
            <a:extLst>
              <a:ext uri="{FF2B5EF4-FFF2-40B4-BE49-F238E27FC236}">
                <a16:creationId xmlns:a16="http://schemas.microsoft.com/office/drawing/2014/main" id="{10408B06-5493-904B-B862-F44DDF447DA3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954221" y="29546315"/>
            <a:ext cx="2607679" cy="2750227"/>
          </a:xfrm>
          <a:prstGeom prst="rect">
            <a:avLst/>
          </a:prstGeom>
        </p:spPr>
      </p:pic>
      <p:pic>
        <p:nvPicPr>
          <p:cNvPr id="139" name="Picture 138" descr="Qr code&#10;&#10;Description automatically generated">
            <a:extLst>
              <a:ext uri="{FF2B5EF4-FFF2-40B4-BE49-F238E27FC236}">
                <a16:creationId xmlns:a16="http://schemas.microsoft.com/office/drawing/2014/main" id="{F4271313-41AF-CA43-AA9F-203A7A0498F9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106785" y="29572967"/>
            <a:ext cx="2607679" cy="2750227"/>
          </a:xfrm>
          <a:prstGeom prst="rect">
            <a:avLst/>
          </a:prstGeom>
        </p:spPr>
      </p:pic>
      <p:sp>
        <p:nvSpPr>
          <p:cNvPr id="140" name="Hexagon 139">
            <a:extLst>
              <a:ext uri="{FF2B5EF4-FFF2-40B4-BE49-F238E27FC236}">
                <a16:creationId xmlns:a16="http://schemas.microsoft.com/office/drawing/2014/main" id="{46F60F91-DF8C-564A-AEEF-26F3456F8690}"/>
              </a:ext>
            </a:extLst>
          </p:cNvPr>
          <p:cNvSpPr/>
          <p:nvPr/>
        </p:nvSpPr>
        <p:spPr>
          <a:xfrm>
            <a:off x="39886558" y="26024235"/>
            <a:ext cx="3556027" cy="3182049"/>
          </a:xfrm>
          <a:prstGeom prst="hexagon">
            <a:avLst/>
          </a:prstGeom>
          <a:solidFill>
            <a:srgbClr val="981E32"/>
          </a:solidFill>
          <a:ln>
            <a:solidFill>
              <a:srgbClr val="F8F8F8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1" name="TextBox 140">
            <a:extLst>
              <a:ext uri="{FF2B5EF4-FFF2-40B4-BE49-F238E27FC236}">
                <a16:creationId xmlns:a16="http://schemas.microsoft.com/office/drawing/2014/main" id="{D2312CF0-2485-1447-AD2F-3488E6E8D25D}"/>
              </a:ext>
            </a:extLst>
          </p:cNvPr>
          <p:cNvSpPr txBox="1"/>
          <p:nvPr/>
        </p:nvSpPr>
        <p:spPr>
          <a:xfrm>
            <a:off x="11977825" y="6913728"/>
            <a:ext cx="5731219" cy="606391"/>
          </a:xfrm>
          <a:prstGeom prst="rect">
            <a:avLst/>
          </a:prstGeom>
          <a:solidFill>
            <a:srgbClr val="F8F8F8"/>
          </a:solidFill>
          <a:ln w="76200">
            <a:solidFill>
              <a:srgbClr val="981E32"/>
            </a:solidFill>
          </a:ln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rgbClr val="990000"/>
                </a:solidFill>
                <a:highlight>
                  <a:srgbClr val="F8F8F8"/>
                </a:highlight>
              </a:rPr>
              <a:t>DESIGN</a:t>
            </a:r>
          </a:p>
        </p:txBody>
      </p:sp>
      <p:sp>
        <p:nvSpPr>
          <p:cNvPr id="142" name="TextBox 141">
            <a:extLst>
              <a:ext uri="{FF2B5EF4-FFF2-40B4-BE49-F238E27FC236}">
                <a16:creationId xmlns:a16="http://schemas.microsoft.com/office/drawing/2014/main" id="{923772D1-39A9-8441-ACEF-9333CA28EC35}"/>
              </a:ext>
            </a:extLst>
          </p:cNvPr>
          <p:cNvSpPr txBox="1"/>
          <p:nvPr/>
        </p:nvSpPr>
        <p:spPr>
          <a:xfrm>
            <a:off x="17902335" y="6946354"/>
            <a:ext cx="2713580" cy="584775"/>
          </a:xfrm>
          <a:prstGeom prst="rect">
            <a:avLst/>
          </a:prstGeom>
          <a:solidFill>
            <a:srgbClr val="F8F8F8"/>
          </a:solidFill>
          <a:ln w="76200">
            <a:solidFill>
              <a:srgbClr val="981E32"/>
            </a:solidFill>
          </a:ln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rgbClr val="990000"/>
                </a:solidFill>
              </a:rPr>
              <a:t>SETTING</a:t>
            </a:r>
          </a:p>
        </p:txBody>
      </p:sp>
      <p:sp>
        <p:nvSpPr>
          <p:cNvPr id="143" name="TextBox 142">
            <a:extLst>
              <a:ext uri="{FF2B5EF4-FFF2-40B4-BE49-F238E27FC236}">
                <a16:creationId xmlns:a16="http://schemas.microsoft.com/office/drawing/2014/main" id="{7598931F-E7B5-4849-ADBA-B0623BBDDCE7}"/>
              </a:ext>
            </a:extLst>
          </p:cNvPr>
          <p:cNvSpPr txBox="1"/>
          <p:nvPr/>
        </p:nvSpPr>
        <p:spPr>
          <a:xfrm>
            <a:off x="20910848" y="6946356"/>
            <a:ext cx="3909074" cy="584773"/>
          </a:xfrm>
          <a:prstGeom prst="rect">
            <a:avLst/>
          </a:prstGeom>
          <a:solidFill>
            <a:srgbClr val="F8F8F8"/>
          </a:solidFill>
          <a:ln w="76200">
            <a:solidFill>
              <a:srgbClr val="981E32"/>
            </a:solidFill>
          </a:ln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rgbClr val="990000"/>
                </a:solidFill>
              </a:rPr>
              <a:t>SAMPLE</a:t>
            </a:r>
          </a:p>
        </p:txBody>
      </p:sp>
      <p:sp>
        <p:nvSpPr>
          <p:cNvPr id="144" name="TextBox 143">
            <a:extLst>
              <a:ext uri="{FF2B5EF4-FFF2-40B4-BE49-F238E27FC236}">
                <a16:creationId xmlns:a16="http://schemas.microsoft.com/office/drawing/2014/main" id="{D2E22245-9D76-DD45-A0E4-66DD4CD06F50}"/>
              </a:ext>
            </a:extLst>
          </p:cNvPr>
          <p:cNvSpPr txBox="1"/>
          <p:nvPr/>
        </p:nvSpPr>
        <p:spPr>
          <a:xfrm>
            <a:off x="25069079" y="6946357"/>
            <a:ext cx="7288627" cy="584773"/>
          </a:xfrm>
          <a:prstGeom prst="rect">
            <a:avLst/>
          </a:prstGeom>
          <a:solidFill>
            <a:srgbClr val="F8F8F8"/>
          </a:solidFill>
          <a:ln w="76200">
            <a:solidFill>
              <a:srgbClr val="981E32"/>
            </a:solidFill>
          </a:ln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rgbClr val="990000"/>
                </a:solidFill>
              </a:rPr>
              <a:t>PROCEDURES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A13E2C6A-3FD9-C841-B05A-1015AA3650F1}"/>
              </a:ext>
            </a:extLst>
          </p:cNvPr>
          <p:cNvSpPr txBox="1"/>
          <p:nvPr/>
        </p:nvSpPr>
        <p:spPr>
          <a:xfrm>
            <a:off x="40362992" y="26361108"/>
            <a:ext cx="2802075" cy="29854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solidFill>
                  <a:srgbClr val="F8F8F8"/>
                </a:solidFill>
              </a:rPr>
              <a:t>Statistically significant decrease in low health food orders</a:t>
            </a:r>
          </a:p>
          <a:p>
            <a:pPr algn="ctr"/>
            <a:endParaRPr lang="en-US" sz="2800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ilk">
  <a:themeElements>
    <a:clrScheme name="Custom 3">
      <a:dk1>
        <a:srgbClr val="40110E"/>
      </a:dk1>
      <a:lt1>
        <a:srgbClr val="DF7772"/>
      </a:lt1>
      <a:dk2>
        <a:srgbClr val="081E2D"/>
      </a:dk2>
      <a:lt2>
        <a:srgbClr val="FFDE7E"/>
      </a:lt2>
      <a:accent1>
        <a:srgbClr val="EDD796"/>
      </a:accent1>
      <a:accent2>
        <a:srgbClr val="FFC829"/>
      </a:accent2>
      <a:accent3>
        <a:srgbClr val="561613"/>
      </a:accent3>
      <a:accent4>
        <a:srgbClr val="C00000"/>
      </a:accent4>
      <a:accent5>
        <a:srgbClr val="AF8B1E"/>
      </a:accent5>
      <a:accent6>
        <a:srgbClr val="A35E21"/>
      </a:accent6>
      <a:hlink>
        <a:srgbClr val="0B283D"/>
      </a:hlink>
      <a:folHlink>
        <a:srgbClr val="113C5B"/>
      </a:folHlink>
    </a:clrScheme>
    <a:fontScheme name="Slik-1">
      <a:majorFont>
        <a:latin typeface="Arial"/>
        <a:ea typeface=""/>
        <a:cs typeface=""/>
        <a:font script="Jpan" typeface="ＭＳ Ｐゴシック"/>
        <a:font script="Hang" typeface="돋음"/>
        <a:font script="Hans" typeface="方正姚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돋음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Slik-1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250000"/>
              </a:schemeClr>
            </a:gs>
            <a:gs pos="30000">
              <a:schemeClr val="phClr">
                <a:tint val="60000"/>
                <a:satMod val="250000"/>
              </a:schemeClr>
            </a:gs>
            <a:gs pos="50000">
              <a:schemeClr val="phClr">
                <a:tint val="57000"/>
                <a:satMod val="250000"/>
              </a:schemeClr>
            </a:gs>
            <a:gs pos="100000">
              <a:schemeClr val="phClr">
                <a:tint val="28000"/>
                <a:satMod val="250000"/>
              </a:schemeClr>
            </a:gs>
          </a:gsLst>
          <a:lin ang="6960000" scaled="1"/>
        </a:gradFill>
        <a:gradFill rotWithShape="1">
          <a:gsLst>
            <a:gs pos="0">
              <a:schemeClr val="phClr">
                <a:shade val="80000"/>
                <a:satMod val="200000"/>
              </a:schemeClr>
            </a:gs>
            <a:gs pos="30000">
              <a:schemeClr val="phClr">
                <a:shade val="20000"/>
                <a:satMod val="250000"/>
              </a:schemeClr>
            </a:gs>
            <a:gs pos="50000">
              <a:schemeClr val="phClr">
                <a:shade val="23000"/>
                <a:satMod val="250000"/>
              </a:schemeClr>
            </a:gs>
            <a:gs pos="60000">
              <a:schemeClr val="phClr">
                <a:shade val="29000"/>
                <a:satMod val="230000"/>
              </a:schemeClr>
            </a:gs>
            <a:gs pos="100000">
              <a:schemeClr val="phClr">
                <a:shade val="70000"/>
                <a:satMod val="200000"/>
              </a:schemeClr>
            </a:gs>
          </a:gsLst>
          <a:lin ang="6960000" scaled="1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50800" dir="5400000" algn="tl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soft" dir="t"/>
          </a:scene3d>
          <a:sp3d>
            <a:bevelT w="127000" h="12700"/>
          </a:sp3d>
        </a:effectStyle>
        <a:effectStyle>
          <a:effectLst>
            <a:outerShdw blurRad="63500" dist="50800" dir="5400000" algn="tl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soft" dir="t"/>
          </a:scene3d>
          <a:sp3d>
            <a:bevelT w="152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50000"/>
                <a:satMod val="150000"/>
              </a:schemeClr>
            </a:gs>
            <a:gs pos="50000">
              <a:schemeClr val="phClr">
                <a:tint val="85000"/>
                <a:shade val="100000"/>
                <a:satMod val="140000"/>
              </a:schemeClr>
            </a:gs>
            <a:gs pos="100000">
              <a:schemeClr val="phClr">
                <a:shade val="50000"/>
                <a:satMod val="150000"/>
              </a:schemeClr>
            </a:gs>
          </a:gsLst>
          <a:lin ang="5400000" scaled="1"/>
        </a:gradFill>
        <a:blipFill>
          <a:blip xmlns:r="http://schemas.openxmlformats.org/officeDocument/2006/relationships" r:embed="rId1">
            <a:duotone>
              <a:schemeClr val="phClr">
                <a:shade val="55000"/>
                <a:satMod val="150000"/>
              </a:schemeClr>
              <a:schemeClr val="phClr">
                <a:tint val="0"/>
                <a:satMod val="150000"/>
              </a:schemeClr>
            </a:duotone>
          </a:blip>
          <a:stretch/>
        </a:blipFill>
      </a:bgFillStyleLst>
    </a:fmtScheme>
  </a:themeElements>
  <a:objectDefaults>
    <a:spDef>
      <a:spPr>
        <a:solidFill>
          <a:srgbClr val="F8F8F8"/>
        </a:solidFill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Silk</Template>
  <TotalTime>63610</TotalTime>
  <Words>729</Words>
  <Application>Microsoft Macintosh PowerPoint</Application>
  <PresentationFormat>Custom</PresentationFormat>
  <Paragraphs>203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Times New Roman</vt:lpstr>
      <vt:lpstr>Wingdings</vt:lpstr>
      <vt:lpstr>Silk</vt:lpstr>
      <vt:lpstr>Implementing a Child Friendly Menu Guide in a  Pediatric Unit: Promoting Healthful Choices Lauren Hull BSN, RN, CPN (Candidate for Doctor of Nursing Practice)</vt:lpstr>
    </vt:vector>
  </TitlesOfParts>
  <Company>University of Missouri - St. Louis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lewischr</dc:creator>
  <cp:lastModifiedBy>Lauren Hull</cp:lastModifiedBy>
  <cp:revision>205</cp:revision>
  <cp:lastPrinted>2013-01-29T16:15:54Z</cp:lastPrinted>
  <dcterms:created xsi:type="dcterms:W3CDTF">2010-04-06T19:30:00Z</dcterms:created>
  <dcterms:modified xsi:type="dcterms:W3CDTF">2022-07-01T01:28:28Z</dcterms:modified>
</cp:coreProperties>
</file>