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7"/>
  </p:notesMasterIdLst>
  <p:handoutMasterIdLst>
    <p:handoutMasterId r:id="rId18"/>
  </p:handoutMasterIdLst>
  <p:sldIdLst>
    <p:sldId id="257" r:id="rId5"/>
    <p:sldId id="258" r:id="rId6"/>
    <p:sldId id="266" r:id="rId7"/>
    <p:sldId id="275" r:id="rId8"/>
    <p:sldId id="267" r:id="rId9"/>
    <p:sldId id="268" r:id="rId10"/>
    <p:sldId id="272" r:id="rId11"/>
    <p:sldId id="273" r:id="rId12"/>
    <p:sldId id="274" r:id="rId13"/>
    <p:sldId id="269" r:id="rId14"/>
    <p:sldId id="270" r:id="rId15"/>
    <p:sldId id="27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4053"/>
    <a:srgbClr val="2A5870"/>
    <a:srgbClr val="5B65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23" autoAdjust="0"/>
    <p:restoredTop sz="78761" autoAdjust="0"/>
  </p:normalViewPr>
  <p:slideViewPr>
    <p:cSldViewPr snapToGrid="0">
      <p:cViewPr varScale="1">
        <p:scale>
          <a:sx n="52" d="100"/>
          <a:sy n="52" d="100"/>
        </p:scale>
        <p:origin x="90" y="22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9" d="100"/>
          <a:sy n="79" d="100"/>
        </p:scale>
        <p:origin x="234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C2751-278C-4682-9C3F-0FF7B4FCFAE7}" type="datetimeFigureOut">
              <a:rPr lang="en-US" smtClean="0"/>
              <a:t>9/1/2023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286890-466E-41CD-A28A-B1EBDF22CA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294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F0845-D09E-4AF9-9623-EA7EA0297EF3}" type="datetimeFigureOut">
              <a:rPr lang="en-US" smtClean="0"/>
              <a:t>9/1/2023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7CD11A-EED3-40CE-98A3-28FEE84867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7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CD11A-EED3-40CE-98A3-28FEE84867B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602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Word users: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Complex tables can only be made accessible within HTML or Acrobat Pro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Use Word’s Accessibility Checker (search for it in the menu bar’s “Tell me what you want to do…” tab)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Cannot simply print to PDF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CD11A-EED3-40CE-98A3-28FEE84867B3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5614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CD11A-EED3-40CE-98A3-28FEE84867B3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3957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CD11A-EED3-40CE-98A3-28FEE84867B3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362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CD11A-EED3-40CE-98A3-28FEE84867B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486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Formats</a:t>
            </a:r>
          </a:p>
          <a:p>
            <a:pPr lvl="1"/>
            <a:r>
              <a:rPr lang="en-US" dirty="0"/>
              <a:t>To determine whether to provide a </a:t>
            </a:r>
            <a:r>
              <a:rPr lang="en-US" b="0" dirty="0"/>
              <a:t>printable or electronic </a:t>
            </a:r>
            <a:r>
              <a:rPr lang="en-US" dirty="0"/>
              <a:t>OER, consider what sort of content you will be sharing—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dirty="0"/>
              <a:t>T</a:t>
            </a:r>
            <a:r>
              <a:rPr lang="en-US" baseline="0" dirty="0"/>
              <a:t>ext?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/>
              <a:t>Videos?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/>
              <a:t>Equations?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/>
              <a:t>Programming code?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/>
              <a:t>Quizzes? </a:t>
            </a:r>
          </a:p>
          <a:p>
            <a:pPr lvl="1"/>
            <a:r>
              <a:rPr lang="en-US" dirty="0"/>
              <a:t>—</a:t>
            </a:r>
            <a:r>
              <a:rPr lang="en-US" baseline="0" dirty="0"/>
              <a:t>and</a:t>
            </a:r>
            <a:r>
              <a:rPr lang="en-US" dirty="0"/>
              <a:t> how your students are likely to interact</a:t>
            </a:r>
            <a:r>
              <a:rPr lang="en-US" baseline="0" dirty="0"/>
              <a:t> with the content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/>
              <a:t>Print the text before reading?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/>
              <a:t>Read on a phone or tablet?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/>
              <a:t>Search for terms used throughout the work?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/>
              <a:t>Follow and/or copy a lot of hyperlinks?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baseline="0" dirty="0"/>
              <a:t>File type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baseline="0" dirty="0"/>
              <a:t>PDFs are a great start and are often all you need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/>
              <a:t>Easy to use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/>
              <a:t>Students familiar with the format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/>
              <a:t>Can be created from a number of applications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/>
              <a:t>Not good for small screens; text cannot be resized, so lots of scrolling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baseline="0" dirty="0"/>
              <a:t>EPUBs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dirty="0"/>
              <a:t>Can be accessed from many free e-readers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/>
              <a:t>Choice of</a:t>
            </a:r>
          </a:p>
          <a:p>
            <a:pPr marL="1543050" lvl="3" indent="-171450">
              <a:buFont typeface="Arial" panose="020B0604020202020204" pitchFamily="34" charset="0"/>
              <a:buChar char="•"/>
            </a:pPr>
            <a:r>
              <a:rPr lang="en-US" baseline="0" dirty="0"/>
              <a:t>Fixed layout (similar to a PDF; good for complex books with a lot of boxes and tables) </a:t>
            </a:r>
          </a:p>
          <a:p>
            <a:pPr marL="1543050" lvl="3" indent="-171450">
              <a:buFont typeface="Arial" panose="020B0604020202020204" pitchFamily="34" charset="0"/>
              <a:buChar char="•"/>
            </a:pPr>
            <a:r>
              <a:rPr lang="en-US" baseline="0" dirty="0" err="1"/>
              <a:t>Reflowable</a:t>
            </a:r>
            <a:r>
              <a:rPr lang="en-US" baseline="0" dirty="0"/>
              <a:t> (what most people are used to in eBooks; text can be resized)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dirty="0"/>
              <a:t>Cannot be created directly from MS Word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dirty="0"/>
              <a:t>Requires extra training, beyond simply learning layout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/>
              <a:t>Kindle uses its own proprietary format and has its own publishing guidelines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baseline="0" dirty="0"/>
              <a:t>HTML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/>
              <a:t>Electronic format where OER is exported as an HTML file that opens directly in a browser window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baseline="0" dirty="0"/>
              <a:t>Software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Word processors (e.g., MS Word)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Layout programs (e.g., Adobe InDesign)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Hybrids (e.g., MS Publisher or Apple’s Pages)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CD11A-EED3-40CE-98A3-28FEE84867B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488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Especially</a:t>
            </a:r>
            <a:r>
              <a:rPr lang="en-US" b="0" baseline="0" dirty="0"/>
              <a:t> important for OERs adapted from several different sources</a:t>
            </a:r>
            <a:endParaRPr lang="en-US" b="0" dirty="0"/>
          </a:p>
          <a:p>
            <a:r>
              <a:rPr lang="en-US" b="1" dirty="0"/>
              <a:t>Consistency</a:t>
            </a:r>
            <a:r>
              <a:rPr lang="en-US" dirty="0"/>
              <a:t> in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Structure (e.g., Key</a:t>
            </a:r>
            <a:r>
              <a:rPr lang="en-US" baseline="0" dirty="0"/>
              <a:t> Takeaways in all chapters or none)</a:t>
            </a:r>
            <a:endParaRPr lang="en-US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Headings and terminologies (e.g., Exercises</a:t>
            </a:r>
            <a:r>
              <a:rPr lang="en-US" baseline="0" dirty="0"/>
              <a:t> vs. Critical Thinking Exercises; healthcare vs. health care)</a:t>
            </a:r>
            <a:endParaRPr lang="en-US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Citation</a:t>
            </a:r>
            <a:r>
              <a:rPr lang="en-US" baseline="0" dirty="0"/>
              <a:t> style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Repetition</a:t>
            </a:r>
            <a:r>
              <a:rPr lang="en-US" baseline="0" dirty="0"/>
              <a:t> of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Important concepts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Frequently used elements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baseline="0" dirty="0"/>
              <a:t>Hierarchy</a:t>
            </a:r>
            <a:r>
              <a:rPr lang="en-US" baseline="0" dirty="0"/>
              <a:t> of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Concepts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Headings (structure tree)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CD11A-EED3-40CE-98A3-28FEE84867B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897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Table of contents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Handy for printed book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Can use hyperlinks in interactive</a:t>
            </a:r>
            <a:r>
              <a:rPr lang="en-US" baseline="0" dirty="0"/>
              <a:t> PDF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Different for EPUB</a:t>
            </a:r>
            <a:endParaRPr lang="en-US" dirty="0"/>
          </a:p>
          <a:p>
            <a:r>
              <a:rPr lang="en-US" b="1" dirty="0"/>
              <a:t>Pedagogical aids </a:t>
            </a:r>
            <a:r>
              <a:rPr lang="en-US" dirty="0"/>
              <a:t>can include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Learning objectives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Key terms</a:t>
            </a:r>
            <a:endParaRPr lang="en-US" baseline="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Chapter summary</a:t>
            </a:r>
          </a:p>
          <a:p>
            <a:r>
              <a:rPr lang="en-US" b="1" dirty="0"/>
              <a:t>Currency</a:t>
            </a:r>
            <a:r>
              <a:rPr lang="en-US" baseline="0" dirty="0"/>
              <a:t> (e.g., history of LGBT legislation should mention the 2015 Supreme Court decision that requires states to license and recognize same-sex marriages)</a:t>
            </a:r>
          </a:p>
          <a:p>
            <a:r>
              <a:rPr lang="en-US" b="1" baseline="0" dirty="0"/>
              <a:t>Connections</a:t>
            </a:r>
            <a:r>
              <a:rPr lang="en-US" baseline="0" dirty="0"/>
              <a:t>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Aren’t built in when pulling content from multiple sources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Keep an eye out for legacy cross-references that are meaningless in your OER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b="1" baseline="0" dirty="0"/>
              <a:t>Index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Helpful for printed OER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Not necessary for electronic OER, since student can run a search or follow hyperlinks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CD11A-EED3-40CE-98A3-28FEE84867B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3376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References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When creating or adapting OER, you don’t need to consult only open sources for your research!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Check for dead links</a:t>
            </a:r>
          </a:p>
          <a:p>
            <a:r>
              <a:rPr lang="en-US" b="1" dirty="0"/>
              <a:t>Source files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Can be provided to faculty who want to re-use your content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PDFs are notoriously difficult to edit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CD11A-EED3-40CE-98A3-28FEE84867B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7391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 design is particularly important for printable OERs</a:t>
            </a:r>
          </a:p>
          <a:p>
            <a:r>
              <a:rPr lang="en-US" b="1" dirty="0"/>
              <a:t>One column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Use</a:t>
            </a:r>
            <a:r>
              <a:rPr lang="en-US" baseline="0" dirty="0"/>
              <a:t> larger type – at 10 </a:t>
            </a:r>
            <a:r>
              <a:rPr lang="en-US" baseline="0" dirty="0" err="1"/>
              <a:t>pt</a:t>
            </a:r>
            <a:r>
              <a:rPr lang="en-US" baseline="0" dirty="0"/>
              <a:t>, no more than 30 picas (5 inches) wide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Can put space between paragraphs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Can have ragged bottoms</a:t>
            </a:r>
          </a:p>
          <a:p>
            <a:r>
              <a:rPr lang="en-US" b="1" baseline="0" dirty="0"/>
              <a:t>Two columns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Can be equal width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Can be a major column (for text and wide images) and a narrow minor column (for headings, small images, and sidebar text)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Best to use paragraph indents of ¼ inch or slightly less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Usually looks best when columns align</a:t>
            </a:r>
          </a:p>
          <a:p>
            <a:r>
              <a:rPr lang="en-US" b="1" baseline="0" dirty="0"/>
              <a:t>Colors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Stay away from overly bright colors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Make sure there is enough contrast for people with low vision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Avoid using yellow or any pastel color for text when on a white background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Books can be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/>
              <a:t>1 color (usually all black, with grayscale images)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/>
              <a:t>2 color (usually black with one other color, such as red, with grayscale or duotone images)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/>
              <a:t>4 color (full range of colors—CMYK—with full-color images)</a:t>
            </a:r>
          </a:p>
          <a:p>
            <a:r>
              <a:rPr lang="en-US" b="1" baseline="0" dirty="0"/>
              <a:t>Visual interest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Break up text with images, tables, and boxes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Captions and table text can be set in a slightly smaller type size</a:t>
            </a:r>
          </a:p>
          <a:p>
            <a:pPr marL="0" lvl="0" indent="0">
              <a:buFont typeface="Arial" panose="020B0604020202020204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CD11A-EED3-40CE-98A3-28FEE84867B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3946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Serif</a:t>
            </a:r>
            <a:r>
              <a:rPr lang="en-US" dirty="0"/>
              <a:t> typefaces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Also called “roman”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General</a:t>
            </a:r>
            <a:r>
              <a:rPr lang="en-US" baseline="0" dirty="0"/>
              <a:t>ly considered easier to read than sans-serif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Good for body text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Pay attention to x-height, thinness of thins (can “disappear,” especially when photocopied)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Look at italics: Easy to read? Too slanted? Do they even exist for that typeface?</a:t>
            </a:r>
          </a:p>
          <a:p>
            <a:r>
              <a:rPr lang="en-US" b="1" baseline="0" dirty="0"/>
              <a:t>Sans-serif</a:t>
            </a:r>
            <a:r>
              <a:rPr lang="en-US" baseline="0" dirty="0"/>
              <a:t> </a:t>
            </a:r>
            <a:r>
              <a:rPr lang="en-US" dirty="0"/>
              <a:t>typefaces</a:t>
            </a:r>
            <a:endParaRPr lang="en-US" baseline="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Also called “gothic,” “grotesque,” or “</a:t>
            </a:r>
            <a:r>
              <a:rPr lang="en-US" baseline="0" dirty="0" err="1"/>
              <a:t>grotesk</a:t>
            </a:r>
            <a:r>
              <a:rPr lang="en-US" baseline="0" dirty="0"/>
              <a:t>”; sometimes italics are called “oblique”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Good</a:t>
            </a:r>
            <a:r>
              <a:rPr lang="en-US" baseline="0" dirty="0"/>
              <a:t> for headings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Often appear slightly larger than serif </a:t>
            </a:r>
            <a:r>
              <a:rPr lang="en-US" dirty="0"/>
              <a:t>typefaces</a:t>
            </a:r>
            <a:r>
              <a:rPr lang="en-US" baseline="0" dirty="0"/>
              <a:t> of the same type size</a:t>
            </a:r>
            <a:endParaRPr lang="en-US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Use condensed and expanded fonts</a:t>
            </a:r>
            <a:r>
              <a:rPr lang="en-US" baseline="0" dirty="0"/>
              <a:t> sparingly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b="1" baseline="0" dirty="0"/>
              <a:t>Other typeface categories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Script, handwriting, and most ornamental </a:t>
            </a:r>
            <a:r>
              <a:rPr lang="en-US" dirty="0"/>
              <a:t>typefaces</a:t>
            </a:r>
            <a:r>
              <a:rPr lang="en-US" baseline="0" dirty="0"/>
              <a:t> should be avoided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Monospace </a:t>
            </a:r>
            <a:r>
              <a:rPr lang="en-US" dirty="0"/>
              <a:t>typefaces</a:t>
            </a:r>
            <a:r>
              <a:rPr lang="en-US" baseline="0" dirty="0"/>
              <a:t> can be used for snippets of code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/>
              <a:t>Numbers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dirty="0"/>
              <a:t>Old style numbers have ascenders and descenders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dirty="0"/>
              <a:t>Look cool but often get lost in running text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dirty="0"/>
              <a:t>Lining numbers are cap height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dirty="0"/>
              <a:t>Use proportional spacing in running text, tabular spacing when numbers need to align (such as in stacked equations and tables)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dirty="0"/>
              <a:t>Proportional spacing in some sans-serif fonts is very tight </a:t>
            </a:r>
          </a:p>
          <a:p>
            <a:r>
              <a:rPr lang="en-US" b="1" baseline="0" dirty="0"/>
              <a:t>Heading hierarchy </a:t>
            </a:r>
            <a:r>
              <a:rPr lang="en-US" baseline="0" dirty="0"/>
              <a:t>can be illustrated through a combination of: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dirty="0"/>
              <a:t>Color 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enerally, begin with eye-catching colors and move toward colors that are more subtle (i.e., closer to black)</a:t>
            </a:r>
            <a:endParaRPr lang="en-US" baseline="0" dirty="0"/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 that this can be an issue for color-blind readers, so use in combination with other means of establishing hierarchy</a:t>
            </a:r>
            <a:endParaRPr lang="en-US" baseline="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Typeface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/>
              <a:t>Start with sans-serif and switch to serif around level 4 or 5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Type size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Font within a typeface (bold &gt; bold italic &gt; italic)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Capitalization (ALL CAPS &gt; Title Case &gt; Initial cap)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Indentation (center alignment is </a:t>
            </a:r>
            <a:r>
              <a:rPr lang="en-US" i="1" baseline="0" dirty="0"/>
              <a:t>very</a:t>
            </a:r>
            <a:r>
              <a:rPr lang="en-US" baseline="0" dirty="0"/>
              <a:t> seldom used)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/>
              <a:t>Head levels 5 and 6 are often run-in heads at the start of indented paragraphs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b="1" baseline="0" dirty="0"/>
              <a:t>Obtaining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Google Fonts and Adobe Fonts, plus many other online font shops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 format: OpenType (OTF) – expanded character set and cross-platform compatibility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TrueType (TTF) – examine character set before purchasing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Adobe PostScript (Type 1) – cannot be embedded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b="1" baseline="0" dirty="0"/>
              <a:t>Licensing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Licenses are determined by individual foundries and online font shops (even free fonts aren’t necessarily free!)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A license upgrade may be necessary if you want to embed in an EPUB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US" b="1" baseline="0" dirty="0"/>
              <a:t>Embedding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Fonts are encrypted on export to EPUB, and then the e-reader unencrypts them (with varying degrees of success)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CD11A-EED3-40CE-98A3-28FEE84867B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2008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Resolution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Printed books need higher-resolution images than eBooks</a:t>
            </a:r>
            <a:r>
              <a:rPr lang="en-US" baseline="0" dirty="0"/>
              <a:t> or webpages do</a:t>
            </a:r>
            <a:r>
              <a:rPr lang="en-US" dirty="0"/>
              <a:t> (≥ 300 </a:t>
            </a:r>
            <a:r>
              <a:rPr lang="en-US" dirty="0" err="1"/>
              <a:t>ppi</a:t>
            </a:r>
            <a:r>
              <a:rPr lang="en-US" dirty="0"/>
              <a:t>)</a:t>
            </a:r>
            <a:endParaRPr lang="en-US" baseline="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Reducing the dimensions of an image increases its resolution</a:t>
            </a:r>
          </a:p>
          <a:p>
            <a:r>
              <a:rPr lang="en-US" b="1" baseline="0" dirty="0"/>
              <a:t>Image licenses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Creative Commons licenses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Public domain – copyrights have expired, been forfeited, or are inapplicable; just because you find it on the internet doesn’t mean it’s public domain!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/>
              <a:t>Royalty free (not necessarily free)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/>
              <a:t>Usually you’ll pay a one-time fee to obtain the rights to use the image as many times as you like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/>
              <a:t>Don’t need to pay royalties to the owner each time you use it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CD11A-EED3-40CE-98A3-28FEE84867B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115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9693A-2307-4FDC-9539-08DC9083DDED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9C50-D6F1-4DB6-9B68-F4CD3996E9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406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11EA7-B10E-4739-92FE-8993461CC0B7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9C50-D6F1-4DB6-9B68-F4CD3996E9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542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91661"/>
            <a:ext cx="2628900" cy="49090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691661"/>
            <a:ext cx="7734300" cy="490903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DC13F-2D2A-49BA-966D-6530A12E7C15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9C50-D6F1-4DB6-9B68-F4CD3996E9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5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715"/>
            <a:ext cx="12192000" cy="5812228"/>
          </a:xfrm>
          <a:prstGeom prst="rect">
            <a:avLst/>
          </a:prstGeom>
          <a:noFill/>
          <a:effectLst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715"/>
            <a:ext cx="12192000" cy="5812228"/>
          </a:xfrm>
          <a:prstGeom prst="rect">
            <a:avLst/>
          </a:prstGeom>
          <a:noFill/>
          <a:effec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715"/>
            <a:ext cx="12192000" cy="5812228"/>
          </a:xfrm>
          <a:prstGeom prst="rect">
            <a:avLst/>
          </a:prstGeom>
          <a:noFill/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Clr>
                <a:schemeClr val="tx2">
                  <a:lumMod val="50000"/>
                </a:schemeClr>
              </a:buCl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buClr>
                <a:schemeClr val="tx2">
                  <a:lumMod val="50000"/>
                </a:schemeClr>
              </a:buClr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>
              <a:buClr>
                <a:schemeClr val="tx2">
                  <a:lumMod val="50000"/>
                </a:schemeClr>
              </a:buClr>
              <a:defRPr>
                <a:solidFill>
                  <a:schemeClr val="tx2">
                    <a:lumMod val="50000"/>
                  </a:schemeClr>
                </a:solidFill>
              </a:defRPr>
            </a:lvl3pPr>
            <a:lvl4pPr>
              <a:buClr>
                <a:schemeClr val="tx2">
                  <a:lumMod val="50000"/>
                </a:schemeClr>
              </a:buCl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buClr>
                <a:schemeClr val="tx2">
                  <a:lumMod val="50000"/>
                </a:schemeClr>
              </a:buClr>
              <a:defRPr>
                <a:solidFill>
                  <a:schemeClr val="tx2">
                    <a:lumMod val="50000"/>
                  </a:schemeClr>
                </a:solidFill>
              </a:defRPr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E1C1-C26F-4479-A8BD-144B4C139DA5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9C50-D6F1-4DB6-9B68-F4CD3996E9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943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715"/>
            <a:ext cx="12192000" cy="5812228"/>
          </a:xfrm>
          <a:prstGeom prst="rect">
            <a:avLst/>
          </a:prstGeom>
          <a:noFill/>
          <a:effectLst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715"/>
            <a:ext cx="12192000" cy="5812228"/>
          </a:xfrm>
          <a:prstGeom prst="rect">
            <a:avLst/>
          </a:prstGeom>
          <a:noFill/>
          <a:effectLst/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715"/>
            <a:ext cx="12192000" cy="5812228"/>
          </a:xfrm>
          <a:prstGeom prst="rect">
            <a:avLst/>
          </a:prstGeom>
          <a:noFill/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9738"/>
            <a:ext cx="10515600" cy="2862262"/>
          </a:xfrm>
        </p:spPr>
        <p:txBody>
          <a:bodyPr anchor="b"/>
          <a:lstStyle>
            <a:lvl1pPr>
              <a:lnSpc>
                <a:spcPct val="100000"/>
              </a:lnSpc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19E61-C2D6-49AB-83F2-8FC9FEFBDAFD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9C50-D6F1-4DB6-9B68-F4CD3996E9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272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715"/>
            <a:ext cx="12192000" cy="5812228"/>
          </a:xfrm>
          <a:prstGeom prst="rect">
            <a:avLst/>
          </a:prstGeom>
          <a:noFill/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825625"/>
            <a:ext cx="489204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baseline="0" noProof="0" dirty="0" smtClean="0">
                <a:solidFill>
                  <a:schemeClr val="bg1"/>
                </a:solidFill>
              </a:defRPr>
            </a:lvl1pPr>
            <a:lvl2pPr>
              <a:defRPr lang="en-US" baseline="0" noProof="0" dirty="0" smtClean="0">
                <a:solidFill>
                  <a:schemeClr val="bg1"/>
                </a:solidFill>
              </a:defRPr>
            </a:lvl2pPr>
            <a:lvl3pPr>
              <a:defRPr lang="en-US" baseline="0" noProof="0" dirty="0" smtClean="0">
                <a:solidFill>
                  <a:schemeClr val="bg1"/>
                </a:solidFill>
              </a:defRPr>
            </a:lvl3pPr>
            <a:lvl4pPr>
              <a:defRPr lang="en-US" baseline="0" noProof="0" dirty="0" smtClean="0">
                <a:solidFill>
                  <a:schemeClr val="bg1"/>
                </a:solidFill>
              </a:defRPr>
            </a:lvl4pPr>
            <a:lvl5pPr>
              <a:defRPr lang="en-US" baseline="0" noProof="0" dirty="0" smtClean="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E9E5DC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650524" y="1825625"/>
            <a:ext cx="489204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noProof="0" dirty="0" smtClean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E9E5DC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BE74F-367A-4D3C-8AA7-FA60CCA05EAE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9C50-D6F1-4DB6-9B68-F4CD3996E9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930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715"/>
            <a:ext cx="12192000" cy="5812228"/>
          </a:xfrm>
          <a:prstGeom prst="rect">
            <a:avLst/>
          </a:prstGeom>
          <a:noFill/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150"/>
            <a:ext cx="10094976" cy="115214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489204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0" y="2498723"/>
            <a:ext cx="4892040" cy="3101977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noProof="0" dirty="0" smtClean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E9E5DC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753" y="1828800"/>
            <a:ext cx="489204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5656753" y="2498723"/>
            <a:ext cx="4892040" cy="3101977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noProof="0" dirty="0" smtClean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E9E5DC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E3F9C-6465-4987-8E4E-615CFD4753AA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9C50-D6F1-4DB6-9B68-F4CD3996E9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661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715"/>
            <a:ext cx="12192000" cy="5812228"/>
          </a:xfrm>
          <a:prstGeom prst="rect">
            <a:avLst/>
          </a:prstGeom>
          <a:noFill/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EFD6-3C20-43C6-9E75-1A9D48D9576F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9C50-D6F1-4DB6-9B68-F4CD3996E9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858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715"/>
            <a:ext cx="12192000" cy="5812228"/>
          </a:xfrm>
          <a:prstGeom prst="rect">
            <a:avLst/>
          </a:prstGeom>
          <a:noFill/>
          <a:effectLst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3D5A-A484-46EE-9DC8-9A16BFF8327E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9C50-D6F1-4DB6-9B68-F4CD3996E9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605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00600" y="987425"/>
            <a:ext cx="5753100" cy="4613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noProof="0" dirty="0" smtClean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E9E5DC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254249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87BC8-78D1-4FEB-9D4F-E22E45CC04F7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9C50-D6F1-4DB6-9B68-F4CD3996E9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721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4800600" y="987425"/>
            <a:ext cx="5753100" cy="46132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254249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8210-870C-4A62-9D1B-4B25162550AB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9C50-D6F1-4DB6-9B68-F4CD3996E9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576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00CABDA2-EB00-4A4D-86B7-63E286A484E5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E5B29C50-D6F1-4DB6-9B68-F4CD3996E9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98715"/>
            <a:ext cx="10096500" cy="1191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5625"/>
            <a:ext cx="10096500" cy="37780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56484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ts val="4000"/>
        </a:lnSpc>
        <a:spcBef>
          <a:spcPct val="0"/>
        </a:spcBef>
        <a:buNone/>
        <a:defRPr sz="4000" b="1" kern="1200" cap="none" spc="0">
          <a:ln w="12700" cmpd="sng">
            <a:noFill/>
            <a:prstDash val="solid"/>
          </a:ln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tx2">
            <a:lumMod val="50000"/>
          </a:schemeClr>
        </a:buClr>
        <a:buSzPct val="80000"/>
        <a:buFont typeface="Wingdings" panose="05000000000000000000" pitchFamily="2" charset="2"/>
        <a:buChar char="§"/>
        <a:defRPr sz="2800" kern="1200">
          <a:solidFill>
            <a:schemeClr val="tx2">
              <a:lumMod val="50000"/>
            </a:schemeClr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tx2">
            <a:lumMod val="50000"/>
          </a:schemeClr>
        </a:buClr>
        <a:buSzPct val="80000"/>
        <a:buFont typeface="Wingdings" panose="05000000000000000000" pitchFamily="2" charset="2"/>
        <a:buChar char="§"/>
        <a:defRPr sz="2400" kern="1200">
          <a:solidFill>
            <a:schemeClr val="tx2">
              <a:lumMod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tx2">
            <a:lumMod val="50000"/>
          </a:schemeClr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2">
              <a:lumMod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tx2">
            <a:lumMod val="50000"/>
          </a:schemeClr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2">
              <a:lumMod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tx2">
            <a:lumMod val="50000"/>
          </a:schemeClr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2">
              <a:lumMod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bg1"/>
        </a:buClr>
        <a:buSzPct val="70000"/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bg1"/>
        </a:buClr>
        <a:buSzPct val="70000"/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bg1"/>
        </a:buClr>
        <a:buSzPct val="70000"/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bg1"/>
        </a:buClr>
        <a:buSzPct val="70000"/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288" userDrawn="1">
          <p15:clr>
            <a:srgbClr val="F26B43"/>
          </p15:clr>
        </p15:guide>
        <p15:guide id="3" pos="6648" userDrawn="1">
          <p15:clr>
            <a:srgbClr val="F26B43"/>
          </p15:clr>
        </p15:guide>
        <p15:guide id="4" orient="horz" pos="3528" userDrawn="1">
          <p15:clr>
            <a:srgbClr val="F26B43"/>
          </p15:clr>
        </p15:guide>
        <p15:guide id="5" orient="horz" pos="1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ashington.edu/accessibility/documents/pdf-word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t.illinoisstate.edu/web-interactive-communications/accessibility/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uides.cuny.edu/accessibility/evaltools" TargetMode="External"/><Relationship Id="rId5" Type="http://schemas.openxmlformats.org/officeDocument/2006/relationships/hyperlink" Target="https://accessibility.psu.edu/pdf/" TargetMode="External"/><Relationship Id="rId4" Type="http://schemas.openxmlformats.org/officeDocument/2006/relationships/hyperlink" Target="http://www.washington.edu/accessibility/documents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j.schmitt@umsl.edu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hyperlink" Target="http://umsl.edu/go/L26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bookdesigner.com/2010/11/book-design-page-layout-software-a-guide-for-diy-authors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rossref.org/guestquery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esignshack.net/articles/typography/what-is-a-font-license-and-do-i-need-one/" TargetMode="External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s://www.thebookdesigner.com/2019/03/fun-with-fonts-getting-ebook-typefaces-right/" TargetMode="External"/><Relationship Id="rId4" Type="http://schemas.openxmlformats.org/officeDocument/2006/relationships/hyperlink" Target="https://www.creativebloq.com/features/font-licensin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creativecommons.org/wiki/best_practices_for_attributio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55421"/>
            <a:ext cx="9144000" cy="1426029"/>
          </a:xfrm>
        </p:spPr>
        <p:txBody>
          <a:bodyPr/>
          <a:lstStyle/>
          <a:p>
            <a:r>
              <a:rPr lang="en-US" dirty="0"/>
              <a:t>OER Design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454489"/>
            <a:ext cx="9144000" cy="1655762"/>
          </a:xfrm>
        </p:spPr>
        <p:txBody>
          <a:bodyPr/>
          <a:lstStyle/>
          <a:p>
            <a:r>
              <a:rPr lang="en-US" sz="4000" dirty="0">
                <a:latin typeface="+mj-lt"/>
              </a:rPr>
              <a:t>Creating Functional Open Textbooks </a:t>
            </a:r>
          </a:p>
          <a:p>
            <a:r>
              <a:rPr lang="en-US" sz="2800" dirty="0"/>
              <a:t>(That Don’t Make Your Students’ Eyes Bleed)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524000" y="5664200"/>
            <a:ext cx="9144000" cy="127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latin typeface="+mj-lt"/>
              </a:rPr>
              <a:t>Presented by Judy Schmitt </a:t>
            </a:r>
          </a:p>
          <a:p>
            <a:pPr>
              <a:spcBef>
                <a:spcPts val="1200"/>
              </a:spcBef>
            </a:pPr>
            <a:r>
              <a:rPr lang="en-US" sz="1600" spc="100" dirty="0"/>
              <a:t>REFERENCE LIBRARIAN, UNIVERSITY OF MISSOURI–ST. LOUIS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925" y="179113"/>
            <a:ext cx="1715939" cy="30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881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4864"/>
            <a:ext cx="12192000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The High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5624"/>
            <a:ext cx="10096500" cy="4468643"/>
          </a:xfrm>
        </p:spPr>
        <p:txBody>
          <a:bodyPr/>
          <a:lstStyle/>
          <a:p>
            <a:r>
              <a:rPr lang="en-US" dirty="0"/>
              <a:t>Paragraph styles that indicate heading level</a:t>
            </a:r>
          </a:p>
          <a:p>
            <a:r>
              <a:rPr lang="en-US" dirty="0"/>
              <a:t>Meaningful hyperlinks</a:t>
            </a:r>
          </a:p>
          <a:p>
            <a:r>
              <a:rPr lang="en-US" dirty="0"/>
              <a:t>Lists</a:t>
            </a:r>
          </a:p>
          <a:p>
            <a:r>
              <a:rPr lang="en-US" dirty="0"/>
              <a:t>Captioned text for audio and video content</a:t>
            </a:r>
          </a:p>
          <a:p>
            <a:r>
              <a:rPr lang="en-US" dirty="0"/>
              <a:t>Alternate text for images</a:t>
            </a:r>
          </a:p>
          <a:p>
            <a:r>
              <a:rPr lang="en-US" dirty="0"/>
              <a:t>Accessible tables</a:t>
            </a:r>
          </a:p>
          <a:p>
            <a:r>
              <a:rPr lang="en-US" dirty="0"/>
              <a:t>Tagged PDFs (Word users, see </a:t>
            </a:r>
            <a:r>
              <a:rPr lang="en-US" dirty="0">
                <a:hlinkClick r:id="rId3"/>
              </a:rPr>
              <a:t>instructions</a:t>
            </a:r>
            <a:r>
              <a:rPr lang="en-US" dirty="0"/>
              <a:t>)</a:t>
            </a:r>
          </a:p>
        </p:txBody>
      </p:sp>
      <p:sp>
        <p:nvSpPr>
          <p:cNvPr id="5" name="Content Placeholder 13"/>
          <p:cNvSpPr txBox="1">
            <a:spLocks/>
          </p:cNvSpPr>
          <p:nvPr/>
        </p:nvSpPr>
        <p:spPr>
          <a:xfrm>
            <a:off x="495300" y="52389"/>
            <a:ext cx="11125570" cy="5524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8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4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2000" b="1" spc="100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ACCESSIBILITY</a:t>
            </a:r>
            <a:endParaRPr lang="en-US" sz="2000" b="1" i="1" spc="100" dirty="0">
              <a:solidFill>
                <a:schemeClr val="bg1">
                  <a:lumMod val="85000"/>
                </a:schemeClr>
              </a:solidFill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925" y="179113"/>
            <a:ext cx="1715939" cy="3034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6603" y="1147355"/>
            <a:ext cx="3624267" cy="3609942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9" name="Chevron 8"/>
          <p:cNvSpPr/>
          <p:nvPr/>
        </p:nvSpPr>
        <p:spPr>
          <a:xfrm>
            <a:off x="4660900" y="4047245"/>
            <a:ext cx="139700" cy="139700"/>
          </a:xfrm>
          <a:prstGeom prst="chevron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247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4864"/>
            <a:ext cx="12192000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Where to Go for More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5624"/>
            <a:ext cx="10096500" cy="4468643"/>
          </a:xfrm>
        </p:spPr>
        <p:txBody>
          <a:bodyPr/>
          <a:lstStyle/>
          <a:p>
            <a:r>
              <a:rPr lang="en-US" dirty="0"/>
              <a:t>Illinois State University</a:t>
            </a:r>
          </a:p>
          <a:p>
            <a:pPr lvl="1"/>
            <a:r>
              <a:rPr lang="en-US" dirty="0">
                <a:hlinkClick r:id="rId3"/>
              </a:rPr>
              <a:t>Website and Digital Accessibility</a:t>
            </a:r>
            <a:endParaRPr lang="en-US" dirty="0"/>
          </a:p>
          <a:p>
            <a:r>
              <a:rPr lang="en-US" dirty="0"/>
              <a:t>University of Washington</a:t>
            </a:r>
          </a:p>
          <a:p>
            <a:pPr lvl="1"/>
            <a:r>
              <a:rPr lang="en-US" dirty="0">
                <a:hlinkClick r:id="rId4"/>
              </a:rPr>
              <a:t>Creating Accessible Documents</a:t>
            </a:r>
            <a:endParaRPr lang="en-US" dirty="0"/>
          </a:p>
          <a:p>
            <a:r>
              <a:rPr lang="en-US" dirty="0"/>
              <a:t>Penn State</a:t>
            </a:r>
          </a:p>
          <a:p>
            <a:pPr lvl="1"/>
            <a:r>
              <a:rPr lang="en-US" dirty="0">
                <a:hlinkClick r:id="rId5"/>
              </a:rPr>
              <a:t>PDF Files</a:t>
            </a:r>
            <a:endParaRPr lang="en-US" dirty="0"/>
          </a:p>
          <a:p>
            <a:r>
              <a:rPr lang="en-US" dirty="0"/>
              <a:t>City University of New York (CUNY)</a:t>
            </a:r>
          </a:p>
          <a:p>
            <a:pPr lvl="1"/>
            <a:r>
              <a:rPr lang="en-US" dirty="0">
                <a:hlinkClick r:id="rId6"/>
              </a:rPr>
              <a:t>Accessibility Toolkit for Open Educational Resources (OER): Evaluation</a:t>
            </a:r>
            <a:endParaRPr lang="en-US" dirty="0"/>
          </a:p>
        </p:txBody>
      </p:sp>
      <p:sp>
        <p:nvSpPr>
          <p:cNvPr id="5" name="Content Placeholder 13"/>
          <p:cNvSpPr txBox="1">
            <a:spLocks/>
          </p:cNvSpPr>
          <p:nvPr/>
        </p:nvSpPr>
        <p:spPr>
          <a:xfrm>
            <a:off x="495300" y="52389"/>
            <a:ext cx="11125570" cy="5524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8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4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2000" b="1" spc="100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ACCESSIBILITY</a:t>
            </a:r>
            <a:endParaRPr lang="en-US" sz="2000" b="1" i="1" spc="100" dirty="0">
              <a:solidFill>
                <a:schemeClr val="bg1">
                  <a:lumMod val="85000"/>
                </a:schemeClr>
              </a:solidFill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925" y="179113"/>
            <a:ext cx="1715939" cy="30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055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9738"/>
            <a:ext cx="10515600" cy="2354262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Thank you for your time!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195763"/>
            <a:ext cx="10515600" cy="2441011"/>
          </a:xfrm>
        </p:spPr>
        <p:txBody>
          <a:bodyPr/>
          <a:lstStyle/>
          <a:p>
            <a:r>
              <a:rPr lang="en-US" dirty="0"/>
              <a:t>Judy Schmitt</a:t>
            </a:r>
          </a:p>
          <a:p>
            <a:pPr>
              <a:lnSpc>
                <a:spcPct val="100000"/>
              </a:lnSpc>
            </a:pPr>
            <a:r>
              <a:rPr lang="en-US" b="0" dirty="0"/>
              <a:t>If you have any questions, </a:t>
            </a:r>
            <a:br>
              <a:rPr lang="en-US" b="0" dirty="0"/>
            </a:br>
            <a:r>
              <a:rPr lang="en-US" b="0" dirty="0"/>
              <a:t>please contact me at </a:t>
            </a:r>
            <a:r>
              <a:rPr lang="en-US" b="0" dirty="0">
                <a:solidFill>
                  <a:schemeClr val="accent2">
                    <a:lumMod val="75000"/>
                  </a:schemeClr>
                </a:solidFill>
                <a:hlinkClick r:id="rId3"/>
              </a:rPr>
              <a:t>j.schmitt@umsl.edu</a:t>
            </a:r>
            <a:endParaRPr lang="en-US" b="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000" b="0" dirty="0"/>
              <a:t>Download this presentation at </a:t>
            </a:r>
            <a:r>
              <a:rPr lang="en-US" sz="2000" b="0" dirty="0">
                <a:hlinkClick r:id="rId4"/>
              </a:rPr>
              <a:t>http://umsl.edu/go/L26</a:t>
            </a:r>
            <a:endParaRPr lang="en-US" sz="2000" b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925" y="179113"/>
            <a:ext cx="1715939" cy="30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944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We’ll Cover Today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1824525"/>
            <a:ext cx="3023422" cy="548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-2" y="4467976"/>
            <a:ext cx="3023421" cy="5464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925" y="179113"/>
            <a:ext cx="1715939" cy="30348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3" y="3137249"/>
            <a:ext cx="3023422" cy="548640"/>
          </a:xfrm>
          <a:prstGeom prst="rect">
            <a:avLst/>
          </a:prstGeom>
          <a:solidFill>
            <a:srgbClr val="2A587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B4053"/>
              </a:solidFill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57199" y="1825625"/>
            <a:ext cx="9556955" cy="45456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  <a:latin typeface="+mj-lt"/>
              </a:rPr>
              <a:t>Function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sz="2400" i="1" dirty="0"/>
              <a:t>Helping users get the most out of your OER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US" sz="3200" dirty="0">
                <a:solidFill>
                  <a:schemeClr val="bg1"/>
                </a:solidFill>
              </a:rPr>
              <a:t>Appearance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400" i="1" dirty="0"/>
              <a:t>Reducing the “yuck” factor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US" sz="3200" dirty="0">
                <a:solidFill>
                  <a:schemeClr val="bg1"/>
                </a:solidFill>
              </a:rPr>
              <a:t>Accessibility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2400" i="1" dirty="0"/>
              <a:t>Making your OER accessible to users of all abilities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56685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8715"/>
            <a:ext cx="11270202" cy="1191985"/>
          </a:xfrm>
        </p:spPr>
        <p:txBody>
          <a:bodyPr/>
          <a:lstStyle/>
          <a:p>
            <a:r>
              <a:rPr lang="en-US" dirty="0"/>
              <a:t>Formats, File Types, and Software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5625"/>
            <a:ext cx="5277775" cy="3778006"/>
          </a:xfrm>
        </p:spPr>
        <p:txBody>
          <a:bodyPr/>
          <a:lstStyle/>
          <a:p>
            <a:r>
              <a:rPr lang="en-US" dirty="0"/>
              <a:t>Printed (or printable)</a:t>
            </a:r>
          </a:p>
          <a:p>
            <a:pPr lvl="1"/>
            <a:r>
              <a:rPr lang="en-US" dirty="0"/>
              <a:t>PDF</a:t>
            </a:r>
          </a:p>
          <a:p>
            <a:r>
              <a:rPr lang="en-US" dirty="0"/>
              <a:t>Electronic</a:t>
            </a:r>
          </a:p>
          <a:p>
            <a:pPr lvl="1"/>
            <a:r>
              <a:rPr lang="en-US" dirty="0"/>
              <a:t>EPUB or Kindle (MOBI)</a:t>
            </a:r>
          </a:p>
          <a:p>
            <a:pPr lvl="1"/>
            <a:r>
              <a:rPr lang="en-US" dirty="0"/>
              <a:t>HTML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52388"/>
            <a:ext cx="12192000" cy="5524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325340" y="1825625"/>
            <a:ext cx="5277775" cy="37780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8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4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Word processors</a:t>
            </a:r>
          </a:p>
          <a:p>
            <a:r>
              <a:rPr lang="en-US" dirty="0"/>
              <a:t>Layout programs</a:t>
            </a:r>
          </a:p>
          <a:p>
            <a:r>
              <a:rPr lang="en-US" dirty="0"/>
              <a:t>Hybrids</a:t>
            </a:r>
          </a:p>
          <a:p>
            <a:r>
              <a:rPr lang="en-US" dirty="0">
                <a:hlinkClick r:id="rId3"/>
              </a:rPr>
              <a:t>Pros and cons</a:t>
            </a:r>
            <a:r>
              <a:rPr lang="en-US" dirty="0"/>
              <a:t> of each</a:t>
            </a:r>
          </a:p>
        </p:txBody>
      </p:sp>
      <p:sp>
        <p:nvSpPr>
          <p:cNvPr id="9" name="Content Placeholder 13"/>
          <p:cNvSpPr txBox="1">
            <a:spLocks/>
          </p:cNvSpPr>
          <p:nvPr/>
        </p:nvSpPr>
        <p:spPr>
          <a:xfrm>
            <a:off x="495300" y="52389"/>
            <a:ext cx="11125570" cy="5524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8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4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2000" b="1" spc="100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FUNCTION</a:t>
            </a:r>
            <a:endParaRPr lang="en-US" sz="2000" b="1" i="1" spc="100" dirty="0">
              <a:solidFill>
                <a:schemeClr val="bg1">
                  <a:lumMod val="85000"/>
                </a:schemeClr>
              </a:solidFill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925" y="179113"/>
            <a:ext cx="1715939" cy="30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345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715"/>
            <a:ext cx="12192000" cy="5812228"/>
          </a:xfrm>
          <a:prstGeom prst="rect">
            <a:avLst/>
          </a:prstGeom>
          <a:noFill/>
          <a:effectLst/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838"/>
            <a:ext cx="12192000" cy="5812228"/>
          </a:xfrm>
          <a:prstGeom prst="rect">
            <a:avLst/>
          </a:prstGeom>
          <a:noFill/>
          <a:effectLst/>
        </p:spPr>
      </p:pic>
      <p:sp>
        <p:nvSpPr>
          <p:cNvPr id="2" name="Rectangle 1"/>
          <p:cNvSpPr/>
          <p:nvPr/>
        </p:nvSpPr>
        <p:spPr>
          <a:xfrm>
            <a:off x="0" y="52388"/>
            <a:ext cx="12192000" cy="5524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252" y="1048928"/>
            <a:ext cx="8313618" cy="5186772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1143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598715"/>
            <a:ext cx="3010277" cy="225312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b="1" kern="1200" cap="none" spc="0">
                <a:ln w="12700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Develop a Cohesive Product</a:t>
            </a:r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457200" y="2854451"/>
            <a:ext cx="2910689" cy="28550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8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4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Consistency</a:t>
            </a:r>
          </a:p>
          <a:p>
            <a:r>
              <a:rPr lang="en-US" dirty="0"/>
              <a:t>Repetition</a:t>
            </a:r>
          </a:p>
          <a:p>
            <a:r>
              <a:rPr lang="en-US" dirty="0"/>
              <a:t>Hierarchy</a:t>
            </a:r>
          </a:p>
        </p:txBody>
      </p:sp>
      <p:sp>
        <p:nvSpPr>
          <p:cNvPr id="7" name="Content Placeholder 13"/>
          <p:cNvSpPr txBox="1">
            <a:spLocks/>
          </p:cNvSpPr>
          <p:nvPr/>
        </p:nvSpPr>
        <p:spPr>
          <a:xfrm>
            <a:off x="495300" y="52389"/>
            <a:ext cx="11125570" cy="5524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8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4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2000" b="1" spc="100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FUNCTION</a:t>
            </a:r>
            <a:endParaRPr lang="en-US" sz="2000" b="1" i="1" spc="100" dirty="0">
              <a:solidFill>
                <a:schemeClr val="bg1">
                  <a:lumMod val="85000"/>
                </a:schemeClr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925" y="179113"/>
            <a:ext cx="1715939" cy="30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031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 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5624"/>
            <a:ext cx="11270202" cy="4707697"/>
          </a:xfrm>
        </p:spPr>
        <p:txBody>
          <a:bodyPr>
            <a:normAutofit/>
          </a:bodyPr>
          <a:lstStyle/>
          <a:p>
            <a:r>
              <a:rPr lang="en-US" dirty="0"/>
              <a:t>Table of contents</a:t>
            </a:r>
          </a:p>
          <a:p>
            <a:pPr lvl="1"/>
            <a:r>
              <a:rPr lang="en-US" dirty="0"/>
              <a:t>Set up differently in EPUB</a:t>
            </a:r>
          </a:p>
          <a:p>
            <a:r>
              <a:rPr lang="en-US" dirty="0"/>
              <a:t>Pedagogical aids</a:t>
            </a:r>
          </a:p>
          <a:p>
            <a:r>
              <a:rPr lang="en-US" dirty="0"/>
              <a:t>Currency of content</a:t>
            </a:r>
          </a:p>
          <a:p>
            <a:r>
              <a:rPr lang="en-US" dirty="0"/>
              <a:t>Connections between topics</a:t>
            </a:r>
          </a:p>
          <a:p>
            <a:pPr lvl="1"/>
            <a:r>
              <a:rPr lang="en-US" dirty="0"/>
              <a:t>Cross references</a:t>
            </a:r>
          </a:p>
          <a:p>
            <a:r>
              <a:rPr lang="en-US" dirty="0"/>
              <a:t>Index </a:t>
            </a:r>
          </a:p>
          <a:p>
            <a:pPr lvl="1"/>
            <a:r>
              <a:rPr lang="en-US" dirty="0"/>
              <a:t>Not necessary in EPUB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52388"/>
            <a:ext cx="12192000" cy="5524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Content Placeholder 13"/>
          <p:cNvSpPr txBox="1">
            <a:spLocks/>
          </p:cNvSpPr>
          <p:nvPr/>
        </p:nvSpPr>
        <p:spPr>
          <a:xfrm>
            <a:off x="495300" y="52389"/>
            <a:ext cx="11125570" cy="5524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8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4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2000" b="1" spc="100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FUNCTION</a:t>
            </a:r>
            <a:endParaRPr lang="en-US" sz="2000" b="1" i="1" spc="100" dirty="0">
              <a:solidFill>
                <a:schemeClr val="bg1">
                  <a:lumMod val="85000"/>
                </a:schemeClr>
              </a:solidFill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925" y="179113"/>
            <a:ext cx="1715939" cy="3034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768" y="869825"/>
            <a:ext cx="5143143" cy="2044479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412"/>
          <a:stretch/>
        </p:blipFill>
        <p:spPr>
          <a:xfrm>
            <a:off x="6052288" y="3191984"/>
            <a:ext cx="1814488" cy="1542431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924"/>
          <a:stretch/>
        </p:blipFill>
        <p:spPr>
          <a:xfrm>
            <a:off x="7743387" y="3608611"/>
            <a:ext cx="3830524" cy="2297067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10" name="Chevron 9"/>
          <p:cNvSpPr/>
          <p:nvPr/>
        </p:nvSpPr>
        <p:spPr>
          <a:xfrm>
            <a:off x="3479800" y="2011016"/>
            <a:ext cx="139700" cy="139700"/>
          </a:xfrm>
          <a:prstGeom prst="chevron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3384550" y="2954115"/>
            <a:ext cx="139700" cy="139700"/>
          </a:xfrm>
          <a:prstGeom prst="chevron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607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Faculty Re-Use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825624"/>
            <a:ext cx="5338481" cy="5032376"/>
          </a:xfrm>
        </p:spPr>
        <p:txBody>
          <a:bodyPr/>
          <a:lstStyle/>
          <a:p>
            <a:r>
              <a:rPr lang="en-US" dirty="0"/>
              <a:t>References</a:t>
            </a:r>
          </a:p>
          <a:p>
            <a:pPr lvl="1"/>
            <a:r>
              <a:rPr lang="en-US" dirty="0"/>
              <a:t>Use </a:t>
            </a:r>
            <a:r>
              <a:rPr lang="en-US" dirty="0">
                <a:hlinkClick r:id="rId3"/>
              </a:rPr>
              <a:t>Crossref.org</a:t>
            </a:r>
            <a:r>
              <a:rPr lang="en-US" dirty="0"/>
              <a:t> to look up DOIs</a:t>
            </a:r>
          </a:p>
          <a:p>
            <a:pPr lvl="1"/>
            <a:r>
              <a:rPr lang="en-US" dirty="0"/>
              <a:t>For Wikipedia entries, use the “View history” feature to cite the archived version you accessed</a:t>
            </a:r>
          </a:p>
          <a:p>
            <a:r>
              <a:rPr lang="en-US" dirty="0"/>
              <a:t>Source files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52388"/>
            <a:ext cx="12192000" cy="5524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ontent Placeholder 13"/>
          <p:cNvSpPr txBox="1">
            <a:spLocks/>
          </p:cNvSpPr>
          <p:nvPr/>
        </p:nvSpPr>
        <p:spPr>
          <a:xfrm>
            <a:off x="495300" y="52389"/>
            <a:ext cx="11125570" cy="5524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8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4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2000" b="1" spc="100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FUNCTION</a:t>
            </a:r>
            <a:endParaRPr lang="en-US" sz="2000" b="1" i="1" spc="100" dirty="0">
              <a:solidFill>
                <a:schemeClr val="bg1">
                  <a:lumMod val="85000"/>
                </a:schemeClr>
              </a:solidFill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925" y="179113"/>
            <a:ext cx="1715939" cy="3034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812" y="1007638"/>
            <a:ext cx="5924521" cy="4889578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10" name="Chevron 9"/>
          <p:cNvSpPr/>
          <p:nvPr/>
        </p:nvSpPr>
        <p:spPr>
          <a:xfrm>
            <a:off x="5268632" y="3568374"/>
            <a:ext cx="139700" cy="139700"/>
          </a:xfrm>
          <a:prstGeom prst="chevron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572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54864"/>
            <a:ext cx="12192000" cy="548640"/>
          </a:xfrm>
          <a:prstGeom prst="rect">
            <a:avLst/>
          </a:prstGeom>
          <a:solidFill>
            <a:srgbClr val="2A587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1B4053"/>
                </a:solidFill>
              </a:rPr>
              <a:t>Page Design and Colors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25624"/>
            <a:ext cx="10915095" cy="4033637"/>
          </a:xfrm>
        </p:spPr>
        <p:txBody>
          <a:bodyPr/>
          <a:lstStyle/>
          <a:p>
            <a:r>
              <a:rPr lang="en-US" dirty="0"/>
              <a:t>One column vs. </a:t>
            </a:r>
            <a:br>
              <a:rPr lang="en-US" dirty="0"/>
            </a:br>
            <a:r>
              <a:rPr lang="en-US" dirty="0"/>
              <a:t>multiple columns</a:t>
            </a:r>
          </a:p>
          <a:p>
            <a:pPr lvl="1"/>
            <a:r>
              <a:rPr lang="en-US" dirty="0"/>
              <a:t>Maximum column width</a:t>
            </a:r>
          </a:p>
          <a:p>
            <a:pPr lvl="1"/>
            <a:r>
              <a:rPr lang="en-US" dirty="0"/>
              <a:t>Paragraph breaks </a:t>
            </a:r>
            <a:br>
              <a:rPr lang="en-US" dirty="0"/>
            </a:br>
            <a:r>
              <a:rPr lang="en-US" dirty="0"/>
              <a:t>and alignment</a:t>
            </a:r>
          </a:p>
          <a:p>
            <a:r>
              <a:rPr lang="en-US" dirty="0"/>
              <a:t>Colors</a:t>
            </a:r>
          </a:p>
          <a:p>
            <a:r>
              <a:rPr lang="en-US" dirty="0"/>
              <a:t>Visual interest</a:t>
            </a:r>
          </a:p>
          <a:p>
            <a:endParaRPr lang="en-US" dirty="0"/>
          </a:p>
        </p:txBody>
      </p:sp>
      <p:sp>
        <p:nvSpPr>
          <p:cNvPr id="7" name="Content Placeholder 13"/>
          <p:cNvSpPr txBox="1">
            <a:spLocks/>
          </p:cNvSpPr>
          <p:nvPr/>
        </p:nvSpPr>
        <p:spPr>
          <a:xfrm>
            <a:off x="495300" y="52389"/>
            <a:ext cx="11125570" cy="5524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8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4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2000" b="1" spc="100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APPEARANCE</a:t>
            </a:r>
            <a:endParaRPr lang="en-US" sz="2000" b="1" i="1" spc="100" dirty="0">
              <a:solidFill>
                <a:schemeClr val="bg1">
                  <a:lumMod val="85000"/>
                </a:schemeClr>
              </a:solidFill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925" y="179113"/>
            <a:ext cx="1715939" cy="3034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2" r="4119" b="5728"/>
          <a:stretch/>
        </p:blipFill>
        <p:spPr>
          <a:xfrm>
            <a:off x="5056617" y="1677359"/>
            <a:ext cx="3521937" cy="4533365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3" r="4850" b="2635"/>
          <a:stretch/>
        </p:blipFill>
        <p:spPr>
          <a:xfrm>
            <a:off x="8480217" y="1026452"/>
            <a:ext cx="3349277" cy="4533365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14026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4864"/>
            <a:ext cx="12192000" cy="548640"/>
          </a:xfrm>
          <a:prstGeom prst="rect">
            <a:avLst/>
          </a:prstGeom>
          <a:solidFill>
            <a:srgbClr val="2A587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1B4053"/>
                </a:solidFill>
              </a:rPr>
              <a:t>Typefaces/Fonts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25624"/>
            <a:ext cx="4572001" cy="5197476"/>
          </a:xfrm>
        </p:spPr>
        <p:txBody>
          <a:bodyPr/>
          <a:lstStyle/>
          <a:p>
            <a:r>
              <a:rPr lang="en-US" dirty="0"/>
              <a:t>Serif vs. sans-serif</a:t>
            </a:r>
          </a:p>
          <a:p>
            <a:pPr lvl="1"/>
            <a:r>
              <a:rPr lang="en-US" dirty="0"/>
              <a:t>Other typeface categories</a:t>
            </a:r>
          </a:p>
          <a:p>
            <a:r>
              <a:rPr lang="en-US" dirty="0"/>
              <a:t>Numbers</a:t>
            </a:r>
          </a:p>
          <a:p>
            <a:r>
              <a:rPr lang="en-US" dirty="0"/>
              <a:t>Heading hierarchy</a:t>
            </a:r>
          </a:p>
          <a:p>
            <a:r>
              <a:rPr lang="en-US" dirty="0"/>
              <a:t>Obtaining, licensing, and embedding</a:t>
            </a:r>
          </a:p>
          <a:p>
            <a:pPr lvl="1"/>
            <a:r>
              <a:rPr lang="en-US" dirty="0">
                <a:hlinkClick r:id="rId3"/>
              </a:rPr>
              <a:t>What is a font license?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More on licensing</a:t>
            </a:r>
            <a:endParaRPr lang="en-US" dirty="0"/>
          </a:p>
          <a:p>
            <a:pPr lvl="1"/>
            <a:r>
              <a:rPr lang="en-US" dirty="0">
                <a:hlinkClick r:id="rId5"/>
              </a:rPr>
              <a:t>Embedding fonts in eBooks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Content Placeholder 13"/>
          <p:cNvSpPr txBox="1">
            <a:spLocks/>
          </p:cNvSpPr>
          <p:nvPr/>
        </p:nvSpPr>
        <p:spPr>
          <a:xfrm>
            <a:off x="495300" y="52389"/>
            <a:ext cx="11125570" cy="5524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8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4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2000" b="1" spc="100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APPEARANCE</a:t>
            </a:r>
            <a:endParaRPr lang="en-US" sz="2000" b="1" i="1" spc="100" dirty="0">
              <a:solidFill>
                <a:schemeClr val="bg1">
                  <a:lumMod val="85000"/>
                </a:schemeClr>
              </a:solidFill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925" y="179113"/>
            <a:ext cx="1715939" cy="303488"/>
          </a:xfrm>
          <a:prstGeom prst="rect">
            <a:avLst/>
          </a:prstGeom>
        </p:spPr>
      </p:pic>
      <p:sp>
        <p:nvSpPr>
          <p:cNvPr id="12" name="Chevron 11"/>
          <p:cNvSpPr/>
          <p:nvPr/>
        </p:nvSpPr>
        <p:spPr>
          <a:xfrm>
            <a:off x="2298700" y="2960685"/>
            <a:ext cx="139700" cy="139700"/>
          </a:xfrm>
          <a:prstGeom prst="chevron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3619500" y="2023716"/>
            <a:ext cx="139700" cy="139700"/>
          </a:xfrm>
          <a:prstGeom prst="chevron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014" y="1005576"/>
            <a:ext cx="6305955" cy="4011818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9198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4864"/>
            <a:ext cx="12192000" cy="548640"/>
          </a:xfrm>
          <a:prstGeom prst="rect">
            <a:avLst/>
          </a:prstGeom>
          <a:solidFill>
            <a:srgbClr val="2A587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1B4053"/>
                </a:solidFill>
              </a:rPr>
              <a:t>Image Considerations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25624"/>
            <a:ext cx="10915095" cy="4033637"/>
          </a:xfrm>
        </p:spPr>
        <p:txBody>
          <a:bodyPr/>
          <a:lstStyle/>
          <a:p>
            <a:r>
              <a:rPr lang="en-US" dirty="0"/>
              <a:t>Resolution (dpi or </a:t>
            </a:r>
            <a:r>
              <a:rPr lang="en-US" dirty="0" err="1"/>
              <a:t>ppi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300 </a:t>
            </a:r>
            <a:r>
              <a:rPr lang="en-US" dirty="0" err="1"/>
              <a:t>ppi</a:t>
            </a:r>
            <a:r>
              <a:rPr lang="en-US" dirty="0"/>
              <a:t> for print</a:t>
            </a:r>
          </a:p>
          <a:p>
            <a:pPr lvl="2"/>
            <a:r>
              <a:rPr lang="en-US" dirty="0"/>
              <a:t>No. of inches ⨯ 300 = No. of pixels   ⇒   6-by-3 inches ⨯ 300 = 1800-by-900 pixels</a:t>
            </a:r>
          </a:p>
          <a:p>
            <a:pPr lvl="1"/>
            <a:r>
              <a:rPr lang="en-US" dirty="0"/>
              <a:t>Effective </a:t>
            </a:r>
            <a:r>
              <a:rPr lang="en-US" dirty="0" err="1"/>
              <a:t>ppi</a:t>
            </a:r>
            <a:endParaRPr lang="en-US" dirty="0"/>
          </a:p>
          <a:p>
            <a:pPr lvl="2"/>
            <a:r>
              <a:rPr lang="en-US" dirty="0"/>
              <a:t>Reducing an image’s dimensions will increase its resolution, so a 300-ppi image scaled to 50% of its actual size will have an effective </a:t>
            </a:r>
            <a:r>
              <a:rPr lang="en-US" dirty="0" err="1"/>
              <a:t>ppi</a:t>
            </a:r>
            <a:r>
              <a:rPr lang="en-US" dirty="0"/>
              <a:t> of 600</a:t>
            </a:r>
          </a:p>
          <a:p>
            <a:r>
              <a:rPr lang="en-US" dirty="0"/>
              <a:t>Image licenses</a:t>
            </a:r>
          </a:p>
          <a:p>
            <a:r>
              <a:rPr lang="en-US" dirty="0"/>
              <a:t>Attribution </a:t>
            </a:r>
            <a:r>
              <a:rPr lang="en-US" dirty="0">
                <a:hlinkClick r:id="rId3"/>
              </a:rPr>
              <a:t>best practices</a:t>
            </a:r>
            <a:endParaRPr lang="en-US" dirty="0"/>
          </a:p>
        </p:txBody>
      </p:sp>
      <p:sp>
        <p:nvSpPr>
          <p:cNvPr id="6" name="Content Placeholder 13"/>
          <p:cNvSpPr txBox="1">
            <a:spLocks/>
          </p:cNvSpPr>
          <p:nvPr/>
        </p:nvSpPr>
        <p:spPr>
          <a:xfrm>
            <a:off x="495300" y="52389"/>
            <a:ext cx="11125570" cy="5524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8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4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70000"/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sz="2000" b="1" spc="100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APPEARANCE</a:t>
            </a:r>
            <a:endParaRPr lang="en-US" sz="2000" b="1" i="1" spc="100" dirty="0">
              <a:solidFill>
                <a:schemeClr val="bg1">
                  <a:lumMod val="85000"/>
                </a:schemeClr>
              </a:solidFill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925" y="179113"/>
            <a:ext cx="1715939" cy="30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70434"/>
      </p:ext>
    </p:extLst>
  </p:cSld>
  <p:clrMapOvr>
    <a:masterClrMapping/>
  </p:clrMapOvr>
</p:sld>
</file>

<file path=ppt/theme/theme1.xml><?xml version="1.0" encoding="utf-8"?>
<a:theme xmlns:a="http://schemas.openxmlformats.org/drawingml/2006/main" name="Vertical Lexicon design template">
  <a:themeElements>
    <a:clrScheme name="Custom 6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742117"/>
      </a:hlink>
      <a:folHlink>
        <a:srgbClr val="9E3511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dirty="0"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tx2"/>
          </a:solidFill>
        </a:ln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Vertical lexicon design slides.potx" id="{49C7086D-B6BF-42C9-B2E9-7A6F5A963EAA}" vid="{839E83B1-FF0C-49E8-8563-59D864F05AE3}"/>
    </a:ext>
  </a:extLst>
</a:theme>
</file>

<file path=ppt/theme/theme2.xml><?xml version="1.0" encoding="utf-8"?>
<a:theme xmlns:a="http://schemas.openxmlformats.org/drawingml/2006/main" name="Office Theme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05EEE0F9-7BC9-4998-8617-7CC115AD97E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EBB951-DE64-4CB8-9E1C-184A357AD7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A1BD8E5-A18E-435C-B431-90A6B59F4B6F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40262f94-9f35-4ac3-9a90-690165a166b7"/>
    <ds:schemaRef ds:uri="a4f35948-e619-41b3-aa29-22878b09cfd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Vertical lexicon design slides</Template>
  <TotalTime>2441</TotalTime>
  <Words>1581</Words>
  <Application>Microsoft Office PowerPoint</Application>
  <PresentationFormat>Widescreen</PresentationFormat>
  <Paragraphs>244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Cambria</vt:lpstr>
      <vt:lpstr>Wingdings</vt:lpstr>
      <vt:lpstr>Vertical Lexicon design template</vt:lpstr>
      <vt:lpstr>OER Design</vt:lpstr>
      <vt:lpstr>What We’ll Cover Today</vt:lpstr>
      <vt:lpstr>Formats, File Types, and Software</vt:lpstr>
      <vt:lpstr>PowerPoint Presentation</vt:lpstr>
      <vt:lpstr>Student Use</vt:lpstr>
      <vt:lpstr>Faculty Re-Use</vt:lpstr>
      <vt:lpstr>Page Design and Colors</vt:lpstr>
      <vt:lpstr>Typefaces/Fonts</vt:lpstr>
      <vt:lpstr>Image Considerations</vt:lpstr>
      <vt:lpstr>The High Points</vt:lpstr>
      <vt:lpstr>Where to Go for More Information</vt:lpstr>
      <vt:lpstr>Thank you for your time!</vt:lpstr>
    </vt:vector>
  </TitlesOfParts>
  <Company>UMSL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OER Design</dc:title>
  <dc:creator>Schmitt, Judy</dc:creator>
  <cp:lastModifiedBy>Marvin, Helena M.</cp:lastModifiedBy>
  <cp:revision>111</cp:revision>
  <dcterms:created xsi:type="dcterms:W3CDTF">2020-02-25T22:02:01Z</dcterms:created>
  <dcterms:modified xsi:type="dcterms:W3CDTF">2023-09-01T20:31:54Z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74067900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