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3" r:id="rId1"/>
  </p:sldMasterIdLst>
  <p:notesMasterIdLst>
    <p:notesMasterId r:id="rId19"/>
  </p:notesMasterIdLst>
  <p:sldIdLst>
    <p:sldId id="256" r:id="rId2"/>
    <p:sldId id="261" r:id="rId3"/>
    <p:sldId id="258" r:id="rId4"/>
    <p:sldId id="266" r:id="rId5"/>
    <p:sldId id="259" r:id="rId6"/>
    <p:sldId id="267" r:id="rId7"/>
    <p:sldId id="260" r:id="rId8"/>
    <p:sldId id="268" r:id="rId9"/>
    <p:sldId id="262" r:id="rId10"/>
    <p:sldId id="269" r:id="rId11"/>
    <p:sldId id="263" r:id="rId12"/>
    <p:sldId id="270" r:id="rId13"/>
    <p:sldId id="264" r:id="rId14"/>
    <p:sldId id="271" r:id="rId15"/>
    <p:sldId id="265" r:id="rId16"/>
    <p:sldId id="272" r:id="rId17"/>
    <p:sldId id="273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002"/>
    <p:restoredTop sz="94694"/>
  </p:normalViewPr>
  <p:slideViewPr>
    <p:cSldViewPr snapToGrid="0" snapToObjects="1">
      <p:cViewPr>
        <p:scale>
          <a:sx n="89" d="100"/>
          <a:sy n="89" d="100"/>
        </p:scale>
        <p:origin x="400" y="6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8CEE26-56D3-3E42-97B8-F21BB4C1BC9C}" type="datetimeFigureOut">
              <a:rPr lang="en-US" smtClean="0"/>
              <a:t>8/4/20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C5656E-3ED1-8543-B99C-A0B22B298B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3093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C5656E-3ED1-8543-B99C-A0B22B298B1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7373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B8136-4330-4480-80D9-0F6FD97061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1124712"/>
            <a:ext cx="11036808" cy="3172968"/>
          </a:xfrm>
        </p:spPr>
        <p:txBody>
          <a:bodyPr anchor="b">
            <a:normAutofit/>
          </a:bodyPr>
          <a:lstStyle>
            <a:lvl1pPr algn="l">
              <a:defRPr sz="8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6E5739-DD96-45FB-B609-3E3447A52F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6072" y="4727448"/>
            <a:ext cx="11036808" cy="1481328"/>
          </a:xfrm>
        </p:spPr>
        <p:txBody>
          <a:bodyPr>
            <a:normAutofit/>
          </a:bodyPr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9FF558-51F9-42A2-9944-DBE23DA8B22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6072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8/4/20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8C0E86-A7F7-4BDC-A637-254E5252D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D10ADE-E9DA-4E57-BF57-1CCB65219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69680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D06CE56-3881-4ADA-8CEF-D18B02C242A3}"/>
              </a:ext>
            </a:extLst>
          </p:cNvPr>
          <p:cNvSpPr/>
          <p:nvPr/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9F3C543-62EC-4433-9C93-A2CD8764E9B4}"/>
              </a:ext>
            </a:extLst>
          </p:cNvPr>
          <p:cNvSpPr/>
          <p:nvPr/>
        </p:nvSpPr>
        <p:spPr>
          <a:xfrm flipV="1">
            <a:off x="578652" y="4501201"/>
            <a:ext cx="11034696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7345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B32C18-E430-4EC7-BD7C-99D86D0122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C5012F-7119-4D94-9717-3862E1C938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ED9A4A-D287-4207-9037-70DB007A1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8/4/20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ECFCAC-80DB-43BB-B3F1-AC22BACEE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679730-3487-4D94-A0DC-C21684963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033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543C89D-929E-4CD1-BCCC-72A14C0335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D450EA-A577-4B76-A12F-650BEB20FD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D2603B-9ACE-4FA9-805B-9B91EB63D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8/4/20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CE18AC-D6A9-4A61-885D-68E2B684A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197AE4-AA47-4E14-8FFE-171FAE47F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007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D6FBB9D-1CAA-4D05-AB33-BABDFE17B843}"/>
              </a:ext>
            </a:extLst>
          </p:cNvPr>
          <p:cNvSpPr/>
          <p:nvPr/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727B71-B4B6-4823-80A1-68C40B475118}"/>
              </a:ext>
            </a:extLst>
          </p:cNvPr>
          <p:cNvSpPr/>
          <p:nvPr/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9A6DB05-9FB5-4B07-8675-74C23D4FD89D}"/>
              </a:ext>
            </a:extLst>
          </p:cNvPr>
          <p:cNvSpPr/>
          <p:nvPr/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D358CF-0758-490A-A084-C46443B9A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671183-B3CE-4F45-92FB-98290CA0E2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568" y="2478024"/>
            <a:ext cx="10168128" cy="369417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7DED67-27EC-4D43-A21C-093C1DB048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15568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8/4/20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747CE3-4890-4BC1-94DB-5D49D02C99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3C5AD3-D79A-4D46-B25B-822FE0252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40496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328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5AEDC5C-2E87-49C6-AB07-A95E5F39ED8E}"/>
              </a:ext>
            </a:extLst>
          </p:cNvPr>
          <p:cNvSpPr/>
          <p:nvPr/>
        </p:nvSpPr>
        <p:spPr>
          <a:xfrm>
            <a:off x="558210" y="4981421"/>
            <a:ext cx="11134956" cy="822960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7D88DE-E462-4C8A-BF99-609390DFB781}"/>
              </a:ext>
            </a:extLst>
          </p:cNvPr>
          <p:cNvSpPr/>
          <p:nvPr/>
        </p:nvSpPr>
        <p:spPr>
          <a:xfrm>
            <a:off x="498834" y="5118581"/>
            <a:ext cx="146304" cy="5486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E44900-E8BF-4B12-8BCB-41076E2B6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784" y="640080"/>
            <a:ext cx="10890504" cy="4114800"/>
          </a:xfrm>
        </p:spPr>
        <p:txBody>
          <a:bodyPr anchor="b">
            <a:normAutofit/>
          </a:bodyPr>
          <a:lstStyle>
            <a:lvl1pPr>
              <a:defRPr sz="6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7741F9-B00F-4463-A257-6B66DABD9B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1248" y="5102352"/>
            <a:ext cx="10607040" cy="585216"/>
          </a:xfrm>
        </p:spPr>
        <p:txBody>
          <a:bodyPr anchor="ctr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8BFA7D-4401-4285-802B-1579165F0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8/4/20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A909C5-AA19-4195-8376-9002D5DF4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C3F32-46E0-47C8-8565-5969A475F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945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076262E-36A0-40C6-ADE6-90CD9FB9B9EA}"/>
              </a:ext>
            </a:extLst>
          </p:cNvPr>
          <p:cNvSpPr/>
          <p:nvPr/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42677A9B-4D1D-4D80-912C-24570140A650}"/>
              </a:ext>
            </a:extLst>
          </p:cNvPr>
          <p:cNvSpPr/>
          <p:nvPr/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3DC8C98-510F-48C9-82B2-9E4F760A68DF}"/>
              </a:ext>
            </a:extLst>
          </p:cNvPr>
          <p:cNvSpPr/>
          <p:nvPr/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7A078AE-0BC3-48F9-87EC-2DB0CCE7E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A20DF-0829-4336-B59F-FF9D7AA9D8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15568" y="2478024"/>
            <a:ext cx="4937760" cy="369417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35D01C-CF67-4DF6-B96C-FFC9D5BF84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45936" y="2478024"/>
            <a:ext cx="4937760" cy="369417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BBD797-6031-4F82-8726-EAB757027F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15568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8/4/20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B3F71C-B897-4909-A75E-8716AD49C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78BC14-5BB1-405F-A6F3-C07230F08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40496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994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6B671BDE-E45C-41A1-9B98-4A607D703855}"/>
              </a:ext>
            </a:extLst>
          </p:cNvPr>
          <p:cNvSpPr/>
          <p:nvPr/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299500CE-917A-4D03-A7DF-71D8EBBC1537}"/>
              </a:ext>
            </a:extLst>
          </p:cNvPr>
          <p:cNvSpPr/>
          <p:nvPr/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3D0D377-28B0-417D-886B-9483AF064975}"/>
              </a:ext>
            </a:extLst>
          </p:cNvPr>
          <p:cNvSpPr/>
          <p:nvPr/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8F91F8-0767-40B5-A3AA-72931FC192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AE0554-8BEE-4BF6-9519-51B8475D35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15568" y="2372650"/>
            <a:ext cx="4937760" cy="823912"/>
          </a:xfrm>
        </p:spPr>
        <p:txBody>
          <a:bodyPr anchor="b"/>
          <a:lstStyle>
            <a:lvl1pPr marL="0" indent="0">
              <a:buNone/>
              <a:defRPr sz="2400" b="1" cap="none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4A358D-C930-48E0-B372-06A826B74C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15568" y="3203688"/>
            <a:ext cx="4937760" cy="29685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B6615E-4966-4150-83B6-C47591B363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45936" y="2372650"/>
            <a:ext cx="4937760" cy="823912"/>
          </a:xfrm>
        </p:spPr>
        <p:txBody>
          <a:bodyPr anchor="b"/>
          <a:lstStyle>
            <a:lvl1pPr marL="0" indent="0">
              <a:buNone/>
              <a:defRPr sz="2400" b="1" cap="none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409F6B-C17B-4B4F-9F35-5068BDC4E2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45936" y="3203687"/>
            <a:ext cx="4937760" cy="296851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8BC356D-052B-4A9B-8B2F-6665FD325A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15568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8/4/20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9C5E5FA-26A9-467C-93E3-8476142D1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79E50C-1E40-4B48-871B-E392428D2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40496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487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8C0689C4-0DB3-408B-A956-40326B4AE4C4}"/>
              </a:ext>
            </a:extLst>
          </p:cNvPr>
          <p:cNvSpPr/>
          <p:nvPr/>
        </p:nvSpPr>
        <p:spPr>
          <a:xfrm>
            <a:off x="665853" y="1533525"/>
            <a:ext cx="10917063" cy="3790950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2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6E1D10E-1C30-41BF-8C3B-C460C9B5597B}"/>
              </a:ext>
            </a:extLst>
          </p:cNvPr>
          <p:cNvSpPr/>
          <p:nvPr/>
        </p:nvSpPr>
        <p:spPr>
          <a:xfrm>
            <a:off x="609084" y="2971798"/>
            <a:ext cx="128016" cy="914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9454F2-0EE5-4888-AF4C-82F825E62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992" y="1938528"/>
            <a:ext cx="10177272" cy="2990088"/>
          </a:xfrm>
        </p:spPr>
        <p:txBody>
          <a:bodyPr>
            <a:normAutofit/>
          </a:bodyPr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C91241-A315-4643-91E5-CF2C25CC9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8/4/20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706D86-5479-487D-94C8-76093D84F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739411-CED6-43D4-868D-A65C4161A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756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AC447E0-1D4D-4EF2-B81B-4B2400EE3E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8/4/20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9984CA0-2A78-4600-9F3D-19B09E790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440955-B18E-49D3-AE7B-B331200E3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5681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FA417FE-CD1A-486F-A4AC-E4000A2FB18E}"/>
              </a:ext>
            </a:extLst>
          </p:cNvPr>
          <p:cNvSpPr/>
          <p:nvPr/>
        </p:nvSpPr>
        <p:spPr>
          <a:xfrm>
            <a:off x="558210" y="1162033"/>
            <a:ext cx="3740740" cy="4643344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318F0F5-812B-472C-9408-B80F2553F5E0}"/>
              </a:ext>
            </a:extLst>
          </p:cNvPr>
          <p:cNvSpPr/>
          <p:nvPr/>
        </p:nvSpPr>
        <p:spPr>
          <a:xfrm>
            <a:off x="498834" y="1618375"/>
            <a:ext cx="146304" cy="8229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F7751B-CD8F-4F5B-A903-1DCE5D1E8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1709928"/>
            <a:ext cx="3099816" cy="1709928"/>
          </a:xfrm>
        </p:spPr>
        <p:txBody>
          <a:bodyPr tIns="45720" anchor="t">
            <a:normAutofit/>
          </a:bodyPr>
          <a:lstStyle>
            <a:lvl1pPr>
              <a:lnSpc>
                <a:spcPct val="100000"/>
              </a:lnSpc>
              <a:defRPr sz="3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A55C8A-A0BB-441D-976F-EB56D4382D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5192" y="1709928"/>
            <a:ext cx="6729984" cy="40965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DE6A51-A2E5-4BFA-B571-9FDFE1BBFB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8680" y="3429000"/>
            <a:ext cx="3099816" cy="20665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92778A-DD4C-4651-9C53-8B0C44CD88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8680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8/4/20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6C7F66-2DFA-4146-BE1A-CE2890FE45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85D185-B1B6-4D62-81BE-BE82C80AC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914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68B77B5-211C-456E-B79F-306CC3619347}"/>
              </a:ext>
            </a:extLst>
          </p:cNvPr>
          <p:cNvSpPr/>
          <p:nvPr/>
        </p:nvSpPr>
        <p:spPr>
          <a:xfrm>
            <a:off x="558210" y="1162033"/>
            <a:ext cx="3740740" cy="4643344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B63C338-194D-4F23-ABEC-60A7EA96F302}"/>
              </a:ext>
            </a:extLst>
          </p:cNvPr>
          <p:cNvSpPr/>
          <p:nvPr/>
        </p:nvSpPr>
        <p:spPr>
          <a:xfrm>
            <a:off x="498834" y="1618375"/>
            <a:ext cx="146304" cy="8229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C04DCC-0E3E-4F05-9FAC-9FA6CA4B2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1709928"/>
            <a:ext cx="3099816" cy="1709928"/>
          </a:xfrm>
        </p:spPr>
        <p:txBody>
          <a:bodyPr tIns="45720" anchor="t">
            <a:normAutofit/>
          </a:bodyPr>
          <a:lstStyle>
            <a:lvl1pPr>
              <a:lnSpc>
                <a:spcPct val="100000"/>
              </a:lnSpc>
              <a:defRPr sz="3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BA29649-B19F-499E-8E9A-3577EAC8F0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965192" y="1161288"/>
            <a:ext cx="6729984" cy="4645152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C9EF2E-A8CD-41A1-B11A-0D8842797A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8680" y="3438144"/>
            <a:ext cx="3099816" cy="20574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4257B5-0DE0-401F-9171-E8687A97DBA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8680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8/4/20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8CD9AD-D667-4FD4-AA34-428AA0BCD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770FB6-F273-4BA6-8B97-9835AC53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600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B325BDE-35A4-4AAD-960B-C1415864A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459C78-0CC4-4552-93DD-49B4194D00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744A3C-9C54-46A6-B3EF-5B36362423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AC24A9-CCB6-4F8D-B8DB-C2F3692CFA5A}" type="datetimeFigureOut">
              <a:rPr lang="en-US" smtClean="0"/>
              <a:t>8/4/20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D5A696-7B4B-4181-A961-7D66556D50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38CB5-8F4A-401D-A3A9-B27DC15B7A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098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72" r:id="rId6"/>
    <p:sldLayoutId id="2147483667" r:id="rId7"/>
    <p:sldLayoutId id="2147483668" r:id="rId8"/>
    <p:sldLayoutId id="2147483669" r:id="rId9"/>
    <p:sldLayoutId id="2147483671" r:id="rId10"/>
    <p:sldLayoutId id="214748367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washingtonpost.com/national/in-st-louis-delmar-boulevard-is-the-line-that-divides-a-city-by-race-and-perspective/2014/08/22/de692962-a2ba-4f53-8bc3-54f88f848fdb_story.html" TargetMode="External"/><Relationship Id="rId3" Type="http://schemas.openxmlformats.org/officeDocument/2006/relationships/hyperlink" Target="http://www.stlamerican.com/news/local_news/school-segregation-then-and-%09now/article_ff31161a-3ae7-11e9-b097-1bc6a45598c9.html" TargetMode="External"/><Relationship Id="rId7" Type="http://schemas.openxmlformats.org/officeDocument/2006/relationships/hyperlink" Target="https://www.epi.org/publication/schools-are-still-segregated-and-%09Black-children-are-paying-a-price" TargetMode="External"/><Relationship Id="rId2" Type="http://schemas.openxmlformats.org/officeDocument/2006/relationships/hyperlink" Target="https://nextcity.org/features/view/breaking-%09through-and-breaking-down-the-delmar-divide-in-st-louis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stltoday.com/news/local/education/desegregation-program-began-with-a-mothers-concern-for-her-son/article_dbcf1ec8-152f-11e1-9f6c-0019bb30f31a.html" TargetMode="External"/><Relationship Id="rId5" Type="http://schemas.openxmlformats.org/officeDocument/2006/relationships/hyperlink" Target="https://www.newyorker.com/news/news-desk/the-failure-of-desegregation" TargetMode="External"/><Relationship Id="rId4" Type="http://schemas.openxmlformats.org/officeDocument/2006/relationships/hyperlink" Target="https://www.pbs.org/wgbh/frontline/article/the-return-of-%09school-segregation-in-eight-charts/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civilrightsproject.ucla.edu/research/k-12-education/integration-%09and-diversity/mlk-national/e-pluribus...separation-deepening-double-segregation-for-%09more-students/orfield_epluribus_revised_omplete_2012.pdf" TargetMode="External"/><Relationship Id="rId7" Type="http://schemas.openxmlformats.org/officeDocument/2006/relationships/hyperlink" Target="https://www.theatlantic.com/business/archive/2015/09/public-school-funding-and-the-role-of-race/408085/" TargetMode="External"/><Relationship Id="rId2" Type="http://schemas.openxmlformats.org/officeDocument/2006/relationships/hyperlink" Target="https://apps.dese.mo.gov/MCDS/Reports/SSRS_Print.aspx?Reportid=94388269-c6af-4519-b40f-35014fe28ec3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onlinelibrary.wiley.com/doi/abs/10.1111/foge.12065" TargetMode="External"/><Relationship Id="rId5" Type="http://schemas.openxmlformats.org/officeDocument/2006/relationships/hyperlink" Target="https://www.bbc.com/news/av/magazine-17361995/crossing-a-st-louis-street-%09that-divides-communities" TargetMode="External"/><Relationship Id="rId4" Type="http://schemas.openxmlformats.org/officeDocument/2006/relationships/hyperlink" Target="https://ncrc.org/wp-content/uploads/2018/01/Home-Mortgage-Lending2.pdf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https://img.washingtonpost.com/rf/image_1024w/2010-2019/WashingtonPost/2014/08/22/National-Enterprise/Graphics/296NWstlouis.jpg?uuid=WWGqPCpOEeSLEH2xKZdquw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3CF40FF-049D-483E-8AB4-238839A6A32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877" t="9091" r="4177" b="-1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44CD100-6267-4E62-AA64-2182A3A6A1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3000">
                <a:schemeClr val="bg1">
                  <a:alpha val="64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FD98B5-8749-054B-BBD0-3B05CEA765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7980" y="1122363"/>
            <a:ext cx="4222607" cy="3204134"/>
          </a:xfrm>
        </p:spPr>
        <p:txBody>
          <a:bodyPr anchor="b">
            <a:normAutofit/>
          </a:bodyPr>
          <a:lstStyle/>
          <a:p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Velvet Rope of Exclusion: The Delmar Divide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B4A36D5-39E4-3B4F-86CF-55B0A9280E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7980" y="4872922"/>
            <a:ext cx="4023359" cy="120814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Madison Beirne</a:t>
            </a:r>
          </a:p>
          <a:p>
            <a:pPr>
              <a:lnSpc>
                <a:spcPct val="100000"/>
              </a:lnSpc>
            </a:pP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University of Missouri St. Louis</a:t>
            </a:r>
          </a:p>
          <a:p>
            <a:pPr>
              <a:lnSpc>
                <a:spcPct val="100000"/>
              </a:lnSpc>
            </a:pP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Pierre Laclede Honors College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65093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66842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map&#10;&#10;Description automatically generated">
            <a:extLst>
              <a:ext uri="{FF2B5EF4-FFF2-40B4-BE49-F238E27FC236}">
                <a16:creationId xmlns:a16="http://schemas.microsoft.com/office/drawing/2014/main" id="{DDDA1466-8C02-1B4F-90AF-0DB2BEF9C7E5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719" y="0"/>
            <a:ext cx="9072562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5C95249-ED81-4C4A-830F-00AB6A6352AE}"/>
              </a:ext>
            </a:extLst>
          </p:cNvPr>
          <p:cNvSpPr/>
          <p:nvPr/>
        </p:nvSpPr>
        <p:spPr>
          <a:xfrm>
            <a:off x="177609" y="6416160"/>
            <a:ext cx="138211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White, G. B. (2015). 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6084544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10522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map&#10;&#10;Description automatically generated">
            <a:extLst>
              <a:ext uri="{FF2B5EF4-FFF2-40B4-BE49-F238E27FC236}">
                <a16:creationId xmlns:a16="http://schemas.microsoft.com/office/drawing/2014/main" id="{E426F58A-3EF5-564E-AD7D-EA2EEDCFA9A0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2519"/>
            <a:ext cx="5900738" cy="4465320"/>
          </a:xfrm>
          <a:prstGeom prst="rect">
            <a:avLst/>
          </a:prstGeom>
        </p:spPr>
      </p:pic>
      <p:pic>
        <p:nvPicPr>
          <p:cNvPr id="3" name="Picture 2" descr="A close up of a map&#10;&#10;Description automatically generated">
            <a:extLst>
              <a:ext uri="{FF2B5EF4-FFF2-40B4-BE49-F238E27FC236}">
                <a16:creationId xmlns:a16="http://schemas.microsoft.com/office/drawing/2014/main" id="{50F2C01F-C9A7-A54D-BC23-65F31DA2FC7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1" y="1092519"/>
            <a:ext cx="6096000" cy="446532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C8FFCC9-4491-9947-A491-0C7F494CD2E4}"/>
              </a:ext>
            </a:extLst>
          </p:cNvPr>
          <p:cNvSpPr/>
          <p:nvPr/>
        </p:nvSpPr>
        <p:spPr>
          <a:xfrm>
            <a:off x="161925" y="6277661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Missouri Comprehensive Data System: School Report Card. (2020).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4778495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0238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ell phone&#10;&#10;Description automatically generated">
            <a:extLst>
              <a:ext uri="{FF2B5EF4-FFF2-40B4-BE49-F238E27FC236}">
                <a16:creationId xmlns:a16="http://schemas.microsoft.com/office/drawing/2014/main" id="{E5B61D68-CB58-4B4F-BE8B-65AEC649236A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110" y="121443"/>
            <a:ext cx="8907780" cy="6615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9622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0A87C5F-5EC4-A945-BD26-1B09D327E7CB}"/>
              </a:ext>
            </a:extLst>
          </p:cNvPr>
          <p:cNvSpPr txBox="1"/>
          <p:nvPr/>
        </p:nvSpPr>
        <p:spPr>
          <a:xfrm>
            <a:off x="352425" y="456295"/>
            <a:ext cx="11487149" cy="5945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References</a:t>
            </a:r>
          </a:p>
          <a:p>
            <a:pPr>
              <a:lnSpc>
                <a:spcPct val="200000"/>
              </a:lnSpc>
            </a:pPr>
            <a:r>
              <a:rPr lang="en-US" sz="1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Abello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O. P. (2019, August 19). Breaking Through and Breaking Down the Delmar Divide in St. Louis. Retrieved May 19, 2020, from </a:t>
            </a:r>
            <a:r>
              <a:rPr lang="en-US" sz="1200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https://nextcity.org/features/view/breaking-</a:t>
            </a:r>
            <a:r>
              <a:rPr lang="en-US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	</a:t>
            </a:r>
            <a:r>
              <a:rPr lang="en-US" sz="1200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through-and-breaking-down-the-delmar-divide-in-st-louis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200000"/>
              </a:lnSpc>
            </a:pP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Anderson, T. (2019, February 28). School segregation, then and now. Retrieved from </a:t>
            </a:r>
            <a:r>
              <a:rPr lang="en-US" sz="1200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http://www.stlamerican.com/news/local_news/school-segregation-then-and-</a:t>
            </a:r>
            <a:r>
              <a:rPr lang="en-US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	</a:t>
            </a:r>
            <a:r>
              <a:rPr lang="en-US" sz="1200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now/article_ff31161a-3ae7-11e9-b097-1bc6a45598c9.html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200000"/>
              </a:lnSpc>
            </a:pP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Breslow, J. M., Wexler, E., &amp; Collins, R. (2014, July 15). The Return of School Segregation in Eight Charts. Retrieved from </a:t>
            </a:r>
            <a:r>
              <a:rPr lang="en-US" sz="1200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https://www.pbs.org/wgbh/frontline/article/the-return-of-</a:t>
            </a:r>
            <a:r>
              <a:rPr lang="en-US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	</a:t>
            </a:r>
            <a:r>
              <a:rPr lang="en-US" sz="1200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school-segregation-in-eight-charts/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200000"/>
              </a:lnSpc>
            </a:pP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Brooks, J. S. (2013). Antiracist School Leadership: Toward Equity in Education for America’s Students. Information Age Publishing. </a:t>
            </a:r>
          </a:p>
          <a:p>
            <a:pPr>
              <a:lnSpc>
                <a:spcPct val="200000"/>
              </a:lnSpc>
            </a:pP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Cobb, J. (2014, April 16). The Failure of Desegregation. Retrieved from </a:t>
            </a:r>
            <a:r>
              <a:rPr lang="en-US" sz="1200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https://www.newyorker.com/news/news-desk/the-failure-of-desegregation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200000"/>
              </a:lnSpc>
            </a:pPr>
            <a:r>
              <a:rPr lang="en-US" sz="1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Freivogel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W. H. (2003, December 14). Desegregation program began with a mother's concern for her son. Retrieved from 	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https://www.stltoday.com/news/local/education/desegregation-program-began-with-a-mothers-concern-for-her-son/article_dbcf1ec8-152f-11e1-9f6c-0019bb30f31a.html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200000"/>
              </a:lnSpc>
            </a:pP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Garcia, E. (2020, February 12). Schools are still segregated, and black children are paying a price. Retrieved from </a:t>
            </a:r>
            <a:r>
              <a:rPr lang="en-US" sz="1200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https://www.epi.org/publication/schools-are-still-segregated-and-</a:t>
            </a:r>
            <a:r>
              <a:rPr lang="en-US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	</a:t>
            </a:r>
            <a:r>
              <a:rPr lang="en-US" sz="1200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Black-children-are-paying-a-price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			</a:t>
            </a:r>
          </a:p>
          <a:p>
            <a:pPr>
              <a:lnSpc>
                <a:spcPct val="200000"/>
              </a:lnSpc>
            </a:pP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Graber, M. A. (2006). </a:t>
            </a:r>
            <a:r>
              <a:rPr lang="en-US" sz="1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Dred Scott and the problem of constitutional evil. 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Cambridge: Cambridge UP.</a:t>
            </a:r>
          </a:p>
          <a:p>
            <a:pPr>
              <a:lnSpc>
                <a:spcPct val="200000"/>
              </a:lnSpc>
            </a:pP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Harlan, C. (2014, August 22). In St. Louis, Delmar Boulevard is the line that divides a city by race and perspective. Retrieved from 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https://www.washingtonpost.com/national/in-st-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	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louis-delmar-boulevard-is-the-line-that-divides-a-city-by-race-and-perspective/2014/08/22/de692962-a2ba-4f53-8bc3-54f88f848fdb_story.html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475877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1B15603-43B1-D547-B6BA-164895E67CBB}"/>
              </a:ext>
            </a:extLst>
          </p:cNvPr>
          <p:cNvSpPr/>
          <p:nvPr/>
        </p:nvSpPr>
        <p:spPr>
          <a:xfrm>
            <a:off x="500062" y="464686"/>
            <a:ext cx="11515725" cy="4837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References (cont.)</a:t>
            </a:r>
          </a:p>
          <a:p>
            <a:pPr>
              <a:lnSpc>
                <a:spcPct val="200000"/>
              </a:lnSpc>
            </a:pP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Heaney, G. W., &amp; </a:t>
            </a:r>
            <a:r>
              <a:rPr lang="en-US" sz="1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Uchitelle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S. (2004). </a:t>
            </a:r>
            <a:r>
              <a:rPr lang="en-US" sz="1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Unending struggle: the long road to an equal education in St. Louis. 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St. Louis, MO: Reedy Press. </a:t>
            </a:r>
          </a:p>
          <a:p>
            <a:pPr>
              <a:lnSpc>
                <a:spcPct val="200000"/>
              </a:lnSpc>
            </a:pP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Missouri Comprehensive Data System: School Report Card. (2020). Retrieved July 14, 2020, from </a:t>
            </a:r>
            <a:r>
              <a:rPr lang="en-US" sz="1200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https:/apps.dese.mo.gov/MCDS/Reports/SSRS_Print.aspx?Reportid=94388269-</a:t>
            </a:r>
            <a:r>
              <a:rPr lang="en-US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	</a:t>
            </a:r>
            <a:r>
              <a:rPr lang="en-US" sz="1200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c6af-4519-b40f-35014fe28ec3 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200000"/>
              </a:lnSpc>
            </a:pPr>
            <a:r>
              <a:rPr lang="en-US" sz="1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Orfield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G., </a:t>
            </a:r>
            <a:r>
              <a:rPr lang="en-US" sz="1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Kucsera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J., &amp; Siegel-Hawley, G. (2012, September). </a:t>
            </a:r>
            <a:r>
              <a:rPr lang="en-US" sz="1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 Pluribus Separation 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(Rep.). Retrieved from </a:t>
            </a:r>
            <a:r>
              <a:rPr lang="en-US" sz="1200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https://civilrightsproject.ucla.edu/research/k-12-education/integration-</a:t>
            </a:r>
            <a:r>
              <a:rPr lang="en-US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	</a:t>
            </a:r>
            <a:r>
              <a:rPr lang="en-US" sz="1200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and-diversity/mlk-national/e-pluribus...separation-deepening-double-segregation-for-more-students/orfield_epluribus_revised_omplete_2012.pdf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200000"/>
              </a:lnSpc>
            </a:pP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Richardson, J., Mitchell, B., &amp; West, N. (2016, July). </a:t>
            </a:r>
            <a:r>
              <a:rPr lang="en-US" sz="1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 Mortgage Lending in St. Louis, Milwaukee, Minneapolis, and Surrounding Areas 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(Rep.). Retrieved 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https://ncrc.org/wp	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	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-content/uploads/2018/01/Home-Mortgage-Lending2.pdf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200000"/>
              </a:lnSpc>
            </a:pP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Strasser, F. (2012). Crossing a St. Louis street that divides communities. Retrieved May 18, 2020, from </a:t>
            </a:r>
            <a:r>
              <a:rPr lang="en-US" sz="1200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https://www.bbc.com/news/av/magazine-17361995/crossing-a-st-louis-street-</a:t>
            </a:r>
            <a:r>
              <a:rPr lang="en-US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	</a:t>
            </a:r>
            <a:r>
              <a:rPr lang="en-US" sz="1200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that-divides-communities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200000"/>
              </a:lnSpc>
            </a:pPr>
            <a:r>
              <a:rPr lang="en-US" sz="1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Trivers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I., &amp; Rosenthal, J. (2015). </a:t>
            </a:r>
            <a:r>
              <a:rPr lang="en-US" sz="1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Picture is Worth 930 Words: The Delmar Divide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Retrieved from 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https://onlinelibrary.wiley.com/doi/abs/10.1111/foge.12065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200000"/>
              </a:lnSpc>
            </a:pP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White, G. B. (2015, September 30). The Data Are Damning: How Race Influences School Funding. Retrieved from </a:t>
            </a:r>
            <a:r>
              <a:rPr lang="en-US" sz="1200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https://www.theatlantic.com/business/archive/2015/09/public-</a:t>
            </a:r>
            <a:r>
              <a:rPr lang="en-US" sz="1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	</a:t>
            </a:r>
            <a:r>
              <a:rPr lang="en-US" sz="1200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school-funding-and-the-role-of-race/408085/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199497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726908CC-6AC4-4222-8250-B90B6072E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2F606D8-696E-4B76-BB10-43672AA147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2751" y="302429"/>
            <a:ext cx="11550506" cy="605392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2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Picture 1" descr="A car is lined up on the side of a road&#10;&#10;Description automatically generated">
            <a:extLst>
              <a:ext uri="{FF2B5EF4-FFF2-40B4-BE49-F238E27FC236}">
                <a16:creationId xmlns:a16="http://schemas.microsoft.com/office/drawing/2014/main" id="{F3A532EC-CE5F-8C4B-9C1F-9F7D0F78F384}"/>
              </a:ext>
            </a:extLst>
          </p:cNvPr>
          <p:cNvPicPr/>
          <p:nvPr/>
        </p:nvPicPr>
        <p:blipFill rotWithShape="1">
          <a:blip r:embed="rId2"/>
          <a:srcRect t="16459" r="-1" b="5019"/>
          <a:stretch/>
        </p:blipFill>
        <p:spPr>
          <a:xfrm>
            <a:off x="320747" y="202818"/>
            <a:ext cx="11550506" cy="625314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ABF1881-5AFD-48F9-979A-19EE2FE30A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278608" y="2735029"/>
            <a:ext cx="148286" cy="11887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DD0F9B7-0F51-4440-9BE9-5812A089ED35}"/>
              </a:ext>
            </a:extLst>
          </p:cNvPr>
          <p:cNvSpPr/>
          <p:nvPr/>
        </p:nvSpPr>
        <p:spPr>
          <a:xfrm>
            <a:off x="102718" y="6518480"/>
            <a:ext cx="848407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Trivers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I., &amp; Rosenthal, J. (2015). 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0526158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86FC2095-8EFE-7342-9099-40EF99A6FD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9969" y="0"/>
            <a:ext cx="3203408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Picture 3" descr="In St. Louis, Delmar Boulevard is the line that divides a city by ...">
            <a:extLst>
              <a:ext uri="{FF2B5EF4-FFF2-40B4-BE49-F238E27FC236}">
                <a16:creationId xmlns:a16="http://schemas.microsoft.com/office/drawing/2014/main" id="{C3F5771E-81F6-344D-85AC-E18AC1C3B9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700" y="0"/>
            <a:ext cx="5086350" cy="6859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E47591A-ECB9-A040-AC9A-8E68A1778617}"/>
              </a:ext>
            </a:extLst>
          </p:cNvPr>
          <p:cNvSpPr/>
          <p:nvPr/>
        </p:nvSpPr>
        <p:spPr>
          <a:xfrm>
            <a:off x="142875" y="6581001"/>
            <a:ext cx="767238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Harlan, C. (2014, August 22). 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769899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26207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screenshot of a cell phone&#10;&#10;Description automatically generated">
            <a:extLst>
              <a:ext uri="{FF2B5EF4-FFF2-40B4-BE49-F238E27FC236}">
                <a16:creationId xmlns:a16="http://schemas.microsoft.com/office/drawing/2014/main" id="{3B4350C9-F15B-F64A-B4BD-9BAC699F608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5750" y="0"/>
            <a:ext cx="12477750" cy="6972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7673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4217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map&#10;&#10;Description automatically generated">
            <a:extLst>
              <a:ext uri="{FF2B5EF4-FFF2-40B4-BE49-F238E27FC236}">
                <a16:creationId xmlns:a16="http://schemas.microsoft.com/office/drawing/2014/main" id="{C896D59F-EBC3-4F40-AAC5-FD205729A2CC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467" y="0"/>
            <a:ext cx="5727065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450007C-F655-2642-8C1A-688915E2CA55}"/>
              </a:ext>
            </a:extLst>
          </p:cNvPr>
          <p:cNvSpPr/>
          <p:nvPr/>
        </p:nvSpPr>
        <p:spPr>
          <a:xfrm>
            <a:off x="128588" y="6473309"/>
            <a:ext cx="322876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Richardson, J., Mitchell, B., &amp; West, N. (2016, July). 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5501035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06350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oup of people standing in a room&#10;&#10;Description automatically generated">
            <a:extLst>
              <a:ext uri="{FF2B5EF4-FFF2-40B4-BE49-F238E27FC236}">
                <a16:creationId xmlns:a16="http://schemas.microsoft.com/office/drawing/2014/main" id="{826D4D2D-F2B4-DE47-BE0D-2C1DA4316D1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528762" y="154395"/>
            <a:ext cx="9134475" cy="6272213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C22FD74-1E8D-694F-AA45-F6E6BC94F0D2}"/>
              </a:ext>
            </a:extLst>
          </p:cNvPr>
          <p:cNvSpPr/>
          <p:nvPr/>
        </p:nvSpPr>
        <p:spPr>
          <a:xfrm>
            <a:off x="209747" y="6426606"/>
            <a:ext cx="263803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Freivogel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W. H. (2003, December 14). 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20494042"/>
      </p:ext>
    </p:extLst>
  </p:cSld>
  <p:clrMapOvr>
    <a:masterClrMapping/>
  </p:clrMapOvr>
</p:sld>
</file>

<file path=ppt/theme/theme1.xml><?xml version="1.0" encoding="utf-8"?>
<a:theme xmlns:a="http://schemas.openxmlformats.org/drawingml/2006/main" name="AccentBoxVTI">
  <a:themeElements>
    <a:clrScheme name="AnalogousFromDarkSeedLeftStep">
      <a:dk1>
        <a:srgbClr val="000000"/>
      </a:dk1>
      <a:lt1>
        <a:srgbClr val="FFFFFF"/>
      </a:lt1>
      <a:dk2>
        <a:srgbClr val="412425"/>
      </a:dk2>
      <a:lt2>
        <a:srgbClr val="E2E3E8"/>
      </a:lt2>
      <a:accent1>
        <a:srgbClr val="B89F21"/>
      </a:accent1>
      <a:accent2>
        <a:srgbClr val="D56617"/>
      </a:accent2>
      <a:accent3>
        <a:srgbClr val="E72929"/>
      </a:accent3>
      <a:accent4>
        <a:srgbClr val="D51767"/>
      </a:accent4>
      <a:accent5>
        <a:srgbClr val="E729C8"/>
      </a:accent5>
      <a:accent6>
        <a:srgbClr val="A517D5"/>
      </a:accent6>
      <a:hlink>
        <a:srgbClr val="C14598"/>
      </a:hlink>
      <a:folHlink>
        <a:srgbClr val="7F7F7F"/>
      </a:folHlink>
    </a:clrScheme>
    <a:fontScheme name="Avenir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ccentBoxVTI" id="{9F778A78-DC9A-453A-A82D-A75CAD503E15}" vid="{EA961113-7CC4-4569-8A6A-7BC2C1E2F40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780</Words>
  <Application>Microsoft Macintosh PowerPoint</Application>
  <PresentationFormat>Widescreen</PresentationFormat>
  <Paragraphs>29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Avenir Next LT Pro</vt:lpstr>
      <vt:lpstr>Calibri</vt:lpstr>
      <vt:lpstr>Times New Roman</vt:lpstr>
      <vt:lpstr>AccentBoxVTI</vt:lpstr>
      <vt:lpstr>A Velvet Rope of Exclusion: The Delmar Divide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Velvet Rope of Exclusion: The Delmar Divide </dc:title>
  <dc:creator>Beirne, Madison (UMSL-Student)</dc:creator>
  <cp:lastModifiedBy>Beirne, Madison (UMSL-Student)</cp:lastModifiedBy>
  <cp:revision>4</cp:revision>
  <dcterms:created xsi:type="dcterms:W3CDTF">2020-08-04T17:00:39Z</dcterms:created>
  <dcterms:modified xsi:type="dcterms:W3CDTF">2020-08-04T17:50:01Z</dcterms:modified>
</cp:coreProperties>
</file>