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3"/>
  </p:notesMasterIdLst>
  <p:sldIdLst>
    <p:sldId id="257" r:id="rId2"/>
  </p:sldIdLst>
  <p:sldSz cx="9144000" cy="6858000" type="screen4x3"/>
  <p:notesSz cx="9309100" cy="7053263"/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0EB4F"/>
    <a:srgbClr val="F90B2D"/>
    <a:srgbClr val="FF6600"/>
    <a:srgbClr val="F3FFD6"/>
    <a:srgbClr val="EBFFD8"/>
    <a:srgbClr val="FFFFBF"/>
    <a:srgbClr val="FFFFA5"/>
    <a:srgbClr val="A90703"/>
    <a:srgbClr val="7D0802"/>
    <a:srgbClr val="FD59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130" d="100"/>
          <a:sy n="130" d="100"/>
        </p:scale>
        <p:origin x="-72" y="1590"/>
      </p:cViewPr>
      <p:guideLst>
        <p:guide orient="horz" pos="3269"/>
        <p:guide pos="5179"/>
      </p:guideLst>
    </p:cSldViewPr>
  </p:slideViewPr>
  <p:notesTextViewPr>
    <p:cViewPr>
      <p:scale>
        <a:sx n="100" d="100"/>
        <a:sy n="100" d="100"/>
      </p:scale>
      <p:origin x="0" y="324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033838" cy="352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273675" y="0"/>
            <a:ext cx="4033838" cy="352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9BB3BE-198A-9645-A80A-B848DB6B670C}" type="datetimeFigureOut">
              <a:rPr lang="en-US" smtClean="0"/>
              <a:t>11/1/2018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90838" y="528638"/>
            <a:ext cx="3527425" cy="26447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30275" y="3349625"/>
            <a:ext cx="7448550" cy="31750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699250"/>
            <a:ext cx="4033838" cy="352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273675" y="6699250"/>
            <a:ext cx="4033838" cy="352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615251-A35F-8448-86F7-BDA69BDCD0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3821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</a:t>
            </a:r>
            <a:r>
              <a:rPr lang="en-US" dirty="0" err="1" smtClean="0"/>
              <a:t>upload.wikimedia.org</a:t>
            </a:r>
            <a:r>
              <a:rPr lang="en-US" dirty="0" smtClean="0"/>
              <a:t>/</a:t>
            </a:r>
            <a:r>
              <a:rPr lang="en-US" dirty="0" err="1" smtClean="0"/>
              <a:t>wikipedia</a:t>
            </a:r>
            <a:r>
              <a:rPr lang="en-US" dirty="0" smtClean="0"/>
              <a:t>/commons/7/7a/Morse-</a:t>
            </a:r>
            <a:r>
              <a:rPr lang="en-US" dirty="0" err="1" smtClean="0"/>
              <a:t>potential.png</a:t>
            </a:r>
            <a:r>
              <a:rPr lang="en-US" dirty="0" smtClean="0"/>
              <a:t> website for vibration</a:t>
            </a:r>
          </a:p>
          <a:p>
            <a:r>
              <a:rPr lang="en-US" dirty="0" smtClean="0"/>
              <a:t>https://</a:t>
            </a:r>
            <a:r>
              <a:rPr lang="en-US" dirty="0" err="1" smtClean="0"/>
              <a:t>www.nyu.edu</a:t>
            </a:r>
            <a:r>
              <a:rPr lang="en-US" dirty="0" smtClean="0"/>
              <a:t>/classes/</a:t>
            </a:r>
            <a:r>
              <a:rPr lang="en-US" dirty="0" err="1" smtClean="0"/>
              <a:t>tuckerman</a:t>
            </a:r>
            <a:r>
              <a:rPr lang="en-US" dirty="0" smtClean="0"/>
              <a:t>/</a:t>
            </a:r>
            <a:r>
              <a:rPr lang="en-US" dirty="0" err="1" smtClean="0"/>
              <a:t>adv.chem</a:t>
            </a:r>
            <a:r>
              <a:rPr lang="en-US" dirty="0" smtClean="0"/>
              <a:t>/lectures/lecture_18/node3.html website for rotation</a:t>
            </a:r>
            <a:r>
              <a:rPr lang="en-US" baseline="0" dirty="0" smtClean="0"/>
              <a:t> picture</a:t>
            </a:r>
          </a:p>
          <a:p>
            <a:r>
              <a:rPr lang="en-US" dirty="0" smtClean="0"/>
              <a:t>http://pubs.rsc.org/services/images/RSCpubs.ePlatform.Service.FreeContent.ImageService.svc/ImageService/Articleimage/2014/CP/c4cp01613k/c4cp01613k-f3_hi-res.gif website</a:t>
            </a:r>
            <a:r>
              <a:rPr lang="en-US" baseline="0" dirty="0" smtClean="0"/>
              <a:t> for electronic info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615251-A35F-8448-86F7-BDA69BDCD0E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48493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70B3D-BB02-43CC-9CD4-4F2E2B4DF7A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72259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FCB8C-9250-4D9F-AA71-9859EBFB29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88213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7D28B-EB6B-418E-942D-8B3FB6E954C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9613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59421-E308-4582-A5C5-73344E2021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9200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4F254-3A48-4F09-89F5-AF79A7E9905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13659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62686-EF4B-4B81-8ED0-DF4063AA738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77396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7EED6-239D-4DAC-95E9-11D3E7D893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48514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1EE27-5622-4983-B34E-074294BD70E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7357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A2EF5-6570-43C3-98D5-D512438E4D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12804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743B6-E5A4-4E34-8C1D-2B2CA502F3F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0795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20785-6D88-46F6-BC33-3B6CF5DA81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2369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674A32-0721-42F2-B1A7-B794C979249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5037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png"/><Relationship Id="rId7" Type="http://schemas.openxmlformats.org/officeDocument/2006/relationships/image" Target="../media/image5.jpe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 amt="72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6446" y="3661412"/>
            <a:ext cx="5486400" cy="308503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pSp>
        <p:nvGrpSpPr>
          <p:cNvPr id="86" name="Group 85"/>
          <p:cNvGrpSpPr>
            <a:grpSpLocks/>
          </p:cNvGrpSpPr>
          <p:nvPr/>
        </p:nvGrpSpPr>
        <p:grpSpPr>
          <a:xfrm rot="20937423">
            <a:off x="2439759" y="5672156"/>
            <a:ext cx="1477277" cy="869008"/>
            <a:chOff x="5865026" y="2410597"/>
            <a:chExt cx="1326564" cy="1206551"/>
          </a:xfrm>
        </p:grpSpPr>
        <p:sp>
          <p:nvSpPr>
            <p:cNvPr id="87" name="Snip Single Corner Rectangle 86"/>
            <p:cNvSpPr>
              <a:spLocks noChangeAspect="1"/>
            </p:cNvSpPr>
            <p:nvPr/>
          </p:nvSpPr>
          <p:spPr>
            <a:xfrm>
              <a:off x="5921938" y="2410597"/>
              <a:ext cx="1206554" cy="1206551"/>
            </a:xfrm>
            <a:prstGeom prst="snip1Rect">
              <a:avLst/>
            </a:prstGeom>
            <a:gradFill flip="none" rotWithShape="1">
              <a:gsLst>
                <a:gs pos="0">
                  <a:srgbClr val="FFFB7B"/>
                </a:gs>
                <a:gs pos="100000">
                  <a:srgbClr val="FEFFB1"/>
                </a:gs>
              </a:gsLst>
              <a:lin ang="18180000" scaled="0"/>
              <a:tileRect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rgbClr val="0F209B"/>
                </a:solidFill>
              </a:endParaRP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5865026" y="2602743"/>
              <a:ext cx="1326564" cy="9721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800" b="1" i="1" u="sng" dirty="0" smtClean="0">
                  <a:solidFill>
                    <a:srgbClr val="0F209B"/>
                  </a:solidFill>
                  <a:latin typeface="Lucida Handwriting" panose="03010101010101010101" pitchFamily="66" charset="0"/>
                  <a:cs typeface="Chalkduster"/>
                </a:rPr>
                <a:t>Studied Molecules:</a:t>
              </a:r>
            </a:p>
            <a:p>
              <a:pPr algn="l"/>
              <a:r>
                <a:rPr lang="en-US" sz="1050" b="1" i="1" dirty="0" err="1" smtClean="0">
                  <a:solidFill>
                    <a:srgbClr val="FF6600"/>
                  </a:solidFill>
                  <a:latin typeface="Lucida Handwriting" panose="03010101010101010101" pitchFamily="66" charset="0"/>
                  <a:cs typeface="Chalkduster"/>
                </a:rPr>
                <a:t>CuO</a:t>
              </a:r>
              <a:r>
                <a:rPr lang="en-US" sz="1050" b="1" i="1" dirty="0" smtClean="0">
                  <a:solidFill>
                    <a:srgbClr val="FF6600"/>
                  </a:solidFill>
                  <a:latin typeface="Lucida Handwriting" panose="03010101010101010101" pitchFamily="66" charset="0"/>
                  <a:cs typeface="Chalkduster"/>
                </a:rPr>
                <a:t> </a:t>
              </a:r>
              <a:r>
                <a:rPr lang="en-US" sz="1050" b="1" i="1" dirty="0" smtClean="0">
                  <a:solidFill>
                    <a:srgbClr val="0F209B"/>
                  </a:solidFill>
                  <a:latin typeface="Lucida Handwriting" panose="03010101010101010101" pitchFamily="66" charset="0"/>
                  <a:cs typeface="Chalkduster"/>
                </a:rPr>
                <a:t>  </a:t>
              </a:r>
              <a:r>
                <a:rPr lang="en-US" sz="1050" b="1" i="1" dirty="0" err="1" smtClean="0">
                  <a:solidFill>
                    <a:srgbClr val="F90B2D"/>
                  </a:solidFill>
                  <a:latin typeface="Lucida Handwriting" panose="03010101010101010101" pitchFamily="66" charset="0"/>
                  <a:cs typeface="Chalkduster"/>
                </a:rPr>
                <a:t>CuOH</a:t>
              </a:r>
              <a:r>
                <a:rPr lang="en-US" sz="1050" b="1" i="1" dirty="0" smtClean="0">
                  <a:solidFill>
                    <a:srgbClr val="0F209B"/>
                  </a:solidFill>
                  <a:latin typeface="Lucida Handwriting" panose="03010101010101010101" pitchFamily="66" charset="0"/>
                  <a:cs typeface="Chalkduster"/>
                </a:rPr>
                <a:t>  </a:t>
              </a:r>
              <a:r>
                <a:rPr lang="en-US" sz="1050" b="1" i="1" dirty="0" err="1" smtClean="0">
                  <a:solidFill>
                    <a:srgbClr val="00B050"/>
                  </a:solidFill>
                  <a:latin typeface="Lucida Handwriting" panose="03010101010101010101" pitchFamily="66" charset="0"/>
                  <a:cs typeface="Chalkduster"/>
                </a:rPr>
                <a:t>GeH</a:t>
              </a:r>
              <a:endParaRPr lang="en-US" sz="1050" b="1" i="1" dirty="0" smtClean="0">
                <a:solidFill>
                  <a:srgbClr val="00B050"/>
                </a:solidFill>
                <a:latin typeface="Lucida Handwriting" panose="03010101010101010101" pitchFamily="66" charset="0"/>
                <a:cs typeface="Chalkduster"/>
              </a:endParaRPr>
            </a:p>
            <a:p>
              <a:pPr algn="l"/>
              <a:r>
                <a:rPr lang="en-US" sz="1050" b="1" i="1" dirty="0" err="1" smtClean="0">
                  <a:solidFill>
                    <a:srgbClr val="0070C0"/>
                  </a:solidFill>
                  <a:latin typeface="Lucida Handwriting" panose="03010101010101010101" pitchFamily="66" charset="0"/>
                  <a:cs typeface="Chalkduster"/>
                </a:rPr>
                <a:t>PtF</a:t>
              </a:r>
              <a:r>
                <a:rPr lang="en-US" sz="1050" b="1" i="1" dirty="0" smtClean="0">
                  <a:solidFill>
                    <a:srgbClr val="0070C0"/>
                  </a:solidFill>
                  <a:latin typeface="Lucida Handwriting" panose="03010101010101010101" pitchFamily="66" charset="0"/>
                  <a:cs typeface="Chalkduster"/>
                </a:rPr>
                <a:t> </a:t>
              </a:r>
              <a:r>
                <a:rPr lang="en-US" sz="1050" b="1" i="1" dirty="0" smtClean="0">
                  <a:solidFill>
                    <a:srgbClr val="0F209B"/>
                  </a:solidFill>
                  <a:latin typeface="Lucida Handwriting" panose="03010101010101010101" pitchFamily="66" charset="0"/>
                  <a:cs typeface="Chalkduster"/>
                </a:rPr>
                <a:t>  </a:t>
              </a:r>
              <a:r>
                <a:rPr lang="en-US" sz="1050" b="1" i="1" dirty="0" err="1" smtClean="0">
                  <a:solidFill>
                    <a:srgbClr val="7030A0"/>
                  </a:solidFill>
                  <a:latin typeface="Lucida Handwriting" panose="03010101010101010101" pitchFamily="66" charset="0"/>
                  <a:cs typeface="Chalkduster"/>
                </a:rPr>
                <a:t>PtCl</a:t>
              </a:r>
              <a:r>
                <a:rPr lang="en-US" sz="1050" b="1" i="1" dirty="0" smtClean="0">
                  <a:solidFill>
                    <a:srgbClr val="7030A0"/>
                  </a:solidFill>
                  <a:latin typeface="Lucida Handwriting" panose="03010101010101010101" pitchFamily="66" charset="0"/>
                  <a:cs typeface="Chalkduster"/>
                </a:rPr>
                <a:t> </a:t>
              </a:r>
              <a:r>
                <a:rPr lang="en-US" sz="1050" b="1" i="1" dirty="0" smtClean="0">
                  <a:solidFill>
                    <a:srgbClr val="0F209B"/>
                  </a:solidFill>
                  <a:latin typeface="Lucida Handwriting" panose="03010101010101010101" pitchFamily="66" charset="0"/>
                  <a:cs typeface="Chalkduster"/>
                </a:rPr>
                <a:t>  </a:t>
              </a:r>
              <a:r>
                <a:rPr lang="en-US" sz="1050" b="1" i="1" dirty="0" err="1" smtClean="0">
                  <a:solidFill>
                    <a:srgbClr val="0F209B"/>
                  </a:solidFill>
                  <a:latin typeface="Lucida Handwriting" panose="03010101010101010101" pitchFamily="66" charset="0"/>
                  <a:cs typeface="Chalkduster"/>
                </a:rPr>
                <a:t>PtS</a:t>
              </a:r>
              <a:endParaRPr lang="en-US" sz="1050" b="1" i="1" dirty="0" smtClean="0">
                <a:solidFill>
                  <a:srgbClr val="0F209B"/>
                </a:solidFill>
                <a:latin typeface="Lucida Handwriting" panose="03010101010101010101" pitchFamily="66" charset="0"/>
                <a:cs typeface="Chalkduster"/>
              </a:endParaRPr>
            </a:p>
            <a:p>
              <a:pPr algn="l"/>
              <a:r>
                <a:rPr lang="en-US" sz="1050" b="1" i="1" dirty="0" err="1" smtClean="0">
                  <a:latin typeface="Lucida Handwriting" panose="03010101010101010101" pitchFamily="66" charset="0"/>
                  <a:cs typeface="Chalkduster"/>
                </a:rPr>
                <a:t>NiCl</a:t>
              </a:r>
              <a:r>
                <a:rPr lang="en-US" sz="1050" b="1" i="1" dirty="0" smtClean="0">
                  <a:latin typeface="Lucida Handwriting" panose="03010101010101010101" pitchFamily="66" charset="0"/>
                  <a:cs typeface="Chalkduster"/>
                </a:rPr>
                <a:t> </a:t>
              </a:r>
              <a:r>
                <a:rPr lang="en-US" sz="1050" b="1" i="1" dirty="0" smtClean="0">
                  <a:solidFill>
                    <a:srgbClr val="0F209B"/>
                  </a:solidFill>
                  <a:latin typeface="Lucida Handwriting" panose="03010101010101010101" pitchFamily="66" charset="0"/>
                  <a:cs typeface="Chalkduster"/>
                </a:rPr>
                <a:t>  </a:t>
              </a:r>
              <a:r>
                <a:rPr lang="en-US" sz="1050" b="1" i="1" dirty="0" smtClean="0">
                  <a:solidFill>
                    <a:srgbClr val="C00000"/>
                  </a:solidFill>
                  <a:latin typeface="Lucida Handwriting" panose="03010101010101010101" pitchFamily="66" charset="0"/>
                  <a:cs typeface="Chalkduster"/>
                </a:rPr>
                <a:t>Ta F</a:t>
              </a:r>
              <a:endParaRPr lang="en-US" sz="1050" b="1" i="1" dirty="0">
                <a:solidFill>
                  <a:srgbClr val="C00000"/>
                </a:solidFill>
                <a:latin typeface="Lucida Handwriting" panose="03010101010101010101" pitchFamily="66" charset="0"/>
                <a:cs typeface="Chalkduster"/>
              </a:endParaRP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83557">
            <a:off x="-163645" y="194043"/>
            <a:ext cx="4992687" cy="1116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4" name="TextBox 83"/>
          <p:cNvSpPr txBox="1"/>
          <p:nvPr/>
        </p:nvSpPr>
        <p:spPr>
          <a:xfrm rot="20883765">
            <a:off x="-144158" y="292007"/>
            <a:ext cx="4992624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dirty="0" smtClean="0">
                <a:solidFill>
                  <a:schemeClr val="tx2"/>
                </a:solidFill>
                <a:latin typeface="Stencil" panose="040409050D0802020404" pitchFamily="82" charset="0"/>
              </a:rPr>
              <a:t>Intracavity Laser Spectroscopy</a:t>
            </a:r>
          </a:p>
          <a:p>
            <a:r>
              <a:rPr lang="en-US" dirty="0">
                <a:solidFill>
                  <a:schemeClr val="tx2"/>
                </a:solidFill>
                <a:latin typeface="Stencil" panose="040409050D0802020404" pitchFamily="82" charset="0"/>
              </a:rPr>
              <a:t>o</a:t>
            </a:r>
            <a:r>
              <a:rPr lang="en-US" dirty="0" smtClean="0">
                <a:solidFill>
                  <a:schemeClr val="tx2"/>
                </a:solidFill>
                <a:latin typeface="Stencil" panose="040409050D0802020404" pitchFamily="82" charset="0"/>
              </a:rPr>
              <a:t>f </a:t>
            </a:r>
          </a:p>
          <a:p>
            <a:r>
              <a:rPr lang="en-US" dirty="0" smtClean="0">
                <a:solidFill>
                  <a:schemeClr val="tx2"/>
                </a:solidFill>
                <a:latin typeface="Stencil" panose="040409050D0802020404" pitchFamily="82" charset="0"/>
              </a:rPr>
              <a:t>Small Molecules</a:t>
            </a:r>
            <a:endParaRPr lang="en-US" dirty="0">
              <a:solidFill>
                <a:schemeClr val="tx2"/>
              </a:solidFill>
              <a:latin typeface="Stencil" panose="040409050D0802020404" pitchFamily="82" charset="0"/>
            </a:endParaRPr>
          </a:p>
        </p:txBody>
      </p:sp>
      <p:grpSp>
        <p:nvGrpSpPr>
          <p:cNvPr id="38" name="Group 37"/>
          <p:cNvGrpSpPr>
            <a:grpSpLocks/>
          </p:cNvGrpSpPr>
          <p:nvPr/>
        </p:nvGrpSpPr>
        <p:grpSpPr>
          <a:xfrm rot="21362906">
            <a:off x="7813885" y="5941525"/>
            <a:ext cx="1370011" cy="869007"/>
            <a:chOff x="5919620" y="2410596"/>
            <a:chExt cx="1230241" cy="1206551"/>
          </a:xfrm>
        </p:grpSpPr>
        <p:sp>
          <p:nvSpPr>
            <p:cNvPr id="39" name="Snip Single Corner Rectangle 38"/>
            <p:cNvSpPr>
              <a:spLocks noChangeAspect="1"/>
            </p:cNvSpPr>
            <p:nvPr/>
          </p:nvSpPr>
          <p:spPr>
            <a:xfrm>
              <a:off x="5921938" y="2410596"/>
              <a:ext cx="1206554" cy="1206551"/>
            </a:xfrm>
            <a:prstGeom prst="snip1Rect">
              <a:avLst/>
            </a:prstGeom>
            <a:gradFill flip="none" rotWithShape="1">
              <a:gsLst>
                <a:gs pos="0">
                  <a:srgbClr val="FFFB7B"/>
                </a:gs>
                <a:gs pos="100000">
                  <a:srgbClr val="FEFFB1"/>
                </a:gs>
              </a:gsLst>
              <a:lin ang="18180000" scaled="0"/>
              <a:tileRect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rgbClr val="0F209B"/>
                </a:solidFill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5919620" y="2524879"/>
              <a:ext cx="1230241" cy="9828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800" dirty="0" smtClean="0">
                  <a:solidFill>
                    <a:srgbClr val="0F209B"/>
                  </a:solidFill>
                  <a:latin typeface="Lucida Handwriting" panose="03010101010101010101" pitchFamily="66" charset="0"/>
                  <a:cs typeface="Chalkduster"/>
                </a:rPr>
                <a:t>Collected data is fit to models using software programs.  The models tell us about the molecule</a:t>
              </a:r>
              <a:endParaRPr lang="en-US" sz="800" dirty="0">
                <a:solidFill>
                  <a:srgbClr val="0F209B"/>
                </a:solidFill>
                <a:latin typeface="Lucida Handwriting" panose="03010101010101010101" pitchFamily="66" charset="0"/>
                <a:cs typeface="Chalkduster"/>
              </a:endParaRPr>
            </a:p>
          </p:txBody>
        </p:sp>
      </p:grpSp>
      <p:pic>
        <p:nvPicPr>
          <p:cNvPr id="15" name="Picture 14" descr="Rotational moment.pn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409" y="2278548"/>
            <a:ext cx="1488772" cy="1371600"/>
          </a:xfrm>
          <a:prstGeom prst="rect">
            <a:avLst/>
          </a:prstGeom>
          <a:solidFill>
            <a:schemeClr val="bg1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41" name="Group 40"/>
          <p:cNvGrpSpPr>
            <a:grpSpLocks/>
          </p:cNvGrpSpPr>
          <p:nvPr/>
        </p:nvGrpSpPr>
        <p:grpSpPr>
          <a:xfrm rot="21167883">
            <a:off x="1686541" y="1404581"/>
            <a:ext cx="1420354" cy="913071"/>
            <a:chOff x="5902075" y="2408850"/>
            <a:chExt cx="1275448" cy="1267731"/>
          </a:xfrm>
        </p:grpSpPr>
        <p:sp>
          <p:nvSpPr>
            <p:cNvPr id="42" name="Snip Single Corner Rectangle 41"/>
            <p:cNvSpPr>
              <a:spLocks noChangeAspect="1"/>
            </p:cNvSpPr>
            <p:nvPr/>
          </p:nvSpPr>
          <p:spPr>
            <a:xfrm>
              <a:off x="5921938" y="2410596"/>
              <a:ext cx="1206554" cy="1206551"/>
            </a:xfrm>
            <a:prstGeom prst="snip1Rect">
              <a:avLst/>
            </a:prstGeom>
            <a:gradFill flip="none" rotWithShape="1">
              <a:gsLst>
                <a:gs pos="0">
                  <a:srgbClr val="FFFB7B"/>
                </a:gs>
                <a:gs pos="100000">
                  <a:srgbClr val="FEFFB1"/>
                </a:gs>
              </a:gsLst>
              <a:lin ang="18180000" scaled="0"/>
              <a:tileRect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rgbClr val="0F209B"/>
                </a:solidFill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902075" y="2408850"/>
              <a:ext cx="1275448" cy="12677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800" i="1" dirty="0" smtClean="0">
                  <a:solidFill>
                    <a:srgbClr val="0F209B"/>
                  </a:solidFill>
                  <a:latin typeface="Lucida Handwriting" panose="03010101010101010101" pitchFamily="66" charset="0"/>
                  <a:cs typeface="Chalkduster"/>
                </a:rPr>
                <a:t>H</a:t>
              </a:r>
              <a:r>
                <a:rPr lang="en-US" sz="800" i="1" baseline="-25000" dirty="0" smtClean="0">
                  <a:solidFill>
                    <a:srgbClr val="0F209B"/>
                  </a:solidFill>
                  <a:latin typeface="Lucida Handwriting" panose="03010101010101010101" pitchFamily="66" charset="0"/>
                  <a:cs typeface="Chalkduster"/>
                </a:rPr>
                <a:t>eff </a:t>
              </a:r>
              <a:r>
                <a:rPr lang="en-US" sz="800" i="1" dirty="0" smtClean="0">
                  <a:solidFill>
                    <a:srgbClr val="0F209B"/>
                  </a:solidFill>
                  <a:latin typeface="Lucida Handwriting" panose="03010101010101010101" pitchFamily="66" charset="0"/>
                  <a:cs typeface="Chalkduster"/>
                </a:rPr>
                <a:t>= H</a:t>
              </a:r>
              <a:r>
                <a:rPr lang="en-US" sz="800" i="1" baseline="-25000" dirty="0" smtClean="0">
                  <a:solidFill>
                    <a:srgbClr val="0F209B"/>
                  </a:solidFill>
                  <a:latin typeface="Lucida Handwriting" panose="03010101010101010101" pitchFamily="66" charset="0"/>
                  <a:cs typeface="Chalkduster"/>
                </a:rPr>
                <a:t>elec </a:t>
              </a:r>
              <a:r>
                <a:rPr lang="en-US" sz="800" i="1" dirty="0" smtClean="0">
                  <a:solidFill>
                    <a:srgbClr val="0F209B"/>
                  </a:solidFill>
                  <a:latin typeface="Lucida Handwriting" panose="03010101010101010101" pitchFamily="66" charset="0"/>
                  <a:cs typeface="Chalkduster"/>
                </a:rPr>
                <a:t>+ H</a:t>
              </a:r>
              <a:r>
                <a:rPr lang="en-US" sz="800" i="1" baseline="-25000" dirty="0" smtClean="0">
                  <a:solidFill>
                    <a:srgbClr val="0F209B"/>
                  </a:solidFill>
                  <a:latin typeface="Lucida Handwriting" panose="03010101010101010101" pitchFamily="66" charset="0"/>
                  <a:cs typeface="Chalkduster"/>
                </a:rPr>
                <a:t>vib </a:t>
              </a:r>
              <a:r>
                <a:rPr lang="en-US" sz="800" i="1" dirty="0" smtClean="0">
                  <a:solidFill>
                    <a:srgbClr val="0F209B"/>
                  </a:solidFill>
                  <a:latin typeface="Lucida Handwriting" panose="03010101010101010101" pitchFamily="66" charset="0"/>
                  <a:cs typeface="Chalkduster"/>
                </a:rPr>
                <a:t>+ H</a:t>
              </a:r>
              <a:r>
                <a:rPr lang="en-US" sz="800" i="1" baseline="-25000" dirty="0" smtClean="0">
                  <a:solidFill>
                    <a:srgbClr val="0F209B"/>
                  </a:solidFill>
                  <a:latin typeface="Lucida Handwriting" panose="03010101010101010101" pitchFamily="66" charset="0"/>
                  <a:cs typeface="Chalkduster"/>
                </a:rPr>
                <a:t>rot</a:t>
              </a:r>
            </a:p>
            <a:p>
              <a:pPr algn="l"/>
              <a:endParaRPr lang="en-US" sz="800" i="1" baseline="30000" dirty="0">
                <a:solidFill>
                  <a:srgbClr val="0F209B"/>
                </a:solidFill>
                <a:latin typeface="Lucida Handwriting" panose="03010101010101010101" pitchFamily="66" charset="0"/>
                <a:cs typeface="Chalkduster"/>
              </a:endParaRPr>
            </a:p>
            <a:p>
              <a:pPr algn="l"/>
              <a:r>
                <a:rPr lang="en-US" sz="800" i="1" dirty="0" smtClean="0">
                  <a:solidFill>
                    <a:srgbClr val="0F209B"/>
                  </a:solidFill>
                  <a:latin typeface="Lucida Handwriting" panose="03010101010101010101" pitchFamily="66" charset="0"/>
                  <a:cs typeface="Chalkduster"/>
                </a:rPr>
                <a:t>-These equations relate the absorption spectrum back to properties of the molecule</a:t>
              </a:r>
              <a:endParaRPr lang="en-US" sz="800" i="1" dirty="0">
                <a:solidFill>
                  <a:srgbClr val="0F209B"/>
                </a:solidFill>
                <a:latin typeface="Lucida Handwriting" panose="03010101010101010101" pitchFamily="66" charset="0"/>
                <a:cs typeface="Chalkduster"/>
              </a:endParaRPr>
            </a:p>
          </p:txBody>
        </p:sp>
      </p:grpSp>
      <p:pic>
        <p:nvPicPr>
          <p:cNvPr id="9" name="Content Placeholder 5" descr="UNADJUSTEDNONRAW_thumb_2dc.jp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18" b="13218"/>
          <a:stretch>
            <a:fillRect/>
          </a:stretch>
        </p:blipFill>
        <p:spPr>
          <a:xfrm rot="494819">
            <a:off x="4159543" y="1775628"/>
            <a:ext cx="2154528" cy="118872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 descr="UNADJUSTEDNONRAW_thumb_2d4.jpg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6594" y="296471"/>
            <a:ext cx="1828800" cy="13716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7" descr="UNADJUSTEDNONRAW_thumb_606.jpg"/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579" b="33903"/>
          <a:stretch/>
        </p:blipFill>
        <p:spPr>
          <a:xfrm>
            <a:off x="6092317" y="296471"/>
            <a:ext cx="2867488" cy="9144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264923">
            <a:off x="2152031" y="2278548"/>
            <a:ext cx="1485025" cy="137160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74990" y="4493078"/>
            <a:ext cx="2333687" cy="137160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19" name="Group 18"/>
          <p:cNvGrpSpPr>
            <a:grpSpLocks/>
          </p:cNvGrpSpPr>
          <p:nvPr/>
        </p:nvGrpSpPr>
        <p:grpSpPr>
          <a:xfrm rot="538185">
            <a:off x="202613" y="5775377"/>
            <a:ext cx="1372919" cy="869355"/>
            <a:chOff x="5896122" y="2410604"/>
            <a:chExt cx="1232851" cy="1207035"/>
          </a:xfrm>
        </p:grpSpPr>
        <p:sp>
          <p:nvSpPr>
            <p:cNvPr id="17" name="Snip Single Corner Rectangle 16"/>
            <p:cNvSpPr>
              <a:spLocks noChangeAspect="1"/>
            </p:cNvSpPr>
            <p:nvPr/>
          </p:nvSpPr>
          <p:spPr>
            <a:xfrm>
              <a:off x="5921938" y="2410604"/>
              <a:ext cx="1207035" cy="1207035"/>
            </a:xfrm>
            <a:prstGeom prst="snip1Rect">
              <a:avLst/>
            </a:prstGeom>
            <a:gradFill flip="none" rotWithShape="1">
              <a:gsLst>
                <a:gs pos="0">
                  <a:srgbClr val="FFFB7B"/>
                </a:gs>
                <a:gs pos="100000">
                  <a:srgbClr val="FEFFB1"/>
                </a:gs>
              </a:gsLst>
              <a:lin ang="18180000" scaled="0"/>
              <a:tileRect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F209B"/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5896122" y="2431344"/>
              <a:ext cx="1208278" cy="1089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900" dirty="0" smtClean="0">
                  <a:solidFill>
                    <a:srgbClr val="0F209B"/>
                  </a:solidFill>
                  <a:latin typeface="Lucida Handwriting" panose="03010101010101010101" pitchFamily="66" charset="0"/>
                  <a:cs typeface="Chalkduster"/>
                </a:rPr>
                <a:t>The electronic state tells us what the </a:t>
              </a:r>
              <a:r>
                <a:rPr lang="en-US" sz="900" b="1" u="sng" dirty="0" smtClean="0">
                  <a:solidFill>
                    <a:srgbClr val="0F209B"/>
                  </a:solidFill>
                  <a:latin typeface="Lucida Handwriting" panose="03010101010101010101" pitchFamily="66" charset="0"/>
                  <a:cs typeface="Chalkduster"/>
                </a:rPr>
                <a:t>electrons</a:t>
              </a:r>
              <a:r>
                <a:rPr lang="en-US" sz="900" dirty="0" smtClean="0">
                  <a:solidFill>
                    <a:srgbClr val="0F209B"/>
                  </a:solidFill>
                  <a:latin typeface="Lucida Handwriting" panose="03010101010101010101" pitchFamily="66" charset="0"/>
                  <a:cs typeface="Chalkduster"/>
                </a:rPr>
                <a:t> are doing on the molecular level</a:t>
              </a:r>
              <a:endParaRPr lang="en-US" sz="900" dirty="0">
                <a:solidFill>
                  <a:srgbClr val="0F209B"/>
                </a:solidFill>
                <a:latin typeface="Lucida Handwriting" panose="03010101010101010101" pitchFamily="66" charset="0"/>
                <a:cs typeface="Chalkduster"/>
              </a:endParaRPr>
            </a:p>
          </p:txBody>
        </p:sp>
      </p:grpSp>
      <p:grpSp>
        <p:nvGrpSpPr>
          <p:cNvPr id="20" name="Group 19"/>
          <p:cNvGrpSpPr>
            <a:grpSpLocks/>
          </p:cNvGrpSpPr>
          <p:nvPr/>
        </p:nvGrpSpPr>
        <p:grpSpPr>
          <a:xfrm rot="21175125">
            <a:off x="449121" y="3461583"/>
            <a:ext cx="1514528" cy="869007"/>
            <a:chOff x="5858593" y="2410596"/>
            <a:chExt cx="1360014" cy="1206551"/>
          </a:xfrm>
        </p:grpSpPr>
        <p:sp>
          <p:nvSpPr>
            <p:cNvPr id="21" name="Snip Single Corner Rectangle 20"/>
            <p:cNvSpPr>
              <a:spLocks noChangeAspect="1"/>
            </p:cNvSpPr>
            <p:nvPr/>
          </p:nvSpPr>
          <p:spPr>
            <a:xfrm>
              <a:off x="5921938" y="2410596"/>
              <a:ext cx="1206554" cy="1206551"/>
            </a:xfrm>
            <a:prstGeom prst="snip1Rect">
              <a:avLst/>
            </a:prstGeom>
            <a:gradFill flip="none" rotWithShape="1">
              <a:gsLst>
                <a:gs pos="0">
                  <a:srgbClr val="FFFB7B"/>
                </a:gs>
                <a:gs pos="100000">
                  <a:srgbClr val="FEFFB1"/>
                </a:gs>
              </a:gsLst>
              <a:lin ang="18180000" scaled="0"/>
              <a:tileRect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rgbClr val="0F209B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858593" y="2485074"/>
              <a:ext cx="1360014" cy="1025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050" dirty="0" smtClean="0">
                  <a:solidFill>
                    <a:srgbClr val="0F209B"/>
                  </a:solidFill>
                  <a:latin typeface="Lucida Handwriting" panose="03010101010101010101" pitchFamily="66" charset="0"/>
                  <a:cs typeface="Chalkduster"/>
                </a:rPr>
                <a:t>The rotational constant tells us </a:t>
              </a:r>
              <a:r>
                <a:rPr lang="en-US" sz="1050" dirty="0">
                  <a:solidFill>
                    <a:srgbClr val="0F209B"/>
                  </a:solidFill>
                  <a:latin typeface="Lucida Handwriting" panose="03010101010101010101" pitchFamily="66" charset="0"/>
                  <a:cs typeface="Chalkduster"/>
                </a:rPr>
                <a:t>t</a:t>
              </a:r>
              <a:r>
                <a:rPr lang="en-US" sz="1050" dirty="0" smtClean="0">
                  <a:solidFill>
                    <a:srgbClr val="0F209B"/>
                  </a:solidFill>
                  <a:latin typeface="Lucida Handwriting" panose="03010101010101010101" pitchFamily="66" charset="0"/>
                  <a:cs typeface="Chalkduster"/>
                </a:rPr>
                <a:t>he </a:t>
              </a:r>
              <a:r>
                <a:rPr lang="en-US" sz="1050" b="1" i="1" u="sng" dirty="0" smtClean="0">
                  <a:solidFill>
                    <a:srgbClr val="0F209B"/>
                  </a:solidFill>
                  <a:latin typeface="Lucida Handwriting" panose="03010101010101010101" pitchFamily="66" charset="0"/>
                  <a:cs typeface="Chalkduster"/>
                </a:rPr>
                <a:t>bond length</a:t>
              </a:r>
              <a:r>
                <a:rPr lang="en-US" sz="1050" b="1" dirty="0" smtClean="0">
                  <a:solidFill>
                    <a:srgbClr val="0F209B"/>
                  </a:solidFill>
                  <a:latin typeface="Lucida Handwriting" panose="03010101010101010101" pitchFamily="66" charset="0"/>
                  <a:cs typeface="Chalkduster"/>
                </a:rPr>
                <a:t> </a:t>
              </a:r>
              <a:r>
                <a:rPr lang="en-US" sz="1050" dirty="0" smtClean="0">
                  <a:solidFill>
                    <a:srgbClr val="0F209B"/>
                  </a:solidFill>
                  <a:latin typeface="Lucida Handwriting" panose="03010101010101010101" pitchFamily="66" charset="0"/>
                  <a:cs typeface="Chalkduster"/>
                </a:rPr>
                <a:t>of the molecule</a:t>
              </a:r>
              <a:endParaRPr lang="en-US" sz="1050" dirty="0">
                <a:solidFill>
                  <a:srgbClr val="0F209B"/>
                </a:solidFill>
                <a:latin typeface="Lucida Handwriting" panose="03010101010101010101" pitchFamily="66" charset="0"/>
                <a:cs typeface="Chalkduster"/>
              </a:endParaRPr>
            </a:p>
          </p:txBody>
        </p:sp>
      </p:grpSp>
      <p:grpSp>
        <p:nvGrpSpPr>
          <p:cNvPr id="23" name="Group 22"/>
          <p:cNvGrpSpPr>
            <a:grpSpLocks/>
          </p:cNvGrpSpPr>
          <p:nvPr/>
        </p:nvGrpSpPr>
        <p:grpSpPr>
          <a:xfrm rot="405445">
            <a:off x="2022767" y="3543131"/>
            <a:ext cx="1343632" cy="873932"/>
            <a:chOff x="5921938" y="2410596"/>
            <a:chExt cx="1206554" cy="1213384"/>
          </a:xfrm>
        </p:grpSpPr>
        <p:sp>
          <p:nvSpPr>
            <p:cNvPr id="24" name="Snip Single Corner Rectangle 23"/>
            <p:cNvSpPr>
              <a:spLocks noChangeAspect="1"/>
            </p:cNvSpPr>
            <p:nvPr/>
          </p:nvSpPr>
          <p:spPr>
            <a:xfrm>
              <a:off x="5921938" y="2410596"/>
              <a:ext cx="1206554" cy="1206551"/>
            </a:xfrm>
            <a:prstGeom prst="snip1Rect">
              <a:avLst/>
            </a:prstGeom>
            <a:gradFill flip="none" rotWithShape="1">
              <a:gsLst>
                <a:gs pos="0">
                  <a:srgbClr val="FFFB7B"/>
                </a:gs>
                <a:gs pos="100000">
                  <a:srgbClr val="FEFFB1"/>
                </a:gs>
              </a:gsLst>
              <a:lin ang="18180000" scaled="0"/>
              <a:tileRect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rgbClr val="0F209B"/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5940055" y="2427470"/>
              <a:ext cx="1180469" cy="11965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000" dirty="0" smtClean="0">
                  <a:solidFill>
                    <a:srgbClr val="0F209B"/>
                  </a:solidFill>
                  <a:latin typeface="Lucida Handwriting" panose="03010101010101010101" pitchFamily="66" charset="0"/>
                  <a:cs typeface="Chalkduster"/>
                </a:rPr>
                <a:t>The vibrational frequency tells us the </a:t>
              </a:r>
              <a:r>
                <a:rPr lang="en-US" sz="1000" b="1" i="1" u="sng" dirty="0" smtClean="0">
                  <a:solidFill>
                    <a:srgbClr val="0F209B"/>
                  </a:solidFill>
                  <a:latin typeface="Lucida Handwriting" panose="03010101010101010101" pitchFamily="66" charset="0"/>
                  <a:cs typeface="Chalkduster"/>
                </a:rPr>
                <a:t>bond strength</a:t>
              </a:r>
              <a:r>
                <a:rPr lang="en-US" sz="1000" b="1" dirty="0" smtClean="0">
                  <a:solidFill>
                    <a:srgbClr val="0F209B"/>
                  </a:solidFill>
                  <a:latin typeface="Lucida Handwriting" panose="03010101010101010101" pitchFamily="66" charset="0"/>
                  <a:cs typeface="Chalkduster"/>
                </a:rPr>
                <a:t> </a:t>
              </a:r>
              <a:r>
                <a:rPr lang="en-US" sz="1000" dirty="0" smtClean="0">
                  <a:solidFill>
                    <a:srgbClr val="0F209B"/>
                  </a:solidFill>
                  <a:latin typeface="Lucida Handwriting" panose="03010101010101010101" pitchFamily="66" charset="0"/>
                  <a:cs typeface="Chalkduster"/>
                </a:rPr>
                <a:t>of the molecule</a:t>
              </a:r>
              <a:endParaRPr lang="en-US" sz="1000" dirty="0">
                <a:solidFill>
                  <a:srgbClr val="0F209B"/>
                </a:solidFill>
                <a:latin typeface="Lucida Handwriting" panose="03010101010101010101" pitchFamily="66" charset="0"/>
                <a:cs typeface="Chalkduster"/>
              </a:endParaRPr>
            </a:p>
          </p:txBody>
        </p:sp>
      </p:grpSp>
      <p:grpSp>
        <p:nvGrpSpPr>
          <p:cNvPr id="32" name="Group 31"/>
          <p:cNvGrpSpPr>
            <a:grpSpLocks/>
          </p:cNvGrpSpPr>
          <p:nvPr/>
        </p:nvGrpSpPr>
        <p:grpSpPr>
          <a:xfrm rot="20090939">
            <a:off x="5054984" y="1108403"/>
            <a:ext cx="1414999" cy="869007"/>
            <a:chOff x="5869121" y="2410596"/>
            <a:chExt cx="1270633" cy="1206551"/>
          </a:xfrm>
        </p:grpSpPr>
        <p:sp>
          <p:nvSpPr>
            <p:cNvPr id="33" name="Snip Single Corner Rectangle 32"/>
            <p:cNvSpPr>
              <a:spLocks noChangeAspect="1"/>
            </p:cNvSpPr>
            <p:nvPr/>
          </p:nvSpPr>
          <p:spPr>
            <a:xfrm>
              <a:off x="5921938" y="2410596"/>
              <a:ext cx="1206554" cy="1206551"/>
            </a:xfrm>
            <a:prstGeom prst="snip1Rect">
              <a:avLst/>
            </a:prstGeom>
            <a:gradFill flip="none" rotWithShape="1">
              <a:gsLst>
                <a:gs pos="0">
                  <a:srgbClr val="FFFB7B"/>
                </a:gs>
                <a:gs pos="100000">
                  <a:srgbClr val="FEFFB1"/>
                </a:gs>
              </a:gsLst>
              <a:lin ang="18180000" scaled="0"/>
              <a:tileRect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rgbClr val="0F209B"/>
                </a:solidFill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5869121" y="2428857"/>
              <a:ext cx="1270633" cy="9828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800" dirty="0" smtClean="0">
                  <a:solidFill>
                    <a:srgbClr val="0F209B"/>
                  </a:solidFill>
                  <a:latin typeface="Lucida Handwriting" panose="03010101010101010101" pitchFamily="66" charset="0"/>
                  <a:cs typeface="Chalkduster"/>
                </a:rPr>
                <a:t>The yellow </a:t>
              </a:r>
              <a:r>
                <a:rPr lang="en-US" sz="800" u="sng" dirty="0" smtClean="0">
                  <a:solidFill>
                    <a:srgbClr val="0F209B"/>
                  </a:solidFill>
                  <a:latin typeface="Lucida Handwriting" panose="03010101010101010101" pitchFamily="66" charset="0"/>
                  <a:cs typeface="Chalkduster"/>
                </a:rPr>
                <a:t>dye jet </a:t>
              </a:r>
              <a:r>
                <a:rPr lang="en-US" sz="800" dirty="0" smtClean="0">
                  <a:solidFill>
                    <a:srgbClr val="0F209B"/>
                  </a:solidFill>
                  <a:latin typeface="Lucida Handwriting" panose="03010101010101010101" pitchFamily="66" charset="0"/>
                  <a:cs typeface="Chalkduster"/>
                </a:rPr>
                <a:t>acts like a light amplifier after being energized by the green pump beam</a:t>
              </a:r>
              <a:endParaRPr lang="en-US" sz="800" dirty="0">
                <a:solidFill>
                  <a:srgbClr val="0F209B"/>
                </a:solidFill>
                <a:latin typeface="Lucida Handwriting" panose="03010101010101010101" pitchFamily="66" charset="0"/>
                <a:cs typeface="Chalkduster"/>
              </a:endParaRPr>
            </a:p>
          </p:txBody>
        </p:sp>
      </p:grpSp>
      <p:grpSp>
        <p:nvGrpSpPr>
          <p:cNvPr id="29" name="Group 28"/>
          <p:cNvGrpSpPr>
            <a:grpSpLocks/>
          </p:cNvGrpSpPr>
          <p:nvPr/>
        </p:nvGrpSpPr>
        <p:grpSpPr>
          <a:xfrm rot="153738">
            <a:off x="6297377" y="881204"/>
            <a:ext cx="1346214" cy="869007"/>
            <a:chOff x="5919620" y="2410596"/>
            <a:chExt cx="1208872" cy="1206551"/>
          </a:xfrm>
        </p:grpSpPr>
        <p:sp>
          <p:nvSpPr>
            <p:cNvPr id="30" name="Snip Single Corner Rectangle 29"/>
            <p:cNvSpPr>
              <a:spLocks noChangeAspect="1"/>
            </p:cNvSpPr>
            <p:nvPr/>
          </p:nvSpPr>
          <p:spPr>
            <a:xfrm>
              <a:off x="5921938" y="2410596"/>
              <a:ext cx="1206554" cy="1206551"/>
            </a:xfrm>
            <a:prstGeom prst="snip1Rect">
              <a:avLst/>
            </a:prstGeom>
            <a:gradFill flip="none" rotWithShape="1">
              <a:gsLst>
                <a:gs pos="0">
                  <a:srgbClr val="FFFB7B"/>
                </a:gs>
                <a:gs pos="100000">
                  <a:srgbClr val="FEFFB1"/>
                </a:gs>
              </a:gsLst>
              <a:lin ang="18180000" scaled="0"/>
              <a:tileRect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rgbClr val="0F209B"/>
                </a:solidFill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5919620" y="2439416"/>
              <a:ext cx="1180469" cy="8119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800" dirty="0" smtClean="0">
                  <a:solidFill>
                    <a:srgbClr val="0F209B"/>
                  </a:solidFill>
                  <a:latin typeface="Lucida Handwriting" panose="03010101010101010101" pitchFamily="66" charset="0"/>
                  <a:cs typeface="Chalkduster"/>
                </a:rPr>
                <a:t>This </a:t>
              </a:r>
              <a:r>
                <a:rPr lang="en-US" sz="800" i="1" u="sng" dirty="0" smtClean="0">
                  <a:solidFill>
                    <a:srgbClr val="0F209B"/>
                  </a:solidFill>
                  <a:uFill>
                    <a:solidFill>
                      <a:srgbClr val="0F209B"/>
                    </a:solidFill>
                  </a:uFill>
                  <a:latin typeface="Lucida Handwriting" panose="03010101010101010101" pitchFamily="66" charset="0"/>
                  <a:cs typeface="Chalkduster"/>
                </a:rPr>
                <a:t>Wedge</a:t>
              </a:r>
              <a:r>
                <a:rPr lang="en-US" sz="800" dirty="0" smtClean="0">
                  <a:solidFill>
                    <a:srgbClr val="0F209B"/>
                  </a:solidFill>
                  <a:latin typeface="Lucida Handwriting" panose="03010101010101010101" pitchFamily="66" charset="0"/>
                  <a:cs typeface="Chalkduster"/>
                </a:rPr>
                <a:t> is like a prism, changing the color of the laser</a:t>
              </a:r>
              <a:endParaRPr lang="en-US" sz="800" dirty="0">
                <a:solidFill>
                  <a:srgbClr val="0F209B"/>
                </a:solidFill>
                <a:latin typeface="Lucida Handwriting" panose="03010101010101010101" pitchFamily="66" charset="0"/>
                <a:cs typeface="Chalkduster"/>
              </a:endParaRPr>
            </a:p>
          </p:txBody>
        </p:sp>
      </p:grpSp>
      <p:pic>
        <p:nvPicPr>
          <p:cNvPr id="10" name="Picture 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700405" y="1335172"/>
            <a:ext cx="2218944" cy="1664208"/>
          </a:xfrm>
          <a:prstGeom prst="rect">
            <a:avLst/>
          </a:prstGeom>
          <a:ln w="38100" cmpd="sng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26" name="Group 25"/>
          <p:cNvGrpSpPr>
            <a:grpSpLocks/>
          </p:cNvGrpSpPr>
          <p:nvPr/>
        </p:nvGrpSpPr>
        <p:grpSpPr>
          <a:xfrm rot="1427941">
            <a:off x="4002003" y="2611240"/>
            <a:ext cx="1369955" cy="954109"/>
            <a:chOff x="5898302" y="2377809"/>
            <a:chExt cx="1230190" cy="1324705"/>
          </a:xfrm>
        </p:grpSpPr>
        <p:sp>
          <p:nvSpPr>
            <p:cNvPr id="27" name="Snip Single Corner Rectangle 26"/>
            <p:cNvSpPr>
              <a:spLocks noChangeAspect="1"/>
            </p:cNvSpPr>
            <p:nvPr/>
          </p:nvSpPr>
          <p:spPr>
            <a:xfrm>
              <a:off x="5921938" y="2410596"/>
              <a:ext cx="1206554" cy="1206551"/>
            </a:xfrm>
            <a:prstGeom prst="snip1Rect">
              <a:avLst/>
            </a:prstGeom>
            <a:gradFill flip="none" rotWithShape="1">
              <a:gsLst>
                <a:gs pos="0">
                  <a:srgbClr val="FFFB7B"/>
                </a:gs>
                <a:gs pos="100000">
                  <a:srgbClr val="FEFFB1"/>
                </a:gs>
              </a:gsLst>
              <a:lin ang="18180000" scaled="0"/>
              <a:tileRect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rgbClr val="0F209B"/>
                </a:solidFill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5898302" y="2377809"/>
              <a:ext cx="1180469" cy="13247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800" dirty="0" smtClean="0">
                  <a:solidFill>
                    <a:srgbClr val="0F209B"/>
                  </a:solidFill>
                  <a:latin typeface="Lucida Handwriting" panose="03010101010101010101" pitchFamily="66" charset="0"/>
                  <a:cs typeface="Chalkduster"/>
                </a:rPr>
                <a:t>See the laser passing through the cathode. Any molecules near the inner surface of the cathode are </a:t>
              </a:r>
              <a:r>
                <a:rPr lang="en-US" sz="800" b="1" u="sng" dirty="0" smtClean="0">
                  <a:solidFill>
                    <a:srgbClr val="0F209B"/>
                  </a:solidFill>
                  <a:uFill>
                    <a:solidFill>
                      <a:srgbClr val="0F209B"/>
                    </a:solidFill>
                  </a:uFill>
                  <a:latin typeface="Lucida Handwriting" panose="03010101010101010101" pitchFamily="66" charset="0"/>
                  <a:cs typeface="Chalkduster"/>
                </a:rPr>
                <a:t>in </a:t>
              </a:r>
              <a:r>
                <a:rPr lang="en-US" sz="800" b="1" i="1" u="sng" dirty="0" smtClean="0">
                  <a:solidFill>
                    <a:srgbClr val="0F209B"/>
                  </a:solidFill>
                  <a:uFill>
                    <a:solidFill>
                      <a:srgbClr val="0F209B"/>
                    </a:solidFill>
                  </a:uFill>
                  <a:latin typeface="Lucida Handwriting" panose="03010101010101010101" pitchFamily="66" charset="0"/>
                  <a:cs typeface="Chalkduster"/>
                </a:rPr>
                <a:t>the laser beam</a:t>
              </a:r>
              <a:r>
                <a:rPr lang="en-US" sz="800" b="1" i="1" u="sng" dirty="0" smtClean="0">
                  <a:solidFill>
                    <a:srgbClr val="0F209B"/>
                  </a:solidFill>
                  <a:latin typeface="Lucida Handwriting" panose="03010101010101010101" pitchFamily="66" charset="0"/>
                  <a:cs typeface="Chalkduster"/>
                </a:rPr>
                <a:t>!</a:t>
              </a:r>
              <a:endParaRPr lang="en-US" sz="800" b="1" i="1" u="sng" dirty="0">
                <a:solidFill>
                  <a:srgbClr val="0F209B"/>
                </a:solidFill>
                <a:latin typeface="Lucida Handwriting" panose="03010101010101010101" pitchFamily="66" charset="0"/>
                <a:cs typeface="Chalkduster"/>
              </a:endParaRPr>
            </a:p>
          </p:txBody>
        </p:sp>
      </p:grpSp>
      <p:grpSp>
        <p:nvGrpSpPr>
          <p:cNvPr id="35" name="Group 34"/>
          <p:cNvGrpSpPr>
            <a:grpSpLocks/>
          </p:cNvGrpSpPr>
          <p:nvPr/>
        </p:nvGrpSpPr>
        <p:grpSpPr>
          <a:xfrm rot="21205916">
            <a:off x="7651114" y="2404526"/>
            <a:ext cx="1347046" cy="954107"/>
            <a:chOff x="5852226" y="2348394"/>
            <a:chExt cx="1209621" cy="1324705"/>
          </a:xfrm>
        </p:grpSpPr>
        <p:sp>
          <p:nvSpPr>
            <p:cNvPr id="36" name="Snip Single Corner Rectangle 35"/>
            <p:cNvSpPr>
              <a:spLocks noChangeAspect="1"/>
            </p:cNvSpPr>
            <p:nvPr/>
          </p:nvSpPr>
          <p:spPr>
            <a:xfrm>
              <a:off x="5855293" y="2398730"/>
              <a:ext cx="1206554" cy="1206550"/>
            </a:xfrm>
            <a:prstGeom prst="snip1Rect">
              <a:avLst/>
            </a:prstGeom>
            <a:gradFill flip="none" rotWithShape="1">
              <a:gsLst>
                <a:gs pos="0">
                  <a:srgbClr val="FFFB7B"/>
                </a:gs>
                <a:gs pos="100000">
                  <a:srgbClr val="FEFFB1"/>
                </a:gs>
              </a:gsLst>
              <a:lin ang="18180000" scaled="0"/>
              <a:tileRect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rgbClr val="0F209B"/>
                </a:solidFill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5852226" y="2348394"/>
              <a:ext cx="1180469" cy="13247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800" dirty="0" smtClean="0">
                  <a:solidFill>
                    <a:srgbClr val="0F209B"/>
                  </a:solidFill>
                  <a:latin typeface="Lucida Handwriting" panose="03010101010101010101" pitchFamily="66" charset="0"/>
                  <a:cs typeface="Chalkduster"/>
                </a:rPr>
                <a:t>An electric current passing through the cathode forms a </a:t>
              </a:r>
              <a:r>
                <a:rPr lang="en-US" sz="800" i="1" u="sng" dirty="0" smtClean="0">
                  <a:solidFill>
                    <a:srgbClr val="0F209B"/>
                  </a:solidFill>
                  <a:latin typeface="Lucida Handwriting" panose="03010101010101010101" pitchFamily="66" charset="0"/>
                  <a:cs typeface="Chalkduster"/>
                </a:rPr>
                <a:t>plasma</a:t>
              </a:r>
              <a:r>
                <a:rPr lang="en-US" sz="800" dirty="0" smtClean="0">
                  <a:solidFill>
                    <a:srgbClr val="0F209B"/>
                  </a:solidFill>
                  <a:latin typeface="Lucida Handwriting" panose="03010101010101010101" pitchFamily="66" charset="0"/>
                  <a:cs typeface="Chalkduster"/>
                </a:rPr>
                <a:t>, making  small molecules for us to study with the dye laser</a:t>
              </a:r>
              <a:endParaRPr lang="en-US" sz="800" dirty="0">
                <a:solidFill>
                  <a:srgbClr val="0F209B"/>
                </a:solidFill>
                <a:latin typeface="Lucida Handwriting" panose="03010101010101010101" pitchFamily="66" charset="0"/>
                <a:cs typeface="Chalkduster"/>
              </a:endParaRPr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5122009" y="275408"/>
            <a:ext cx="133915" cy="137160"/>
            <a:chOff x="1911848" y="296471"/>
            <a:chExt cx="133915" cy="137160"/>
          </a:xfrm>
        </p:grpSpPr>
        <p:sp>
          <p:nvSpPr>
            <p:cNvPr id="50" name="Oval 49"/>
            <p:cNvSpPr>
              <a:spLocks noChangeAspect="1"/>
            </p:cNvSpPr>
            <p:nvPr/>
          </p:nvSpPr>
          <p:spPr>
            <a:xfrm>
              <a:off x="1911848" y="296471"/>
              <a:ext cx="133915" cy="137160"/>
            </a:xfrm>
            <a:prstGeom prst="ellipse">
              <a:avLst/>
            </a:prstGeom>
            <a:gradFill>
              <a:gsLst>
                <a:gs pos="0">
                  <a:srgbClr val="BA0604"/>
                </a:gs>
                <a:gs pos="100000">
                  <a:srgbClr val="FD5956"/>
                </a:gs>
              </a:gsLst>
              <a:lin ang="18180000" scaled="0"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Oval 50"/>
            <p:cNvSpPr>
              <a:spLocks noChangeAspect="1"/>
            </p:cNvSpPr>
            <p:nvPr/>
          </p:nvSpPr>
          <p:spPr>
            <a:xfrm>
              <a:off x="1924688" y="321129"/>
              <a:ext cx="89276" cy="91439"/>
            </a:xfrm>
            <a:prstGeom prst="ellipse">
              <a:avLst/>
            </a:prstGeom>
            <a:gradFill>
              <a:gsLst>
                <a:gs pos="0">
                  <a:srgbClr val="BA0604"/>
                </a:gs>
                <a:gs pos="100000">
                  <a:srgbClr val="FD5956"/>
                </a:gs>
              </a:gsLst>
              <a:lin ang="18180000" scaled="0"/>
            </a:gradFill>
            <a:ln>
              <a:solidFill>
                <a:srgbClr val="A90703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7500638" y="275408"/>
            <a:ext cx="133915" cy="137160"/>
            <a:chOff x="1911848" y="296471"/>
            <a:chExt cx="133915" cy="137160"/>
          </a:xfrm>
        </p:grpSpPr>
        <p:sp>
          <p:nvSpPr>
            <p:cNvPr id="53" name="Oval 52"/>
            <p:cNvSpPr>
              <a:spLocks noChangeAspect="1"/>
            </p:cNvSpPr>
            <p:nvPr/>
          </p:nvSpPr>
          <p:spPr>
            <a:xfrm>
              <a:off x="1911848" y="296471"/>
              <a:ext cx="133915" cy="137160"/>
            </a:xfrm>
            <a:prstGeom prst="ellipse">
              <a:avLst/>
            </a:prstGeom>
            <a:gradFill>
              <a:gsLst>
                <a:gs pos="0">
                  <a:srgbClr val="BA0604"/>
                </a:gs>
                <a:gs pos="100000">
                  <a:srgbClr val="FD5956"/>
                </a:gs>
              </a:gsLst>
              <a:lin ang="18180000" scaled="0"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Oval 53"/>
            <p:cNvSpPr>
              <a:spLocks noChangeAspect="1"/>
            </p:cNvSpPr>
            <p:nvPr/>
          </p:nvSpPr>
          <p:spPr>
            <a:xfrm>
              <a:off x="1924688" y="321129"/>
              <a:ext cx="89276" cy="91439"/>
            </a:xfrm>
            <a:prstGeom prst="ellipse">
              <a:avLst/>
            </a:prstGeom>
            <a:gradFill>
              <a:gsLst>
                <a:gs pos="0">
                  <a:srgbClr val="BA0604"/>
                </a:gs>
                <a:gs pos="100000">
                  <a:srgbClr val="FD5956"/>
                </a:gs>
              </a:gsLst>
              <a:lin ang="18180000" scaled="0"/>
            </a:gradFill>
            <a:ln>
              <a:solidFill>
                <a:srgbClr val="A90703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7751277" y="1424794"/>
            <a:ext cx="133915" cy="137160"/>
            <a:chOff x="1911848" y="296471"/>
            <a:chExt cx="133915" cy="137160"/>
          </a:xfrm>
        </p:grpSpPr>
        <p:sp>
          <p:nvSpPr>
            <p:cNvPr id="56" name="Oval 55"/>
            <p:cNvSpPr>
              <a:spLocks noChangeAspect="1"/>
            </p:cNvSpPr>
            <p:nvPr/>
          </p:nvSpPr>
          <p:spPr>
            <a:xfrm>
              <a:off x="1911848" y="296471"/>
              <a:ext cx="133915" cy="137160"/>
            </a:xfrm>
            <a:prstGeom prst="ellipse">
              <a:avLst/>
            </a:prstGeom>
            <a:gradFill>
              <a:gsLst>
                <a:gs pos="0">
                  <a:srgbClr val="BA0604"/>
                </a:gs>
                <a:gs pos="100000">
                  <a:srgbClr val="FD5956"/>
                </a:gs>
              </a:gsLst>
              <a:lin ang="18180000" scaled="0"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Oval 56"/>
            <p:cNvSpPr>
              <a:spLocks noChangeAspect="1"/>
            </p:cNvSpPr>
            <p:nvPr/>
          </p:nvSpPr>
          <p:spPr>
            <a:xfrm>
              <a:off x="1924688" y="321129"/>
              <a:ext cx="89276" cy="91439"/>
            </a:xfrm>
            <a:prstGeom prst="ellipse">
              <a:avLst/>
            </a:prstGeom>
            <a:gradFill>
              <a:gsLst>
                <a:gs pos="0">
                  <a:srgbClr val="BA0604"/>
                </a:gs>
                <a:gs pos="100000">
                  <a:srgbClr val="FD5956"/>
                </a:gs>
              </a:gsLst>
              <a:lin ang="18180000" scaled="0"/>
            </a:gradFill>
            <a:ln>
              <a:solidFill>
                <a:srgbClr val="A90703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4923647" y="1698377"/>
            <a:ext cx="133915" cy="137160"/>
            <a:chOff x="1911848" y="296471"/>
            <a:chExt cx="133915" cy="137160"/>
          </a:xfrm>
        </p:grpSpPr>
        <p:sp>
          <p:nvSpPr>
            <p:cNvPr id="59" name="Oval 58"/>
            <p:cNvSpPr>
              <a:spLocks noChangeAspect="1"/>
            </p:cNvSpPr>
            <p:nvPr/>
          </p:nvSpPr>
          <p:spPr>
            <a:xfrm>
              <a:off x="1911848" y="296471"/>
              <a:ext cx="133915" cy="137160"/>
            </a:xfrm>
            <a:prstGeom prst="ellipse">
              <a:avLst/>
            </a:prstGeom>
            <a:gradFill>
              <a:gsLst>
                <a:gs pos="0">
                  <a:srgbClr val="BA0604"/>
                </a:gs>
                <a:gs pos="100000">
                  <a:srgbClr val="FD5956"/>
                </a:gs>
              </a:gsLst>
              <a:lin ang="18180000" scaled="0"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Oval 59"/>
            <p:cNvSpPr>
              <a:spLocks noChangeAspect="1"/>
            </p:cNvSpPr>
            <p:nvPr/>
          </p:nvSpPr>
          <p:spPr>
            <a:xfrm>
              <a:off x="1924688" y="321129"/>
              <a:ext cx="89276" cy="91439"/>
            </a:xfrm>
            <a:prstGeom prst="ellipse">
              <a:avLst/>
            </a:prstGeom>
            <a:gradFill>
              <a:gsLst>
                <a:gs pos="0">
                  <a:srgbClr val="BA0604"/>
                </a:gs>
                <a:gs pos="100000">
                  <a:srgbClr val="FD5956"/>
                </a:gs>
              </a:gsLst>
              <a:lin ang="18180000" scaled="0"/>
            </a:gradFill>
            <a:ln>
              <a:solidFill>
                <a:srgbClr val="A90703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2806561" y="2258363"/>
            <a:ext cx="133915" cy="137160"/>
            <a:chOff x="1911848" y="296471"/>
            <a:chExt cx="133915" cy="137160"/>
          </a:xfrm>
        </p:grpSpPr>
        <p:sp>
          <p:nvSpPr>
            <p:cNvPr id="62" name="Oval 61"/>
            <p:cNvSpPr>
              <a:spLocks noChangeAspect="1"/>
            </p:cNvSpPr>
            <p:nvPr/>
          </p:nvSpPr>
          <p:spPr>
            <a:xfrm>
              <a:off x="1911848" y="296471"/>
              <a:ext cx="133915" cy="137160"/>
            </a:xfrm>
            <a:prstGeom prst="ellipse">
              <a:avLst/>
            </a:prstGeom>
            <a:gradFill>
              <a:gsLst>
                <a:gs pos="0">
                  <a:srgbClr val="BA0604"/>
                </a:gs>
                <a:gs pos="100000">
                  <a:srgbClr val="FD5956"/>
                </a:gs>
              </a:gsLst>
              <a:lin ang="18180000" scaled="0"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Oval 62"/>
            <p:cNvSpPr>
              <a:spLocks noChangeAspect="1"/>
            </p:cNvSpPr>
            <p:nvPr/>
          </p:nvSpPr>
          <p:spPr>
            <a:xfrm>
              <a:off x="1924688" y="321129"/>
              <a:ext cx="89276" cy="91439"/>
            </a:xfrm>
            <a:prstGeom prst="ellipse">
              <a:avLst/>
            </a:prstGeom>
            <a:gradFill>
              <a:gsLst>
                <a:gs pos="0">
                  <a:srgbClr val="BA0604"/>
                </a:gs>
                <a:gs pos="100000">
                  <a:srgbClr val="FD5956"/>
                </a:gs>
              </a:gsLst>
              <a:lin ang="18180000" scaled="0"/>
            </a:gradFill>
            <a:ln>
              <a:solidFill>
                <a:srgbClr val="A90703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918229" y="2283021"/>
            <a:ext cx="133915" cy="137160"/>
            <a:chOff x="1911848" y="296471"/>
            <a:chExt cx="133915" cy="137160"/>
          </a:xfrm>
        </p:grpSpPr>
        <p:sp>
          <p:nvSpPr>
            <p:cNvPr id="65" name="Oval 64"/>
            <p:cNvSpPr>
              <a:spLocks noChangeAspect="1"/>
            </p:cNvSpPr>
            <p:nvPr/>
          </p:nvSpPr>
          <p:spPr>
            <a:xfrm>
              <a:off x="1911848" y="296471"/>
              <a:ext cx="133915" cy="137160"/>
            </a:xfrm>
            <a:prstGeom prst="ellipse">
              <a:avLst/>
            </a:prstGeom>
            <a:gradFill>
              <a:gsLst>
                <a:gs pos="0">
                  <a:srgbClr val="BA0604"/>
                </a:gs>
                <a:gs pos="100000">
                  <a:srgbClr val="FD5956"/>
                </a:gs>
              </a:gsLst>
              <a:lin ang="18180000" scaled="0"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Oval 65"/>
            <p:cNvSpPr>
              <a:spLocks noChangeAspect="1"/>
            </p:cNvSpPr>
            <p:nvPr/>
          </p:nvSpPr>
          <p:spPr>
            <a:xfrm>
              <a:off x="1924688" y="321129"/>
              <a:ext cx="89276" cy="91439"/>
            </a:xfrm>
            <a:prstGeom prst="ellipse">
              <a:avLst/>
            </a:prstGeom>
            <a:gradFill>
              <a:gsLst>
                <a:gs pos="0">
                  <a:srgbClr val="BA0604"/>
                </a:gs>
                <a:gs pos="100000">
                  <a:srgbClr val="FD5956"/>
                </a:gs>
              </a:gsLst>
              <a:lin ang="18180000" scaled="0"/>
            </a:gradFill>
            <a:ln>
              <a:solidFill>
                <a:srgbClr val="A90703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1992242" y="4468420"/>
            <a:ext cx="133915" cy="137160"/>
            <a:chOff x="1911848" y="296471"/>
            <a:chExt cx="133915" cy="137160"/>
          </a:xfrm>
        </p:grpSpPr>
        <p:sp>
          <p:nvSpPr>
            <p:cNvPr id="68" name="Oval 67"/>
            <p:cNvSpPr>
              <a:spLocks noChangeAspect="1"/>
            </p:cNvSpPr>
            <p:nvPr/>
          </p:nvSpPr>
          <p:spPr>
            <a:xfrm>
              <a:off x="1911848" y="296471"/>
              <a:ext cx="133915" cy="137160"/>
            </a:xfrm>
            <a:prstGeom prst="ellipse">
              <a:avLst/>
            </a:prstGeom>
            <a:gradFill>
              <a:gsLst>
                <a:gs pos="0">
                  <a:srgbClr val="BA0604"/>
                </a:gs>
                <a:gs pos="100000">
                  <a:srgbClr val="FD5956"/>
                </a:gs>
              </a:gsLst>
              <a:lin ang="18180000" scaled="0"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Oval 68"/>
            <p:cNvSpPr>
              <a:spLocks noChangeAspect="1"/>
            </p:cNvSpPr>
            <p:nvPr/>
          </p:nvSpPr>
          <p:spPr>
            <a:xfrm>
              <a:off x="1924688" y="321129"/>
              <a:ext cx="89276" cy="91439"/>
            </a:xfrm>
            <a:prstGeom prst="ellipse">
              <a:avLst/>
            </a:prstGeom>
            <a:gradFill>
              <a:gsLst>
                <a:gs pos="0">
                  <a:srgbClr val="BA0604"/>
                </a:gs>
                <a:gs pos="100000">
                  <a:srgbClr val="FD5956"/>
                </a:gs>
              </a:gsLst>
              <a:lin ang="18180000" scaled="0"/>
            </a:gradFill>
            <a:ln>
              <a:solidFill>
                <a:srgbClr val="A90703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3733828" y="3710269"/>
            <a:ext cx="133915" cy="137160"/>
            <a:chOff x="1911848" y="296471"/>
            <a:chExt cx="133915" cy="137160"/>
          </a:xfrm>
        </p:grpSpPr>
        <p:sp>
          <p:nvSpPr>
            <p:cNvPr id="71" name="Oval 70"/>
            <p:cNvSpPr>
              <a:spLocks noChangeAspect="1"/>
            </p:cNvSpPr>
            <p:nvPr/>
          </p:nvSpPr>
          <p:spPr>
            <a:xfrm>
              <a:off x="1911848" y="296471"/>
              <a:ext cx="133915" cy="137160"/>
            </a:xfrm>
            <a:prstGeom prst="ellipse">
              <a:avLst/>
            </a:prstGeom>
            <a:gradFill>
              <a:gsLst>
                <a:gs pos="0">
                  <a:srgbClr val="BA0604"/>
                </a:gs>
                <a:gs pos="100000">
                  <a:srgbClr val="FD5956"/>
                </a:gs>
              </a:gsLst>
              <a:lin ang="18180000" scaled="0"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Oval 71"/>
            <p:cNvSpPr>
              <a:spLocks noChangeAspect="1"/>
            </p:cNvSpPr>
            <p:nvPr/>
          </p:nvSpPr>
          <p:spPr>
            <a:xfrm>
              <a:off x="1924688" y="321129"/>
              <a:ext cx="89276" cy="91439"/>
            </a:xfrm>
            <a:prstGeom prst="ellipse">
              <a:avLst/>
            </a:prstGeom>
            <a:gradFill>
              <a:gsLst>
                <a:gs pos="0">
                  <a:srgbClr val="BA0604"/>
                </a:gs>
                <a:gs pos="100000">
                  <a:srgbClr val="FD5956"/>
                </a:gs>
              </a:gsLst>
              <a:lin ang="18180000" scaled="0"/>
            </a:gradFill>
            <a:ln>
              <a:solidFill>
                <a:srgbClr val="A90703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8822093" y="3703717"/>
            <a:ext cx="133915" cy="137160"/>
            <a:chOff x="1911848" y="296471"/>
            <a:chExt cx="133915" cy="137160"/>
          </a:xfrm>
        </p:grpSpPr>
        <p:sp>
          <p:nvSpPr>
            <p:cNvPr id="74" name="Oval 73"/>
            <p:cNvSpPr>
              <a:spLocks noChangeAspect="1"/>
            </p:cNvSpPr>
            <p:nvPr/>
          </p:nvSpPr>
          <p:spPr>
            <a:xfrm>
              <a:off x="1911848" y="296471"/>
              <a:ext cx="133915" cy="137160"/>
            </a:xfrm>
            <a:prstGeom prst="ellipse">
              <a:avLst/>
            </a:prstGeom>
            <a:gradFill>
              <a:gsLst>
                <a:gs pos="0">
                  <a:srgbClr val="BA0604"/>
                </a:gs>
                <a:gs pos="100000">
                  <a:srgbClr val="FD5956"/>
                </a:gs>
              </a:gsLst>
              <a:lin ang="18180000" scaled="0"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Oval 74"/>
            <p:cNvSpPr>
              <a:spLocks noChangeAspect="1"/>
            </p:cNvSpPr>
            <p:nvPr/>
          </p:nvSpPr>
          <p:spPr>
            <a:xfrm>
              <a:off x="1924688" y="321129"/>
              <a:ext cx="89276" cy="91439"/>
            </a:xfrm>
            <a:prstGeom prst="ellipse">
              <a:avLst/>
            </a:prstGeom>
            <a:gradFill>
              <a:gsLst>
                <a:gs pos="0">
                  <a:srgbClr val="BA0604"/>
                </a:gs>
                <a:gs pos="100000">
                  <a:srgbClr val="FD5956"/>
                </a:gs>
              </a:gsLst>
              <a:lin ang="18180000" scaled="0"/>
            </a:gradFill>
            <a:ln>
              <a:solidFill>
                <a:srgbClr val="A90703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3552518" y="6530473"/>
            <a:ext cx="133915" cy="137160"/>
            <a:chOff x="1911848" y="296471"/>
            <a:chExt cx="133915" cy="137160"/>
          </a:xfrm>
        </p:grpSpPr>
        <p:sp>
          <p:nvSpPr>
            <p:cNvPr id="77" name="Oval 76"/>
            <p:cNvSpPr>
              <a:spLocks noChangeAspect="1"/>
            </p:cNvSpPr>
            <p:nvPr/>
          </p:nvSpPr>
          <p:spPr>
            <a:xfrm>
              <a:off x="1911848" y="296471"/>
              <a:ext cx="133915" cy="137160"/>
            </a:xfrm>
            <a:prstGeom prst="ellipse">
              <a:avLst/>
            </a:prstGeom>
            <a:gradFill>
              <a:gsLst>
                <a:gs pos="0">
                  <a:srgbClr val="BA0604"/>
                </a:gs>
                <a:gs pos="100000">
                  <a:srgbClr val="FD5956"/>
                </a:gs>
              </a:gsLst>
              <a:lin ang="18180000" scaled="0"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Oval 77"/>
            <p:cNvSpPr>
              <a:spLocks noChangeAspect="1"/>
            </p:cNvSpPr>
            <p:nvPr/>
          </p:nvSpPr>
          <p:spPr>
            <a:xfrm>
              <a:off x="1924688" y="321129"/>
              <a:ext cx="89276" cy="91439"/>
            </a:xfrm>
            <a:prstGeom prst="ellipse">
              <a:avLst/>
            </a:prstGeom>
            <a:gradFill>
              <a:gsLst>
                <a:gs pos="0">
                  <a:srgbClr val="BA0604"/>
                </a:gs>
                <a:gs pos="100000">
                  <a:srgbClr val="FD5956"/>
                </a:gs>
              </a:gsLst>
              <a:lin ang="18180000" scaled="0"/>
            </a:gradFill>
            <a:ln>
              <a:solidFill>
                <a:srgbClr val="A90703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8786935" y="5702860"/>
            <a:ext cx="133915" cy="137160"/>
            <a:chOff x="1911848" y="296471"/>
            <a:chExt cx="133915" cy="137160"/>
          </a:xfrm>
        </p:grpSpPr>
        <p:sp>
          <p:nvSpPr>
            <p:cNvPr id="80" name="Oval 79"/>
            <p:cNvSpPr>
              <a:spLocks noChangeAspect="1"/>
            </p:cNvSpPr>
            <p:nvPr/>
          </p:nvSpPr>
          <p:spPr>
            <a:xfrm>
              <a:off x="1911848" y="296471"/>
              <a:ext cx="133915" cy="137160"/>
            </a:xfrm>
            <a:prstGeom prst="ellipse">
              <a:avLst/>
            </a:prstGeom>
            <a:gradFill>
              <a:gsLst>
                <a:gs pos="0">
                  <a:srgbClr val="BA0604"/>
                </a:gs>
                <a:gs pos="100000">
                  <a:srgbClr val="FD5956"/>
                </a:gs>
              </a:gsLst>
              <a:lin ang="18180000" scaled="0"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Oval 80"/>
            <p:cNvSpPr>
              <a:spLocks noChangeAspect="1"/>
            </p:cNvSpPr>
            <p:nvPr/>
          </p:nvSpPr>
          <p:spPr>
            <a:xfrm>
              <a:off x="1924688" y="321129"/>
              <a:ext cx="89276" cy="91439"/>
            </a:xfrm>
            <a:prstGeom prst="ellipse">
              <a:avLst/>
            </a:prstGeom>
            <a:gradFill>
              <a:gsLst>
                <a:gs pos="0">
                  <a:srgbClr val="BA0604"/>
                </a:gs>
                <a:gs pos="100000">
                  <a:srgbClr val="FD5956"/>
                </a:gs>
              </a:gsLst>
              <a:lin ang="18180000" scaled="0"/>
            </a:gradFill>
            <a:ln>
              <a:solidFill>
                <a:srgbClr val="A90703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5831683" y="2309354"/>
            <a:ext cx="1456487" cy="1615827"/>
            <a:chOff x="5917993" y="2309354"/>
            <a:chExt cx="1456487" cy="1615827"/>
          </a:xfrm>
        </p:grpSpPr>
        <p:sp>
          <p:nvSpPr>
            <p:cNvPr id="45" name="Snip Single Corner Rectangle 44"/>
            <p:cNvSpPr>
              <a:spLocks noChangeAspect="1"/>
            </p:cNvSpPr>
            <p:nvPr/>
          </p:nvSpPr>
          <p:spPr>
            <a:xfrm rot="21396583">
              <a:off x="5917993" y="2337249"/>
              <a:ext cx="1343634" cy="869007"/>
            </a:xfrm>
            <a:prstGeom prst="snip1Rect">
              <a:avLst/>
            </a:prstGeom>
            <a:gradFill flip="none" rotWithShape="1">
              <a:gsLst>
                <a:gs pos="0">
                  <a:srgbClr val="FFFB7B"/>
                </a:gs>
                <a:gs pos="100000">
                  <a:srgbClr val="FEFFB1"/>
                </a:gs>
              </a:gsLst>
              <a:lin ang="18180000" scaled="0"/>
              <a:tileRect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rgbClr val="0F209B"/>
                </a:solidFill>
              </a:endParaRPr>
            </a:p>
          </p:txBody>
        </p:sp>
        <p:sp>
          <p:nvSpPr>
            <p:cNvPr id="47" name="Snip Single Corner Rectangle 46"/>
            <p:cNvSpPr>
              <a:spLocks noChangeAspect="1"/>
            </p:cNvSpPr>
            <p:nvPr/>
          </p:nvSpPr>
          <p:spPr>
            <a:xfrm rot="21396583">
              <a:off x="6030846" y="2981083"/>
              <a:ext cx="1343634" cy="869007"/>
            </a:xfrm>
            <a:prstGeom prst="snip1Rect">
              <a:avLst/>
            </a:prstGeom>
            <a:gradFill flip="none" rotWithShape="1">
              <a:gsLst>
                <a:gs pos="0">
                  <a:srgbClr val="FFFB7B"/>
                </a:gs>
                <a:gs pos="100000">
                  <a:srgbClr val="FEFFB1"/>
                </a:gs>
              </a:gsLst>
              <a:lin ang="18180000" scaled="0"/>
              <a:tileRect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rgbClr val="0F209B"/>
                </a:solidFill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 rot="21396583">
              <a:off x="5980549" y="2309354"/>
              <a:ext cx="1314586" cy="16158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800" dirty="0" smtClean="0">
                  <a:solidFill>
                    <a:srgbClr val="0F209B"/>
                  </a:solidFill>
                  <a:latin typeface="Lucida Handwriting" panose="03010101010101010101" pitchFamily="66" charset="0"/>
                  <a:cs typeface="Chalkduster"/>
                </a:rPr>
                <a:t>With our technique, the laser amplifies the molecular signal so that it’s like the </a:t>
              </a:r>
            </a:p>
            <a:p>
              <a:pPr algn="l"/>
              <a:endParaRPr lang="en-US" sz="300" dirty="0">
                <a:solidFill>
                  <a:srgbClr val="0F209B"/>
                </a:solidFill>
                <a:latin typeface="Lucida Handwriting" panose="03010101010101010101" pitchFamily="66" charset="0"/>
                <a:cs typeface="Chalkduster"/>
              </a:endParaRPr>
            </a:p>
            <a:p>
              <a:pPr algn="l"/>
              <a:r>
                <a:rPr lang="en-US" sz="800" dirty="0" smtClean="0">
                  <a:solidFill>
                    <a:srgbClr val="0F209B"/>
                  </a:solidFill>
                  <a:latin typeface="Lucida Handwriting" panose="03010101010101010101" pitchFamily="66" charset="0"/>
                  <a:cs typeface="Chalkduster"/>
                </a:rPr>
                <a:t>light has gone through a cloud of gas </a:t>
              </a:r>
              <a:r>
                <a:rPr lang="en-US" sz="800" b="1" u="dbl" dirty="0" smtClean="0">
                  <a:solidFill>
                    <a:srgbClr val="0F209B"/>
                  </a:solidFill>
                  <a:uFill>
                    <a:solidFill>
                      <a:srgbClr val="0F209B"/>
                    </a:solidFill>
                  </a:uFill>
                  <a:latin typeface="Lucida Handwriting" panose="03010101010101010101" pitchFamily="66" charset="0"/>
                  <a:cs typeface="Chalkduster"/>
                </a:rPr>
                <a:t>miles</a:t>
              </a:r>
              <a:r>
                <a:rPr lang="en-US" sz="800" dirty="0" smtClean="0">
                  <a:solidFill>
                    <a:srgbClr val="0F209B"/>
                  </a:solidFill>
                  <a:latin typeface="Lucida Handwriting" panose="03010101010101010101" pitchFamily="66" charset="0"/>
                  <a:cs typeface="Chalkduster"/>
                </a:rPr>
                <a:t> long, even though the laser is only about as long as your arm!!</a:t>
              </a:r>
              <a:endParaRPr lang="en-US" sz="800" dirty="0">
                <a:solidFill>
                  <a:srgbClr val="0F209B"/>
                </a:solidFill>
                <a:latin typeface="Lucida Handwriting" panose="03010101010101010101" pitchFamily="66" charset="0"/>
                <a:cs typeface="Chalkduster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1911848" y="296471"/>
            <a:ext cx="133915" cy="137160"/>
            <a:chOff x="1911848" y="296471"/>
            <a:chExt cx="133915" cy="137160"/>
          </a:xfrm>
        </p:grpSpPr>
        <p:sp>
          <p:nvSpPr>
            <p:cNvPr id="11" name="Oval 10"/>
            <p:cNvSpPr>
              <a:spLocks noChangeAspect="1"/>
            </p:cNvSpPr>
            <p:nvPr/>
          </p:nvSpPr>
          <p:spPr>
            <a:xfrm>
              <a:off x="1911848" y="296471"/>
              <a:ext cx="133915" cy="137160"/>
            </a:xfrm>
            <a:prstGeom prst="ellipse">
              <a:avLst/>
            </a:prstGeom>
            <a:gradFill>
              <a:gsLst>
                <a:gs pos="0">
                  <a:srgbClr val="BA0604"/>
                </a:gs>
                <a:gs pos="100000">
                  <a:srgbClr val="FD5956"/>
                </a:gs>
              </a:gsLst>
              <a:lin ang="18180000" scaled="0"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Oval 47"/>
            <p:cNvSpPr>
              <a:spLocks noChangeAspect="1"/>
            </p:cNvSpPr>
            <p:nvPr/>
          </p:nvSpPr>
          <p:spPr>
            <a:xfrm>
              <a:off x="1924688" y="321129"/>
              <a:ext cx="89276" cy="91439"/>
            </a:xfrm>
            <a:prstGeom prst="ellipse">
              <a:avLst/>
            </a:prstGeom>
            <a:gradFill>
              <a:gsLst>
                <a:gs pos="0">
                  <a:srgbClr val="BA0604"/>
                </a:gs>
                <a:gs pos="100000">
                  <a:srgbClr val="FD5956"/>
                </a:gs>
              </a:gsLst>
              <a:lin ang="18180000" scaled="0"/>
            </a:gradFill>
            <a:ln>
              <a:solidFill>
                <a:srgbClr val="A90703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384038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151</TotalTime>
  <Words>226</Words>
  <Application>Microsoft Office PowerPoint</Application>
  <PresentationFormat>On-screen Show (4:3)</PresentationFormat>
  <Paragraphs>25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Jack Harms</dc:creator>
  <cp:lastModifiedBy>Jack</cp:lastModifiedBy>
  <cp:revision>18</cp:revision>
  <dcterms:created xsi:type="dcterms:W3CDTF">2017-10-25T15:47:28Z</dcterms:created>
  <dcterms:modified xsi:type="dcterms:W3CDTF">2018-11-01T15:06:19Z</dcterms:modified>
</cp:coreProperties>
</file>