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84" r:id="rId1"/>
  </p:sldMasterIdLst>
  <p:notesMasterIdLst>
    <p:notesMasterId r:id="rId3"/>
  </p:notesMasterIdLst>
  <p:sldIdLst>
    <p:sldId id="257" r:id="rId2"/>
  </p:sldIdLst>
  <p:sldSz cx="43891200" cy="32918400"/>
  <p:notesSz cx="7086600" cy="9372600"/>
  <p:defaultTextStyle>
    <a:defPPr>
      <a:defRPr lang="en-US"/>
    </a:defPPr>
    <a:lvl1pPr marL="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A739"/>
    <a:srgbClr val="648E36"/>
    <a:srgbClr val="D6D6D6"/>
    <a:srgbClr val="EBEBEB"/>
    <a:srgbClr val="F5F5F5"/>
    <a:srgbClr val="F7F7F7"/>
    <a:srgbClr val="EFEFEF"/>
    <a:srgbClr val="FBFBFB"/>
    <a:srgbClr val="E4E5E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88" autoAdjust="0"/>
    <p:restoredTop sz="94803" autoAdjust="0"/>
  </p:normalViewPr>
  <p:slideViewPr>
    <p:cSldViewPr snapToGrid="0">
      <p:cViewPr>
        <p:scale>
          <a:sx n="30" d="100"/>
          <a:sy n="30" d="100"/>
        </p:scale>
        <p:origin x="728" y="144"/>
      </p:cViewPr>
      <p:guideLst>
        <p:guide orient="horz" pos="10368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howGuides="1">
      <p:cViewPr varScale="1">
        <p:scale>
          <a:sx n="94" d="100"/>
          <a:sy n="94" d="100"/>
        </p:scale>
        <p:origin x="2480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35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510088"/>
            <a:ext cx="5670550" cy="36909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02700"/>
            <a:ext cx="3070225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4788" y="8902700"/>
            <a:ext cx="3070225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9B3BE9-6B37-AB4C-9009-64C37E2B43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138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2"/>
            <a:ext cx="37307520" cy="7056120"/>
          </a:xfrm>
        </p:spPr>
        <p:txBody>
          <a:bodyPr>
            <a:noAutofit/>
          </a:bodyPr>
          <a:lstStyle>
            <a:lvl1pPr algn="ctr">
              <a:defRPr sz="259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>
            <a:normAutofit/>
          </a:bodyPr>
          <a:lstStyle>
            <a:lvl1pPr marL="0" indent="0" algn="ctr">
              <a:buNone/>
              <a:defRPr sz="11500">
                <a:solidFill>
                  <a:schemeClr val="tx1"/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120" y="1318265"/>
            <a:ext cx="9875520" cy="2808732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1318265"/>
            <a:ext cx="28895040" cy="280873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67102" y="13784580"/>
            <a:ext cx="37307520" cy="6537960"/>
          </a:xfrm>
        </p:spPr>
        <p:txBody>
          <a:bodyPr anchor="t">
            <a:noAutofit/>
          </a:bodyPr>
          <a:lstStyle>
            <a:lvl1pPr algn="l">
              <a:defRPr sz="21100" b="1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6583682"/>
            <a:ext cx="37307520" cy="7200898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/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560" y="7680963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7680963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194560" y="7368542"/>
            <a:ext cx="19392902" cy="3070858"/>
          </a:xfrm>
        </p:spPr>
        <p:txBody>
          <a:bodyPr anchor="ctr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400"/>
            <a:ext cx="19392902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22296122" y="7368542"/>
            <a:ext cx="19400520" cy="3070858"/>
          </a:xfrm>
        </p:spPr>
        <p:txBody>
          <a:bodyPr anchor="ctr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400"/>
            <a:ext cx="19400520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/>
          <a:lstStyle/>
          <a:p>
            <a:fld id="{B72351B0-6FE5-4A01-9E8F-A138D1C7B1AD}" type="datetimeFigureOut">
              <a:rPr lang="en-US" smtClean="0"/>
              <a:pPr/>
              <a:t>7/8/21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 flip="none" rotWithShape="1">
          <a:gsLst>
            <a:gs pos="50000">
              <a:schemeClr val="bg1">
                <a:lumMod val="95000"/>
              </a:schemeClr>
            </a:gs>
            <a:gs pos="0">
              <a:schemeClr val="bg1">
                <a:lumMod val="85000"/>
              </a:schemeClr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/>
          <a:lstStyle/>
          <a:p>
            <a:fld id="{B72351B0-6FE5-4A01-9E8F-A138D1C7B1AD}" type="datetimeFigureOut">
              <a:rPr lang="en-US" smtClean="0"/>
              <a:pPr/>
              <a:t>7/8/21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94563" y="1310640"/>
            <a:ext cx="14439902" cy="5577840"/>
          </a:xfrm>
        </p:spPr>
        <p:txBody>
          <a:bodyPr anchor="b">
            <a:scene3d>
              <a:camera prst="orthographicFront"/>
              <a:lightRig rig="soft" dir="t"/>
            </a:scene3d>
            <a:sp3d prstMaterial="powder">
              <a:contourClr>
                <a:schemeClr val="bg2"/>
              </a:contourClr>
            </a:sp3d>
          </a:bodyPr>
          <a:lstStyle>
            <a:lvl1pPr algn="l">
              <a:defRPr sz="9600" b="1" cap="none" spc="0">
                <a:ln>
                  <a:noFill/>
                </a:ln>
                <a:solidFill>
                  <a:schemeClr val="tx2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3"/>
            <a:ext cx="24536400" cy="2809494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3"/>
            <a:ext cx="14439902" cy="22517102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8800" y="6949440"/>
            <a:ext cx="14264640" cy="6377942"/>
          </a:xfrm>
        </p:spPr>
        <p:txBody>
          <a:bodyPr anchor="b">
            <a:scene3d>
              <a:camera prst="orthographicFront"/>
              <a:lightRig rig="soft" dir="t"/>
            </a:scene3d>
            <a:sp3d prstMaterial="powder">
              <a:contourClr>
                <a:schemeClr val="bg2"/>
              </a:contourClr>
            </a:sp3d>
          </a:bodyPr>
          <a:lstStyle>
            <a:lvl1pPr algn="l">
              <a:defRPr sz="9600" b="1" cap="none" spc="0">
                <a:ln>
                  <a:noFill/>
                </a:ln>
                <a:solidFill>
                  <a:schemeClr val="tx2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3327382"/>
            <a:ext cx="14264640" cy="3863338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>
          <a:xfrm rot="21172883" flipH="1">
            <a:off x="19529513" y="6301409"/>
            <a:ext cx="17635061" cy="17635061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63500" dist="6350" dir="5400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0" name="Rectangle 9"/>
          <p:cNvSpPr/>
          <p:nvPr/>
        </p:nvSpPr>
        <p:spPr>
          <a:xfrm rot="21435926" flipH="1">
            <a:off x="19416060" y="6084790"/>
            <a:ext cx="17635061" cy="17635061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63500" dist="6350" dir="5400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514702" y="6009734"/>
            <a:ext cx="18434304" cy="18434304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76200" dist="6350" dir="5400000" algn="t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2" name="Rectangle 11"/>
          <p:cNvSpPr/>
          <p:nvPr/>
        </p:nvSpPr>
        <p:spPr>
          <a:xfrm rot="293056">
            <a:off x="19796059" y="5672088"/>
            <a:ext cx="19092672" cy="19092672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50000" dist="50800" dir="12900000" sy="99500" kx="90000" ky="150000" algn="tl" rotWithShape="0">
              <a:srgbClr val="000000">
                <a:alpha val="3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300000">
            <a:off x="20523206" y="6355080"/>
            <a:ext cx="17556480" cy="17556480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0">
              <a:srgbClr val="EBEBEB"/>
            </a:gs>
            <a:gs pos="0">
              <a:srgbClr val="D6D6D6"/>
            </a:gs>
            <a:gs pos="100000">
              <a:srgbClr val="F5F5F5"/>
            </a:gs>
          </a:gsLst>
          <a:lin ang="135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 vert="horz" lIns="438912" tIns="219456" rIns="438912" bIns="219456" rtlCol="0" anchor="ctr">
            <a:normAutofit/>
            <a:scene3d>
              <a:camera prst="orthographicFront"/>
              <a:lightRig rig="soft" dir="t"/>
            </a:scene3d>
            <a:sp3d contourW="12700" prstMaterial="powder">
              <a:bevelT w="29210" h="12700"/>
              <a:contourClr>
                <a:schemeClr val="bg2"/>
              </a:contourClr>
            </a:sp3d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3"/>
            <a:ext cx="39502080" cy="21724622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5" r:id="rId1"/>
    <p:sldLayoutId id="2147484486" r:id="rId2"/>
    <p:sldLayoutId id="2147484487" r:id="rId3"/>
    <p:sldLayoutId id="2147484488" r:id="rId4"/>
    <p:sldLayoutId id="2147484489" r:id="rId5"/>
    <p:sldLayoutId id="2147484490" r:id="rId6"/>
    <p:sldLayoutId id="2147484491" r:id="rId7"/>
    <p:sldLayoutId id="2147484492" r:id="rId8"/>
    <p:sldLayoutId id="2147484493" r:id="rId9"/>
    <p:sldLayoutId id="2147484494" r:id="rId10"/>
    <p:sldLayoutId id="2147484495" r:id="rId11"/>
  </p:sldLayoutIdLst>
  <p:txStyles>
    <p:titleStyle>
      <a:lvl1pPr algn="l" defTabSz="4389120" rtl="0" eaLnBrk="1" latinLnBrk="0" hangingPunct="1">
        <a:spcBef>
          <a:spcPct val="0"/>
        </a:spcBef>
        <a:buNone/>
        <a:defRPr sz="21100" b="1" kern="1200">
          <a:ln>
            <a:noFill/>
          </a:ln>
          <a:solidFill>
            <a:schemeClr val="tx2"/>
          </a:solidFill>
          <a:effectLst>
            <a:outerShdw blurRad="50800" dist="25400" dir="5400000" algn="t" rotWithShape="0">
              <a:prstClr val="black">
                <a:alpha val="80000"/>
              </a:prst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645920" indent="-164592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3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15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4.png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9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7200" y="1554480"/>
            <a:ext cx="7772400" cy="2402381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B9BFCDAD-F1A3-5B47-8787-16DFBB7CE038}"/>
              </a:ext>
            </a:extLst>
          </p:cNvPr>
          <p:cNvSpPr/>
          <p:nvPr/>
        </p:nvSpPr>
        <p:spPr>
          <a:xfrm>
            <a:off x="950976" y="11612880"/>
            <a:ext cx="10287000" cy="739140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/>
          </a:p>
          <a:p>
            <a:pPr lvl="0"/>
            <a:endParaRPr lang="en-US" sz="5400" b="1" dirty="0">
              <a:solidFill>
                <a:srgbClr val="981E32"/>
              </a:solidFill>
            </a:endParaRPr>
          </a:p>
          <a:p>
            <a:pPr lvl="0"/>
            <a:endParaRPr lang="en-US" sz="5400" b="1" dirty="0">
              <a:solidFill>
                <a:srgbClr val="981E32"/>
              </a:solidFill>
            </a:endParaRPr>
          </a:p>
          <a:p>
            <a:pPr lvl="0"/>
            <a:endParaRPr lang="en-US" sz="5400" b="1" dirty="0">
              <a:solidFill>
                <a:srgbClr val="981E32"/>
              </a:solidFill>
            </a:endParaRPr>
          </a:p>
          <a:p>
            <a:pPr lvl="0"/>
            <a:endParaRPr lang="en-US" sz="5400" b="1" dirty="0">
              <a:solidFill>
                <a:srgbClr val="981E32"/>
              </a:solidFill>
            </a:endParaRPr>
          </a:p>
          <a:p>
            <a:pPr lvl="0"/>
            <a:endParaRPr lang="en-US" sz="5400" b="1" dirty="0">
              <a:solidFill>
                <a:srgbClr val="981E32"/>
              </a:solidFill>
            </a:endParaRPr>
          </a:p>
          <a:p>
            <a:pPr lvl="0" algn="just"/>
            <a:endParaRPr lang="en-US" sz="3600" dirty="0">
              <a:solidFill>
                <a:srgbClr val="40110E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F4AB233-182E-6440-BED4-FAD677FCDF78}"/>
              </a:ext>
            </a:extLst>
          </p:cNvPr>
          <p:cNvGrpSpPr>
            <a:grpSpLocks noChangeAspect="1"/>
          </p:cNvGrpSpPr>
          <p:nvPr/>
        </p:nvGrpSpPr>
        <p:grpSpPr>
          <a:xfrm>
            <a:off x="3328417" y="659674"/>
            <a:ext cx="4572000" cy="4572000"/>
            <a:chOff x="19021598" y="11384280"/>
            <a:chExt cx="4572000" cy="457200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2E07ACC-09D6-CA4F-9A26-6BB2F153F06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021598" y="11384280"/>
              <a:ext cx="4572000" cy="4572000"/>
            </a:xfrm>
            <a:prstGeom prst="ellipse">
              <a:avLst/>
            </a:prstGeom>
            <a:solidFill>
              <a:schemeClr val="bg1"/>
            </a:solidFill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 descr="Logo&#10;&#10;Description automatically generated">
              <a:extLst>
                <a:ext uri="{FF2B5EF4-FFF2-40B4-BE49-F238E27FC236}">
                  <a16:creationId xmlns:a16="http://schemas.microsoft.com/office/drawing/2014/main" id="{5F2C6B4C-2745-0840-9184-A5B9D3A3B7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74147" y="11612880"/>
              <a:ext cx="4114800" cy="4114800"/>
            </a:xfrm>
            <a:prstGeom prst="rect">
              <a:avLst/>
            </a:prstGeom>
          </p:spPr>
        </p:pic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3718672B-E429-C142-BEBA-4B8F7CE07D56}"/>
              </a:ext>
            </a:extLst>
          </p:cNvPr>
          <p:cNvGrpSpPr/>
          <p:nvPr/>
        </p:nvGrpSpPr>
        <p:grpSpPr>
          <a:xfrm>
            <a:off x="11292840" y="721703"/>
            <a:ext cx="21945600" cy="4114800"/>
            <a:chOff x="11237976" y="527163"/>
            <a:chExt cx="21762720" cy="4114800"/>
          </a:xfrm>
        </p:grpSpPr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AD8BD952-D330-354A-B9D9-2BEB6FA6954A}"/>
                </a:ext>
              </a:extLst>
            </p:cNvPr>
            <p:cNvSpPr/>
            <p:nvPr/>
          </p:nvSpPr>
          <p:spPr>
            <a:xfrm>
              <a:off x="11237976" y="527163"/>
              <a:ext cx="21762720" cy="4114800"/>
            </a:xfrm>
            <a:prstGeom prst="rect">
              <a:avLst/>
            </a:prstGeom>
            <a:solidFill>
              <a:schemeClr val="bg1"/>
            </a:solidFill>
            <a:ln w="101600" cap="sq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4320" tIns="365760" rIns="274320" rtlCol="0" anchor="t"/>
            <a:lstStyle/>
            <a:p>
              <a:pPr algn="ctr">
                <a:lnSpc>
                  <a:spcPct val="85000"/>
                </a:lnSpc>
              </a:pPr>
              <a:r>
                <a:rPr lang="en-US" sz="8200" b="1" cap="small" spc="100" dirty="0">
                  <a:solidFill>
                    <a:schemeClr val="accent1">
                      <a:lumMod val="50000"/>
                      <a:alpha val="8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Impact of Social Isolation in HIV-Positive Individuals During a Pandemic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F6BE2925-7566-1C4E-9EB4-F9EF01FF86C6}"/>
                </a:ext>
              </a:extLst>
            </p:cNvPr>
            <p:cNvSpPr/>
            <p:nvPr/>
          </p:nvSpPr>
          <p:spPr>
            <a:xfrm>
              <a:off x="16567621" y="2881340"/>
              <a:ext cx="11103429" cy="158125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>
                <a:lnSpc>
                  <a:spcPct val="85000"/>
                </a:lnSpc>
              </a:pPr>
              <a:r>
                <a:rPr lang="en-US" sz="6000" cap="small" spc="200" dirty="0">
                  <a:ln w="12700">
                    <a:noFill/>
                  </a:ln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Corina Bakoylis, BSN, RN</a:t>
              </a:r>
            </a:p>
            <a:p>
              <a:pPr algn="ctr">
                <a:lnSpc>
                  <a:spcPct val="85000"/>
                </a:lnSpc>
              </a:pPr>
              <a:r>
                <a:rPr lang="en-US" sz="4000" cap="small" dirty="0">
                  <a:solidFill>
                    <a:srgbClr val="00000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(</a:t>
              </a:r>
              <a:r>
                <a:rPr lang="en-US" sz="4200" cap="small" dirty="0">
                  <a:solidFill>
                    <a:srgbClr val="00000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Candidate for Doctor of Nursing Practice)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76DEEB0-B1AF-AC41-BD42-B985B701087F}"/>
              </a:ext>
            </a:extLst>
          </p:cNvPr>
          <p:cNvGrpSpPr/>
          <p:nvPr/>
        </p:nvGrpSpPr>
        <p:grpSpPr>
          <a:xfrm>
            <a:off x="1317399" y="5760357"/>
            <a:ext cx="41202202" cy="26197923"/>
            <a:chOff x="1317399" y="5760357"/>
            <a:chExt cx="41202202" cy="26197923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7E159FA-0A17-A74F-A307-755E49F45D75}"/>
                </a:ext>
              </a:extLst>
            </p:cNvPr>
            <p:cNvGrpSpPr/>
            <p:nvPr/>
          </p:nvGrpSpPr>
          <p:grpSpPr>
            <a:xfrm>
              <a:off x="1317399" y="5760357"/>
              <a:ext cx="8503258" cy="26197923"/>
              <a:chOff x="1317399" y="5760357"/>
              <a:chExt cx="8503258" cy="26197923"/>
            </a:xfrm>
          </p:grpSpPr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5E3888BE-C45C-0C45-83B5-8AEB9DC94D1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17399" y="16043357"/>
                <a:ext cx="8412480" cy="3489606"/>
              </a:xfrm>
              <a:prstGeom prst="rect">
                <a:avLst/>
              </a:prstGeom>
              <a:solidFill>
                <a:srgbClr val="FFFFFF"/>
              </a:solidFill>
              <a:ln w="76200" cap="sq">
                <a:solidFill>
                  <a:schemeClr val="accent4">
                    <a:lumMod val="75000"/>
                    <a:alpha val="75000"/>
                  </a:schemeClr>
                </a:solidFill>
              </a:ln>
            </p:spPr>
            <p:txBody>
              <a:bodyPr wrap="square" lIns="274320" tIns="91440" rIns="274320" bIns="91440" rtlCol="0">
                <a:noAutofit/>
              </a:bodyPr>
              <a:lstStyle/>
              <a:p>
                <a:r>
                  <a:rPr lang="en-US" sz="4800" b="1" cap="small" spc="200" dirty="0">
                    <a:solidFill>
                      <a:schemeClr val="accent4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Purpose</a:t>
                </a:r>
              </a:p>
              <a:p>
                <a:pPr marL="365760" indent="-274320">
                  <a:spcBef>
                    <a:spcPts val="200"/>
                  </a:spcBef>
                  <a:buFont typeface="Wingdings" pitchFamily="2" charset="2"/>
                  <a:buChar char="§"/>
                </a:pPr>
                <a:r>
                  <a:rPr lang="en-US" sz="32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QI initiative to recognize areas in which additional resources may be allocated to support mental health needs of HIV-positive adults in LTC experiencing social isolation during the COVID-19 pandemic</a:t>
                </a:r>
                <a:endParaRPr lang="en-US" sz="3200" b="1" dirty="0">
                  <a:solidFill>
                    <a:srgbClr val="981E32"/>
                  </a:solidFill>
                </a:endParaRPr>
              </a:p>
              <a:p>
                <a:endParaRPr lang="en-US" sz="5400" b="1" dirty="0">
                  <a:solidFill>
                    <a:srgbClr val="981E32"/>
                  </a:solidFill>
                </a:endParaRPr>
              </a:p>
              <a:p>
                <a:endParaRPr lang="en-US" sz="5400" b="1" dirty="0">
                  <a:solidFill>
                    <a:srgbClr val="981E32"/>
                  </a:solidFill>
                </a:endParaRPr>
              </a:p>
              <a:p>
                <a:endParaRPr lang="en-US" sz="5400" b="1" dirty="0">
                  <a:solidFill>
                    <a:srgbClr val="981E32"/>
                  </a:solidFill>
                </a:endParaRPr>
              </a:p>
              <a:p>
                <a:endParaRPr lang="en-US" sz="5400" b="1" dirty="0">
                  <a:solidFill>
                    <a:srgbClr val="981E32"/>
                  </a:solidFill>
                </a:endParaRPr>
              </a:p>
              <a:p>
                <a:pPr algn="just"/>
                <a:endParaRPr lang="en-US" sz="3600" dirty="0"/>
              </a:p>
              <a:p>
                <a:pPr algn="just"/>
                <a:endParaRPr lang="en-US" sz="3600" dirty="0"/>
              </a:p>
              <a:p>
                <a:pPr algn="just"/>
                <a:endParaRPr lang="en-US" sz="3600" dirty="0"/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82BEF866-DE67-3A44-BE0A-8EFCD00EC126}"/>
                  </a:ext>
                </a:extLst>
              </p:cNvPr>
              <p:cNvSpPr/>
              <p:nvPr/>
            </p:nvSpPr>
            <p:spPr>
              <a:xfrm>
                <a:off x="1317399" y="5760357"/>
                <a:ext cx="8412480" cy="9753228"/>
              </a:xfrm>
              <a:prstGeom prst="rect">
                <a:avLst/>
              </a:prstGeom>
              <a:solidFill>
                <a:srgbClr val="FFFFFF"/>
              </a:solidFill>
              <a:ln w="76200" cap="sq">
                <a:solidFill>
                  <a:schemeClr val="accent5">
                    <a:lumMod val="75000"/>
                    <a:alpha val="75000"/>
                  </a:schemeClr>
                </a:solidFill>
              </a:ln>
            </p:spPr>
            <p:txBody>
              <a:bodyPr wrap="square" lIns="274320" tIns="91440" rIns="182880" bIns="91440">
                <a:noAutofit/>
              </a:bodyPr>
              <a:lstStyle/>
              <a:p>
                <a:pPr lvl="0"/>
                <a:r>
                  <a:rPr lang="en-US" sz="4800" b="1" cap="small" spc="200" dirty="0">
                    <a:solidFill>
                      <a:schemeClr val="accent5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Problem</a:t>
                </a:r>
              </a:p>
              <a:p>
                <a:pPr marL="365760" lvl="0" indent="-274320">
                  <a:spcBef>
                    <a:spcPts val="200"/>
                  </a:spcBef>
                  <a:buFont typeface="Wingdings" pitchFamily="2" charset="2"/>
                  <a:buChar char="§"/>
                </a:pPr>
                <a:r>
                  <a:rPr lang="en-US" sz="32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Loneliness from isolation can lead to mental and physical illness, depression, cognitive changes, and mortality </a:t>
                </a:r>
                <a:r>
                  <a:rPr lang="en-US" sz="28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(Bu et al., 2020; Holt-</a:t>
                </a:r>
                <a:r>
                  <a:rPr lang="en-US" sz="2800" dirty="0" err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Lunstad</a:t>
                </a:r>
                <a:r>
                  <a:rPr lang="en-US" sz="28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, 2017).</a:t>
                </a:r>
                <a:endParaRPr lang="en-US" sz="2800" b="1" cap="small" spc="200" dirty="0">
                  <a:solidFill>
                    <a:schemeClr val="accent5">
                      <a:lumMod val="75000"/>
                      <a:alpha val="8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0">
                  <a:spcBef>
                    <a:spcPts val="1000"/>
                  </a:spcBef>
                </a:pPr>
                <a:r>
                  <a:rPr lang="en-US" sz="4800" b="1" cap="small" spc="200" dirty="0">
                    <a:solidFill>
                      <a:schemeClr val="accent5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Background</a:t>
                </a:r>
              </a:p>
              <a:p>
                <a:pPr marL="365760" lvl="0" indent="-274320">
                  <a:spcBef>
                    <a:spcPts val="200"/>
                  </a:spcBef>
                  <a:buFont typeface="Wingdings" pitchFamily="2" charset="2"/>
                  <a:buChar char="§"/>
                </a:pPr>
                <a:r>
                  <a:rPr lang="en-US" sz="32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Approximately 1.2 million people in the United States are diagnosed with active HIV, but nearly 14% are undiagnosed </a:t>
                </a:r>
                <a:r>
                  <a:rPr lang="en-US" sz="28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(U.S. Department of Health &amp; Human Services, 2020).</a:t>
                </a:r>
              </a:p>
              <a:p>
                <a:pPr>
                  <a:spcBef>
                    <a:spcPts val="1000"/>
                  </a:spcBef>
                </a:pPr>
                <a:r>
                  <a:rPr lang="en-US" sz="4800" b="1" cap="small" spc="200" dirty="0">
                    <a:solidFill>
                      <a:schemeClr val="accent5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Significance</a:t>
                </a:r>
              </a:p>
              <a:p>
                <a:pPr marL="365760" indent="-274320">
                  <a:spcBef>
                    <a:spcPts val="200"/>
                  </a:spcBef>
                  <a:buFont typeface="Wingdings" pitchFamily="2" charset="2"/>
                  <a:buChar char="§"/>
                </a:pPr>
                <a:r>
                  <a:rPr lang="en-US" sz="32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Depression is the most common neuropsychiatric complication in HIV-positive individuals </a:t>
                </a:r>
                <a:r>
                  <a:rPr lang="en-US" sz="28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</a:t>
                </a:r>
                <a:r>
                  <a:rPr lang="en-US" sz="2800" dirty="0" err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Arseniou</a:t>
                </a:r>
                <a:r>
                  <a:rPr lang="en-US" sz="28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et al., 2013).</a:t>
                </a:r>
              </a:p>
              <a:p>
                <a:pPr marL="365760" indent="-274320">
                  <a:spcBef>
                    <a:spcPts val="200"/>
                  </a:spcBef>
                  <a:buFont typeface="Wingdings" pitchFamily="2" charset="2"/>
                  <a:buChar char="§"/>
                </a:pPr>
                <a:r>
                  <a:rPr lang="en-US" sz="32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Social isolation is associated with depression, increased risk of morbidity, and increased risk of mortality </a:t>
                </a:r>
                <a:r>
                  <a:rPr lang="en-US" sz="28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(Ge et al., 2017; </a:t>
                </a:r>
                <a:r>
                  <a:rPr lang="en-US" sz="2800" dirty="0" err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Luchetti</a:t>
                </a:r>
                <a:r>
                  <a:rPr lang="en-US" sz="28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et al., 2020).</a:t>
                </a:r>
              </a:p>
              <a:p>
                <a:pPr marL="365760" indent="-274320">
                  <a:spcBef>
                    <a:spcPts val="200"/>
                  </a:spcBef>
                  <a:buFont typeface="Wingdings" pitchFamily="2" charset="2"/>
                  <a:buChar char="§"/>
                </a:pPr>
                <a:endParaRPr lang="en-US" sz="2800" dirty="0">
                  <a:solidFill>
                    <a:srgbClr val="981E3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0"/>
                <a:endParaRPr lang="en-US" sz="5400" b="1" dirty="0">
                  <a:solidFill>
                    <a:srgbClr val="981E3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0" algn="just"/>
                <a:endParaRPr lang="en-US" sz="3600" dirty="0">
                  <a:solidFill>
                    <a:srgbClr val="40110E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7" name="Rectangle 56">
                    <a:extLst>
                      <a:ext uri="{FF2B5EF4-FFF2-40B4-BE49-F238E27FC236}">
                        <a16:creationId xmlns:a16="http://schemas.microsoft.com/office/drawing/2014/main" id="{7AE07DEA-CF3D-004B-846D-9DCCB18245A0}"/>
                      </a:ext>
                    </a:extLst>
                  </p:cNvPr>
                  <p:cNvSpPr/>
                  <p:nvPr/>
                </p:nvSpPr>
                <p:spPr>
                  <a:xfrm>
                    <a:off x="1408177" y="24684446"/>
                    <a:ext cx="8412480" cy="7273834"/>
                  </a:xfrm>
                  <a:prstGeom prst="rect">
                    <a:avLst/>
                  </a:prstGeom>
                  <a:solidFill>
                    <a:srgbClr val="FFFFFF"/>
                  </a:solidFill>
                  <a:ln w="76200" cap="sq">
                    <a:solidFill>
                      <a:schemeClr val="accent3">
                        <a:lumMod val="75000"/>
                        <a:alpha val="75000"/>
                      </a:schemeClr>
                    </a:solidFill>
                  </a:ln>
                </p:spPr>
                <p:txBody>
                  <a:bodyPr wrap="square" lIns="274320" tIns="91440" rIns="274320" bIns="91440" numCol="1" spcCol="365760">
                    <a:noAutofit/>
                  </a:bodyPr>
                  <a:lstStyle/>
                  <a:p>
                    <a:pPr lvl="0"/>
                    <a:r>
                      <a:rPr lang="en-US" sz="4800" b="1" cap="small" spc="20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Methods</a:t>
                    </a:r>
                  </a:p>
                  <a:p>
                    <a:pPr marL="182880" lvl="0"/>
                    <a:r>
                      <a:rPr lang="en-US" sz="4000" b="1" cap="small" spc="1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rPr>
                      <a:t>Design</a:t>
                    </a:r>
                  </a:p>
                  <a:p>
                    <a:pPr marL="640080" lvl="0" indent="-274320">
                      <a:spcBef>
                        <a:spcPts val="200"/>
                      </a:spcBef>
                      <a:buFont typeface="Wingdings" pitchFamily="2" charset="2"/>
                      <a:buChar char="§"/>
                    </a:pPr>
                    <a:r>
                      <a:rPr lang="en-US" sz="32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Mixed-method, convergent design</a:t>
                    </a:r>
                  </a:p>
                  <a:p>
                    <a:pPr marL="182880" lvl="0">
                      <a:spcBef>
                        <a:spcPts val="600"/>
                      </a:spcBef>
                    </a:pPr>
                    <a:r>
                      <a:rPr lang="en-US" sz="4000" b="1" cap="small" spc="1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rPr>
                      <a:t>Setting</a:t>
                    </a:r>
                  </a:p>
                  <a:p>
                    <a:pPr marL="640080" indent="-274320">
                      <a:spcBef>
                        <a:spcPts val="200"/>
                      </a:spcBef>
                      <a:buFont typeface="Wingdings" pitchFamily="2" charset="2"/>
                      <a:buChar char="§"/>
                    </a:pPr>
                    <a:r>
                      <a:rPr lang="en-US" sz="32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Long-term care facility (LTC) for homeless HIV-positive individuals in a large urban Midwestern metropolitan area</a:t>
                    </a:r>
                    <a:endParaRPr lang="en-US" sz="3200" dirty="0"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  <a:p>
                    <a:pPr marL="182880">
                      <a:spcBef>
                        <a:spcPts val="600"/>
                      </a:spcBef>
                    </a:pPr>
                    <a:r>
                      <a:rPr lang="en-US" sz="4000" b="1" cap="small" spc="1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rPr>
                      <a:t>Sample</a:t>
                    </a:r>
                  </a:p>
                  <a:p>
                    <a:pPr marL="640080" indent="-274320">
                      <a:spcBef>
                        <a:spcPts val="200"/>
                      </a:spcBef>
                      <a:buFont typeface="Wingdings" pitchFamily="2" charset="2"/>
                      <a:buChar char="§"/>
                    </a:pPr>
                    <a:r>
                      <a:rPr lang="en-US" sz="32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Purposeful sample with inclusion criteria: </a:t>
                    </a:r>
                  </a:p>
                  <a:p>
                    <a:pPr marL="1005840" lvl="1" indent="-274320">
                      <a:spcBef>
                        <a:spcPts val="200"/>
                      </a:spcBef>
                      <a:buFont typeface="Lucida Grande" panose="020B0600040502020204" pitchFamily="34" charset="0"/>
                      <a:buChar char="▫"/>
                    </a:pPr>
                    <a:r>
                      <a:rPr lang="en-US" sz="32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HIV-positive LTC resident, </a:t>
                    </a:r>
                  </a:p>
                  <a:p>
                    <a:pPr marL="1005840" lvl="1" indent="-274320">
                      <a:spcBef>
                        <a:spcPts val="600"/>
                      </a:spcBef>
                      <a:buFont typeface="Lucida Grande" panose="020B0600040502020204" pitchFamily="34" charset="0"/>
                      <a:buChar char="▫"/>
                    </a:pPr>
                    <a14:m>
                      <m:oMath xmlns:m="http://schemas.openxmlformats.org/officeDocument/2006/math">
                        <m:r>
                          <a:rPr lang="en-US" sz="32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≥</m:t>
                        </m:r>
                      </m:oMath>
                    </a14:m>
                    <a:r>
                      <a:rPr lang="en-US" sz="32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 18 years old, and</a:t>
                    </a:r>
                  </a:p>
                  <a:p>
                    <a:pPr marL="1005840" lvl="1" indent="-274320">
                      <a:spcBef>
                        <a:spcPts val="600"/>
                      </a:spcBef>
                      <a:buFont typeface="Lucida Grande" panose="020B0600040502020204" pitchFamily="34" charset="0"/>
                      <a:buChar char="▫"/>
                    </a:pPr>
                    <a:r>
                      <a:rPr lang="en-US" sz="32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English speaking </a:t>
                    </a:r>
                  </a:p>
                  <a:p>
                    <a:pPr lvl="0">
                      <a:lnSpc>
                        <a:spcPct val="90000"/>
                      </a:lnSpc>
                      <a:spcBef>
                        <a:spcPts val="600"/>
                      </a:spcBef>
                    </a:pPr>
                    <a:endParaRPr lang="en-US" sz="3600" b="1" cap="small" dirty="0">
                      <a:solidFill>
                        <a:srgbClr val="981E32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57" name="Rectangle 56">
                    <a:extLst>
                      <a:ext uri="{FF2B5EF4-FFF2-40B4-BE49-F238E27FC236}">
                        <a16:creationId xmlns:a16="http://schemas.microsoft.com/office/drawing/2014/main" id="{7AE07DEA-CF3D-004B-846D-9DCCB18245A0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408177" y="24684446"/>
                    <a:ext cx="8412480" cy="7273834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747" t="-690"/>
                    </a:stretch>
                  </a:blipFill>
                  <a:ln w="76200" cap="sq">
                    <a:solidFill>
                      <a:schemeClr val="accent3">
                        <a:lumMod val="75000"/>
                        <a:alpha val="75000"/>
                      </a:schemeClr>
                    </a:solidFill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C719E4B5-773C-AE4B-97D8-6CF6899E0343}"/>
                  </a:ext>
                </a:extLst>
              </p:cNvPr>
              <p:cNvSpPr/>
              <p:nvPr/>
            </p:nvSpPr>
            <p:spPr>
              <a:xfrm>
                <a:off x="1371600" y="20061646"/>
                <a:ext cx="8412480" cy="4093754"/>
              </a:xfrm>
              <a:prstGeom prst="rect">
                <a:avLst/>
              </a:prstGeom>
              <a:solidFill>
                <a:srgbClr val="FFFFFF"/>
              </a:solidFill>
              <a:ln w="76200" cap="sq">
                <a:solidFill>
                  <a:schemeClr val="accent1">
                    <a:lumMod val="75000"/>
                    <a:alpha val="75000"/>
                  </a:schemeClr>
                </a:solidFill>
              </a:ln>
            </p:spPr>
            <p:txBody>
              <a:bodyPr wrap="square" lIns="274320" tIns="91440" rIns="274320" bIns="91440" spcCol="182880">
                <a:noAutofit/>
              </a:bodyPr>
              <a:lstStyle/>
              <a:p>
                <a:pPr lvl="0"/>
                <a:r>
                  <a:rPr lang="en-US" sz="4800" b="1" cap="small" spc="200" dirty="0">
                    <a:solidFill>
                      <a:schemeClr val="accent1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Study Question</a:t>
                </a:r>
              </a:p>
              <a:p>
                <a:pPr marL="365760" lvl="0" indent="-274320">
                  <a:spcBef>
                    <a:spcPts val="200"/>
                  </a:spcBef>
                  <a:buFont typeface="Wingdings" pitchFamily="2" charset="2"/>
                  <a:buChar char="§"/>
                </a:pPr>
                <a:r>
                  <a:rPr lang="en-US" sz="32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 adults 18-years of age and older living in a residential community for HIV-positive individuals during the COVID-19 pandemic, what is the impact of social isolation on feelings of loneliness, depression, and social isolation experiences?</a:t>
                </a:r>
              </a:p>
              <a:p>
                <a:pPr lvl="0"/>
                <a:endParaRPr lang="en-US" sz="3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7E947FCC-FFDE-4541-B047-28BE59DB81EA}"/>
                </a:ext>
              </a:extLst>
            </p:cNvPr>
            <p:cNvGrpSpPr/>
            <p:nvPr/>
          </p:nvGrpSpPr>
          <p:grpSpPr>
            <a:xfrm>
              <a:off x="34747200" y="5760721"/>
              <a:ext cx="7772401" cy="26197559"/>
              <a:chOff x="35204399" y="5760721"/>
              <a:chExt cx="7772401" cy="26197559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35204399" y="5760721"/>
                <a:ext cx="7772400" cy="6598182"/>
              </a:xfrm>
              <a:prstGeom prst="rect">
                <a:avLst/>
              </a:prstGeom>
              <a:solidFill>
                <a:srgbClr val="FFFFFF"/>
              </a:solidFill>
              <a:ln w="76200" cap="sq">
                <a:solidFill>
                  <a:schemeClr val="accent3">
                    <a:lumMod val="75000"/>
                    <a:alpha val="75000"/>
                  </a:schemeClr>
                </a:solidFill>
              </a:ln>
            </p:spPr>
            <p:txBody>
              <a:bodyPr wrap="square" lIns="274320" tIns="91440" rIns="274320" rtlCol="0">
                <a:noAutofit/>
              </a:bodyPr>
              <a:lstStyle/>
              <a:p>
                <a:pPr lvl="0"/>
                <a:r>
                  <a:rPr lang="en-US" sz="4800" b="1" cap="small" spc="200" dirty="0">
                    <a:solidFill>
                      <a:schemeClr val="accent3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Implications for Practice</a:t>
                </a:r>
                <a:endParaRPr lang="en-US" sz="3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65760" indent="-274320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SzPct val="100000"/>
                  <a:buFont typeface="Wingdings" pitchFamily="2" charset="2"/>
                  <a:buChar char="§"/>
                </a:pPr>
                <a:r>
                  <a:rPr lang="en-US" sz="3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Social isolation impacts mental health</a:t>
                </a:r>
              </a:p>
              <a:p>
                <a:pPr marL="365760" indent="-274320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Font typeface="Wingdings" pitchFamily="2" charset="2"/>
                  <a:buChar char="§"/>
                </a:pPr>
                <a:r>
                  <a:rPr lang="en-US" sz="3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Feelings of loneliness and depression are related, as one increases, the other is likely to increase </a:t>
                </a:r>
              </a:p>
              <a:p>
                <a:pPr marL="365760" indent="-274320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SzPct val="100000"/>
                  <a:buFont typeface="Wingdings" pitchFamily="2" charset="2"/>
                  <a:buChar char="§"/>
                </a:pPr>
                <a:r>
                  <a:rPr lang="en-US" sz="3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Provides guidance for selection of interventions to address social isolation</a:t>
                </a:r>
              </a:p>
              <a:p>
                <a:pPr marL="731520" lvl="1" indent="-274320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SzPct val="100000"/>
                  <a:buFont typeface="Lucida Grande" panose="020B0600040502020204" pitchFamily="34" charset="0"/>
                  <a:buChar char="▫"/>
                </a:pPr>
                <a:r>
                  <a:rPr lang="en-US" sz="3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Routine communication </a:t>
                </a:r>
              </a:p>
              <a:p>
                <a:pPr marL="731520" lvl="1" indent="-274320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SzPct val="100000"/>
                  <a:buFont typeface="Lucida Grande" panose="020B0600040502020204" pitchFamily="34" charset="0"/>
                  <a:buChar char="▫"/>
                </a:pPr>
                <a:r>
                  <a:rPr lang="en-US" sz="3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Discuss fears and traumatic experiences from the pandemic</a:t>
                </a:r>
              </a:p>
              <a:p>
                <a:pPr marL="731520" lvl="1" indent="-274320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SzPct val="100000"/>
                  <a:buFont typeface="Lucida Grande" panose="020B0600040502020204" pitchFamily="34" charset="0"/>
                  <a:buChar char="▫"/>
                </a:pPr>
                <a:r>
                  <a:rPr lang="en-US" sz="3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Visitation privileges with implemented safety measures</a:t>
                </a:r>
                <a:endParaRPr lang="en-US" sz="3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/>
                <a:endParaRPr lang="en-US" sz="3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/>
                <a:endParaRPr lang="en-US" sz="3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/>
                <a:endParaRPr lang="en-US" sz="3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/>
                <a:endParaRPr lang="en-US" sz="3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/>
                <a:endParaRPr lang="en-US" sz="3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/>
                <a:endParaRPr lang="en-US" sz="3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/>
                <a:endParaRPr lang="en-US" sz="3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/>
                <a:endParaRPr lang="en-US" sz="3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/>
                <a:endParaRPr lang="en-US" sz="4000" dirty="0">
                  <a:solidFill>
                    <a:srgbClr val="981E3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5204400" y="27203400"/>
                <a:ext cx="7772400" cy="4754880"/>
              </a:xfrm>
              <a:prstGeom prst="rect">
                <a:avLst/>
              </a:prstGeom>
              <a:solidFill>
                <a:srgbClr val="FFFFFF"/>
              </a:solidFill>
              <a:ln w="76200" cap="sq">
                <a:solidFill>
                  <a:schemeClr val="accent4">
                    <a:lumMod val="75000"/>
                    <a:alpha val="75000"/>
                  </a:schemeClr>
                </a:solidFill>
              </a:ln>
            </p:spPr>
            <p:txBody>
              <a:bodyPr wrap="square" lIns="274320" tIns="91440" rIns="274320" bIns="91440" rtlCol="0">
                <a:noAutofit/>
              </a:bodyPr>
              <a:lstStyle/>
              <a:p>
                <a:pPr algn="just"/>
                <a:r>
                  <a:rPr lang="en-US" sz="4800" b="1" cap="small" spc="200" dirty="0">
                    <a:solidFill>
                      <a:schemeClr val="accent4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Acknowledgements</a:t>
                </a:r>
              </a:p>
              <a:p>
                <a:pPr marL="182880" algn="just">
                  <a:spcBef>
                    <a:spcPts val="200"/>
                  </a:spcBef>
                </a:pPr>
                <a:r>
                  <a:rPr lang="en-US" sz="3200" b="1" cap="small" dirty="0">
                    <a:solidFill>
                      <a:schemeClr val="accent4">
                        <a:lumMod val="50000"/>
                      </a:schemeClr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Advisory Committee</a:t>
                </a:r>
              </a:p>
              <a:p>
                <a:pPr marL="640080" indent="-274320">
                  <a:spcBef>
                    <a:spcPts val="200"/>
                  </a:spcBef>
                  <a:buFont typeface="Wingdings" pitchFamily="2" charset="2"/>
                  <a:buChar char="§"/>
                </a:pPr>
                <a:r>
                  <a:rPr lang="en-US" sz="32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Laura Kuensting, DNP, APRN, PCNS-BC, CPNP, CPEN</a:t>
                </a:r>
              </a:p>
              <a:p>
                <a:pPr marL="640080">
                  <a:lnSpc>
                    <a:spcPct val="90000"/>
                  </a:lnSpc>
                </a:pPr>
                <a:r>
                  <a:rPr lang="en-US" sz="32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Chairperson</a:t>
                </a:r>
              </a:p>
              <a:p>
                <a:pPr marL="640080" indent="-274320">
                  <a:spcBef>
                    <a:spcPts val="600"/>
                  </a:spcBef>
                  <a:buFont typeface="Wingdings" pitchFamily="2" charset="2"/>
                  <a:buChar char="§"/>
                </a:pPr>
                <a:r>
                  <a:rPr lang="en-US" sz="32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Louise Miller, Ph.D., RN</a:t>
                </a:r>
              </a:p>
              <a:p>
                <a:pPr marL="640080" indent="-274320">
                  <a:spcBef>
                    <a:spcPts val="600"/>
                  </a:spcBef>
                  <a:buFont typeface="Wingdings" pitchFamily="2" charset="2"/>
                  <a:buChar char="§"/>
                </a:pPr>
                <a:r>
                  <a:rPr lang="en-US" sz="32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Patricia Plumley, MSW, MA, LNHA</a:t>
                </a:r>
              </a:p>
              <a:p>
                <a:pPr marL="182880">
                  <a:spcBef>
                    <a:spcPts val="600"/>
                  </a:spcBef>
                </a:pPr>
                <a:r>
                  <a:rPr lang="en-US" sz="3200" cap="small" dirty="0">
                    <a:solidFill>
                      <a:schemeClr val="accent4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Residential Housing Team at DOORWAYS</a:t>
                </a:r>
              </a:p>
              <a:p>
                <a:r>
                  <a:rPr lang="en-US" sz="3200" u="sng" dirty="0">
                    <a:solidFill>
                      <a:srgbClr val="981E3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A9FAB0D-18CF-2447-8698-65D408E94976}"/>
                  </a:ext>
                </a:extLst>
              </p:cNvPr>
              <p:cNvSpPr txBox="1"/>
              <p:nvPr/>
            </p:nvSpPr>
            <p:spPr>
              <a:xfrm>
                <a:off x="35204400" y="12842531"/>
                <a:ext cx="7772400" cy="5166069"/>
              </a:xfrm>
              <a:prstGeom prst="rect">
                <a:avLst/>
              </a:prstGeom>
              <a:solidFill>
                <a:srgbClr val="FFFFFF"/>
              </a:solidFill>
              <a:ln w="76200" cap="sq">
                <a:solidFill>
                  <a:schemeClr val="accent1">
                    <a:lumMod val="75000"/>
                    <a:alpha val="75000"/>
                  </a:schemeClr>
                </a:solidFill>
              </a:ln>
            </p:spPr>
            <p:txBody>
              <a:bodyPr wrap="square" lIns="274320" tIns="91440" rIns="274320" rtlCol="0">
                <a:noAutofit/>
              </a:bodyPr>
              <a:lstStyle/>
              <a:p>
                <a:pPr lvl="0"/>
                <a:r>
                  <a:rPr lang="en-US" sz="4800" b="1" cap="small" spc="200" dirty="0">
                    <a:solidFill>
                      <a:schemeClr val="accent1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Recommendations</a:t>
                </a:r>
                <a:endParaRPr lang="en-US" sz="3200" b="1" cap="small" spc="200" dirty="0">
                  <a:solidFill>
                    <a:schemeClr val="accent1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65760" indent="-274320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Font typeface="Wingdings" pitchFamily="2" charset="2"/>
                  <a:buChar char="§"/>
                </a:pPr>
                <a:r>
                  <a:rPr lang="en-US" sz="3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Further study should include:</a:t>
                </a:r>
              </a:p>
              <a:p>
                <a:pPr marL="731520" lvl="1" indent="-274320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Font typeface="Lucida Grande" panose="020B0600040502020204" pitchFamily="34" charset="0"/>
                  <a:buChar char="▫"/>
                </a:pPr>
                <a:r>
                  <a:rPr lang="en-US" sz="3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Larger sample size </a:t>
                </a:r>
              </a:p>
              <a:p>
                <a:pPr marL="731520" lvl="1" indent="-274320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Font typeface="Lucida Grande" panose="020B0600040502020204" pitchFamily="34" charset="0"/>
                  <a:buChar char="▫"/>
                </a:pPr>
                <a:r>
                  <a:rPr lang="en-US" sz="3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More diverse sample </a:t>
                </a:r>
              </a:p>
              <a:p>
                <a:pPr marL="731520" lvl="1" indent="-274320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Font typeface="Lucida Grande" panose="020B0600040502020204" pitchFamily="34" charset="0"/>
                  <a:buChar char="▫"/>
                </a:pPr>
                <a:r>
                  <a:rPr lang="en-US" sz="3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Anxiety screening</a:t>
                </a:r>
                <a:endParaRPr lang="en-US" sz="32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731520" lvl="1" indent="-274320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Font typeface="Lucida Grande" panose="020B0600040502020204" pitchFamily="34" charset="0"/>
                  <a:buChar char="▫"/>
                </a:pPr>
                <a:r>
                  <a:rPr lang="en-US" sz="32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Re-evaluate depression and loneliness during and after the pandemic</a:t>
                </a:r>
              </a:p>
              <a:p>
                <a:pPr marL="365760" lvl="1" indent="-274320">
                  <a:spcBef>
                    <a:spcPts val="600"/>
                  </a:spcBef>
                  <a:buFont typeface="Wingdings" pitchFamily="2" charset="2"/>
                  <a:buChar char="§"/>
                </a:pPr>
                <a:r>
                  <a:rPr lang="en-US" sz="32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Identify actionable planning efforts for future isolation</a:t>
                </a:r>
              </a:p>
              <a:p>
                <a:pPr marL="91440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</a:pPr>
                <a:r>
                  <a:rPr lang="en-US" sz="3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pPr marL="365760" lvl="1" indent="-274320">
                  <a:spcBef>
                    <a:spcPts val="600"/>
                  </a:spcBef>
                  <a:buFont typeface="Wingdings" pitchFamily="2" charset="2"/>
                  <a:buChar char="§"/>
                </a:pPr>
                <a:endParaRPr lang="en-US" sz="32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65760" lvl="1" indent="-274320">
                  <a:spcBef>
                    <a:spcPts val="600"/>
                  </a:spcBef>
                  <a:buFont typeface="Wingdings" pitchFamily="2" charset="2"/>
                  <a:buChar char="§"/>
                </a:pPr>
                <a:endParaRPr lang="en-US" sz="3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0"/>
                <a:endParaRPr lang="en-US" sz="4800" b="1" cap="small" spc="200" dirty="0">
                  <a:solidFill>
                    <a:schemeClr val="accent1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B87CF6B1-C5BF-6942-B0CD-084AE8A76CD1}"/>
                  </a:ext>
                </a:extLst>
              </p:cNvPr>
              <p:cNvSpPr txBox="1"/>
              <p:nvPr/>
            </p:nvSpPr>
            <p:spPr>
              <a:xfrm>
                <a:off x="35204400" y="18447513"/>
                <a:ext cx="7772400" cy="8307830"/>
              </a:xfrm>
              <a:prstGeom prst="rect">
                <a:avLst/>
              </a:prstGeom>
              <a:solidFill>
                <a:srgbClr val="FFFFFF"/>
              </a:solidFill>
              <a:ln w="76200" cap="sq">
                <a:solidFill>
                  <a:schemeClr val="accent5">
                    <a:lumMod val="75000"/>
                    <a:alpha val="75000"/>
                  </a:schemeClr>
                </a:solidFill>
              </a:ln>
            </p:spPr>
            <p:txBody>
              <a:bodyPr wrap="square" lIns="274320" tIns="91440" rIns="274320" rtlCol="0">
                <a:noAutofit/>
              </a:bodyPr>
              <a:lstStyle/>
              <a:p>
                <a:pPr lvl="0"/>
                <a:r>
                  <a:rPr lang="en-US" sz="4800" b="1" cap="small" spc="200" dirty="0">
                    <a:solidFill>
                      <a:schemeClr val="accent5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Summary</a:t>
                </a:r>
              </a:p>
              <a:p>
                <a:pPr marL="365760" lvl="0" indent="-274320">
                  <a:spcBef>
                    <a:spcPts val="200"/>
                  </a:spcBef>
                  <a:buFont typeface="Wingdings" pitchFamily="2" charset="2"/>
                  <a:buChar char="§"/>
                </a:pPr>
                <a:r>
                  <a:rPr lang="en-US" sz="32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Impact of social isolation on feelings of loneliness and depression varied.</a:t>
                </a:r>
              </a:p>
              <a:p>
                <a:pPr marL="365760" lvl="0" indent="-274320">
                  <a:spcBef>
                    <a:spcPts val="200"/>
                  </a:spcBef>
                  <a:buFont typeface="Wingdings" pitchFamily="2" charset="2"/>
                  <a:buChar char="§"/>
                </a:pPr>
                <a:r>
                  <a:rPr lang="en-US" sz="32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On average, participants in the LTC facility for HIV-positive individuals reported moderate levels of depression and loneliness.</a:t>
                </a:r>
              </a:p>
              <a:p>
                <a:pPr marL="365760" lvl="0" indent="-274320">
                  <a:spcBef>
                    <a:spcPts val="600"/>
                  </a:spcBef>
                  <a:buFont typeface="Wingdings" pitchFamily="2" charset="2"/>
                  <a:buChar char="§"/>
                </a:pPr>
                <a:r>
                  <a:rPr lang="en-US" sz="32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Personal experiences during the COVID-19 pandemic included feelings of:</a:t>
                </a:r>
                <a:endParaRPr lang="en-US" sz="3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731520" lvl="1" indent="-274320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SzPct val="100000"/>
                  <a:buFont typeface="Lucida Grande" panose="020B0600040502020204" pitchFamily="34" charset="0"/>
                  <a:buChar char="▫"/>
                </a:pPr>
                <a:r>
                  <a:rPr lang="en-US" sz="2800" b="1" cap="small" spc="200" dirty="0">
                    <a:solidFill>
                      <a:schemeClr val="accent5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Depression</a:t>
                </a:r>
              </a:p>
              <a:p>
                <a:pPr marL="731520" lvl="1" indent="-274320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SzPct val="100000"/>
                  <a:buFont typeface="Lucida Grande" panose="020B0600040502020204" pitchFamily="34" charset="0"/>
                  <a:buChar char="▫"/>
                </a:pPr>
                <a:r>
                  <a:rPr lang="en-US" sz="2800" b="1" cap="small" spc="200" dirty="0">
                    <a:solidFill>
                      <a:schemeClr val="accent5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Anxiety</a:t>
                </a:r>
              </a:p>
              <a:p>
                <a:pPr marL="731520" lvl="1" indent="-274320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SzPct val="100000"/>
                  <a:buFont typeface="Lucida Grande" panose="020B0600040502020204" pitchFamily="34" charset="0"/>
                  <a:buChar char="▫"/>
                </a:pPr>
                <a:r>
                  <a:rPr lang="en-US" sz="2800" b="1" cap="small" spc="200" dirty="0">
                    <a:solidFill>
                      <a:schemeClr val="accent5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Loneliness</a:t>
                </a:r>
              </a:p>
              <a:p>
                <a:pPr marL="731520" lvl="1" indent="-274320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SzPct val="100000"/>
                  <a:buFont typeface="Lucida Grande" panose="020B0600040502020204" pitchFamily="34" charset="0"/>
                  <a:buChar char="▫"/>
                </a:pPr>
                <a:r>
                  <a:rPr lang="en-US" sz="2800" b="1" cap="small" spc="200" dirty="0">
                    <a:solidFill>
                      <a:schemeClr val="accent5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Loss of control</a:t>
                </a:r>
                <a:endParaRPr lang="en-US" sz="32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65760" lvl="0" indent="-274320">
                  <a:spcBef>
                    <a:spcPts val="200"/>
                  </a:spcBef>
                  <a:buFont typeface="Wingdings" pitchFamily="2" charset="2"/>
                  <a:buChar char="§"/>
                </a:pPr>
                <a:r>
                  <a:rPr lang="en-US" sz="32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Strategies for loneliness reduction could minimize depression symptoms in HIV-positive individuals living in a LTC facility.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971B40C-AD1C-EB45-A9BE-3A0D111A7B95}"/>
                </a:ext>
              </a:extLst>
            </p:cNvPr>
            <p:cNvGrpSpPr/>
            <p:nvPr/>
          </p:nvGrpSpPr>
          <p:grpSpPr>
            <a:xfrm>
              <a:off x="10607040" y="5760720"/>
              <a:ext cx="23317200" cy="26197560"/>
              <a:chOff x="10607040" y="5760720"/>
              <a:chExt cx="23317200" cy="26197560"/>
            </a:xfrm>
          </p:grpSpPr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5245A284-ADEF-1E4D-8B9E-23F0A2660518}"/>
                  </a:ext>
                </a:extLst>
              </p:cNvPr>
              <p:cNvSpPr/>
              <p:nvPr/>
            </p:nvSpPr>
            <p:spPr>
              <a:xfrm>
                <a:off x="10607040" y="5760720"/>
                <a:ext cx="23317200" cy="26197560"/>
              </a:xfrm>
              <a:prstGeom prst="rect">
                <a:avLst/>
              </a:prstGeom>
              <a:solidFill>
                <a:schemeClr val="bg1"/>
              </a:solidFill>
              <a:ln w="76200" cap="sq">
                <a:solidFill>
                  <a:schemeClr val="accent2">
                    <a:lumMod val="50000"/>
                    <a:alpha val="75000"/>
                  </a:schemeClr>
                </a:solidFill>
              </a:ln>
            </p:spPr>
            <p:txBody>
              <a:bodyPr wrap="square" lIns="182880" tIns="91440" rIns="182880" bIns="91440" numCol="1">
                <a:noAutofit/>
              </a:bodyPr>
              <a:lstStyle/>
              <a:p>
                <a:pPr lvl="0" algn="ctr"/>
                <a:r>
                  <a:rPr lang="en-US" sz="4800" b="1" cap="small" spc="200" dirty="0">
                    <a:solidFill>
                      <a:schemeClr val="accent4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Results</a:t>
                </a:r>
                <a:endParaRPr lang="en-US" sz="3600" b="1" cap="small" spc="100" dirty="0">
                  <a:solidFill>
                    <a:schemeClr val="accent4">
                      <a:lumMod val="7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  <a:p>
                <a:pPr marL="137160" lvl="0">
                  <a:spcBef>
                    <a:spcPts val="1200"/>
                  </a:spcBef>
                </a:pPr>
                <a:endParaRPr lang="en-US" sz="3600" b="1" cap="small" spc="100" dirty="0">
                  <a:solidFill>
                    <a:srgbClr val="981E3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  <a:p>
                <a:pPr marL="137160" lvl="0">
                  <a:spcBef>
                    <a:spcPts val="1200"/>
                  </a:spcBef>
                </a:pPr>
                <a:endParaRPr lang="en-US" sz="3600" cap="small" spc="100" dirty="0">
                  <a:solidFill>
                    <a:srgbClr val="981E3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  <a:p>
                <a:pPr marL="137160" lvl="0">
                  <a:spcBef>
                    <a:spcPts val="1200"/>
                  </a:spcBef>
                </a:pPr>
                <a:endParaRPr lang="en-US" sz="3600" cap="small" spc="100" dirty="0">
                  <a:solidFill>
                    <a:srgbClr val="981E3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  <a:p>
                <a:pPr marL="137160" lvl="0">
                  <a:spcBef>
                    <a:spcPts val="1200"/>
                  </a:spcBef>
                </a:pPr>
                <a:endParaRPr lang="en-US" sz="3600" cap="small" spc="100" dirty="0">
                  <a:solidFill>
                    <a:srgbClr val="981E3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C7E41F86-B7AF-9147-90A8-F2AD385C3580}"/>
                  </a:ext>
                </a:extLst>
              </p:cNvPr>
              <p:cNvSpPr/>
              <p:nvPr/>
            </p:nvSpPr>
            <p:spPr>
              <a:xfrm>
                <a:off x="12298680" y="15087600"/>
                <a:ext cx="19787616" cy="6858000"/>
              </a:xfrm>
              <a:prstGeom prst="rect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CA2D8395-9C90-DB40-8EF7-59CC8E8A42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04736" y="2024900"/>
            <a:ext cx="2930923" cy="2930923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CCD541CF-1E61-364D-8871-99D5E2EC96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29995620" y="2129879"/>
            <a:ext cx="2935224" cy="293522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F850EE9-126A-EB48-B947-34D2127FDA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4486" y="7838008"/>
            <a:ext cx="6442131" cy="387241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9" name="Picture 28" descr="Chart, histogram&#10;&#10;Description automatically generated">
            <a:extLst>
              <a:ext uri="{FF2B5EF4-FFF2-40B4-BE49-F238E27FC236}">
                <a16:creationId xmlns:a16="http://schemas.microsoft.com/office/drawing/2014/main" id="{CA0612FB-9336-D041-A92E-D27B8825EA7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7319" y="12842531"/>
            <a:ext cx="6475887" cy="389270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3AA1BE06-CA7F-994D-820F-D98F28EEAFED}"/>
              </a:ext>
            </a:extLst>
          </p:cNvPr>
          <p:cNvSpPr txBox="1"/>
          <p:nvPr/>
        </p:nvSpPr>
        <p:spPr>
          <a:xfrm>
            <a:off x="11395266" y="7067463"/>
            <a:ext cx="71325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cs typeface="Calibri" panose="020F0502020204030204" pitchFamily="34" charset="0"/>
              </a:rPr>
              <a:t>Figure 1. </a:t>
            </a:r>
            <a:r>
              <a:rPr lang="en-US" sz="2000" dirty="0">
                <a:cs typeface="Calibri" panose="020F0502020204030204" pitchFamily="34" charset="0"/>
              </a:rPr>
              <a:t>Frequencies and percentages for sample demographics. </a:t>
            </a:r>
          </a:p>
        </p:txBody>
      </p:sp>
      <p:pic>
        <p:nvPicPr>
          <p:cNvPr id="32" name="Picture 31" descr="Chart, sunburst chart&#10;&#10;Description automatically generated">
            <a:extLst>
              <a:ext uri="{FF2B5EF4-FFF2-40B4-BE49-F238E27FC236}">
                <a16:creationId xmlns:a16="http://schemas.microsoft.com/office/drawing/2014/main" id="{3759C82F-0160-FC4A-9CB5-FFB23258016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2058" y="8101869"/>
            <a:ext cx="6181308" cy="572542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DB08A6A6-0868-1E42-B13C-C294D85F6167}"/>
              </a:ext>
            </a:extLst>
          </p:cNvPr>
          <p:cNvSpPr txBox="1"/>
          <p:nvPr/>
        </p:nvSpPr>
        <p:spPr>
          <a:xfrm>
            <a:off x="13563512" y="10672191"/>
            <a:ext cx="243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N = 15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B15D61-F443-2B4A-ACE7-BB9E027F6F9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282709" y="7470752"/>
            <a:ext cx="7425822" cy="48811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0918D9C-F8F3-4B4C-B7DF-64439756DC3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765345" y="12666016"/>
            <a:ext cx="6181308" cy="55771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6E332CE-E6D4-084A-B50D-636484DEDC52}"/>
              </a:ext>
            </a:extLst>
          </p:cNvPr>
          <p:cNvSpPr txBox="1"/>
          <p:nvPr/>
        </p:nvSpPr>
        <p:spPr>
          <a:xfrm>
            <a:off x="27215530" y="7001897"/>
            <a:ext cx="54742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Figure 4. </a:t>
            </a:r>
            <a:r>
              <a:rPr lang="en-US" sz="2000" dirty="0"/>
              <a:t>Correlation of Depression and Loneliness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0B222C-486E-F848-9E79-4431C54F8E1F}"/>
              </a:ext>
            </a:extLst>
          </p:cNvPr>
          <p:cNvSpPr txBox="1"/>
          <p:nvPr/>
        </p:nvSpPr>
        <p:spPr>
          <a:xfrm>
            <a:off x="26588395" y="13712558"/>
            <a:ext cx="6552441" cy="3046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A moderately strong relationship was observed between the PHQ-8 scores and UCLA Loneliness Scale (Version 3) scores.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ea typeface="Wingdings"/>
                <a:sym typeface="Wingdings"/>
              </a:rPr>
              <a:t> Depression  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↔</a:t>
            </a:r>
            <a:r>
              <a:rPr lang="en-US" sz="3200" b="1" dirty="0"/>
              <a:t> </a:t>
            </a:r>
            <a:r>
              <a:rPr lang="en-US" sz="3200" dirty="0">
                <a:ea typeface="Wingdings"/>
                <a:sym typeface="Wingdings"/>
              </a:rPr>
              <a:t>Loneliness </a:t>
            </a:r>
            <a:endParaRPr lang="en-US" sz="32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25E8D6E-0972-4B42-B18C-048E5368EAE5}"/>
              </a:ext>
            </a:extLst>
          </p:cNvPr>
          <p:cNvSpPr txBox="1"/>
          <p:nvPr/>
        </p:nvSpPr>
        <p:spPr>
          <a:xfrm>
            <a:off x="19047319" y="7007792"/>
            <a:ext cx="63265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Figure 2. </a:t>
            </a:r>
            <a:r>
              <a:rPr lang="en-US" sz="2000" dirty="0"/>
              <a:t>Scatterplots between each variable with the regression line added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C14296C-06B0-124F-B904-78DF62EBA358}"/>
              </a:ext>
            </a:extLst>
          </p:cNvPr>
          <p:cNvSpPr txBox="1"/>
          <p:nvPr/>
        </p:nvSpPr>
        <p:spPr>
          <a:xfrm>
            <a:off x="19054412" y="11968365"/>
            <a:ext cx="63622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Figure 3. </a:t>
            </a:r>
            <a:r>
              <a:rPr lang="en-US" sz="2000" dirty="0"/>
              <a:t>Scatterplots between each variable with the regression line added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72F34F4-E57F-CC41-80A0-C0999913F57C}"/>
              </a:ext>
            </a:extLst>
          </p:cNvPr>
          <p:cNvCxnSpPr>
            <a:cxnSpLocks/>
          </p:cNvCxnSpPr>
          <p:nvPr/>
        </p:nvCxnSpPr>
        <p:spPr>
          <a:xfrm>
            <a:off x="19773990" y="9322307"/>
            <a:ext cx="5361377" cy="0"/>
          </a:xfrm>
          <a:prstGeom prst="line">
            <a:avLst/>
          </a:prstGeom>
          <a:ln w="34925">
            <a:solidFill>
              <a:schemeClr val="accent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A2ECF36-9BB6-1D4A-9DEB-F1EA9A8923A5}"/>
              </a:ext>
            </a:extLst>
          </p:cNvPr>
          <p:cNvCxnSpPr>
            <a:cxnSpLocks/>
          </p:cNvCxnSpPr>
          <p:nvPr/>
        </p:nvCxnSpPr>
        <p:spPr>
          <a:xfrm>
            <a:off x="19925414" y="14991907"/>
            <a:ext cx="5448477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D4715EE0-5C5C-A34F-BA63-42DC424DBD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6541942"/>
              </p:ext>
            </p:extLst>
          </p:nvPr>
        </p:nvGraphicFramePr>
        <p:xfrm>
          <a:off x="11395266" y="14163568"/>
          <a:ext cx="6774892" cy="3013416"/>
        </p:xfrm>
        <a:graphic>
          <a:graphicData uri="http://schemas.openxmlformats.org/drawingml/2006/table">
            <a:tbl>
              <a:tblPr firstRow="1" firstCol="1" bandRow="1"/>
              <a:tblGrid>
                <a:gridCol w="1803885">
                  <a:extLst>
                    <a:ext uri="{9D8B030D-6E8A-4147-A177-3AD203B41FA5}">
                      <a16:colId xmlns:a16="http://schemas.microsoft.com/office/drawing/2014/main" val="1276873693"/>
                    </a:ext>
                  </a:extLst>
                </a:gridCol>
                <a:gridCol w="993743">
                  <a:extLst>
                    <a:ext uri="{9D8B030D-6E8A-4147-A177-3AD203B41FA5}">
                      <a16:colId xmlns:a16="http://schemas.microsoft.com/office/drawing/2014/main" val="2614510689"/>
                    </a:ext>
                  </a:extLst>
                </a:gridCol>
                <a:gridCol w="994507">
                  <a:extLst>
                    <a:ext uri="{9D8B030D-6E8A-4147-A177-3AD203B41FA5}">
                      <a16:colId xmlns:a16="http://schemas.microsoft.com/office/drawing/2014/main" val="864405366"/>
                    </a:ext>
                  </a:extLst>
                </a:gridCol>
                <a:gridCol w="993743">
                  <a:extLst>
                    <a:ext uri="{9D8B030D-6E8A-4147-A177-3AD203B41FA5}">
                      <a16:colId xmlns:a16="http://schemas.microsoft.com/office/drawing/2014/main" val="4189366059"/>
                    </a:ext>
                  </a:extLst>
                </a:gridCol>
                <a:gridCol w="994507">
                  <a:extLst>
                    <a:ext uri="{9D8B030D-6E8A-4147-A177-3AD203B41FA5}">
                      <a16:colId xmlns:a16="http://schemas.microsoft.com/office/drawing/2014/main" val="2396207448"/>
                    </a:ext>
                  </a:extLst>
                </a:gridCol>
                <a:gridCol w="994507">
                  <a:extLst>
                    <a:ext uri="{9D8B030D-6E8A-4147-A177-3AD203B41FA5}">
                      <a16:colId xmlns:a16="http://schemas.microsoft.com/office/drawing/2014/main" val="3823193037"/>
                    </a:ext>
                  </a:extLst>
                </a:gridCol>
              </a:tblGrid>
              <a:tr h="502236">
                <a:tc gridSpan="6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Times New Roman" panose="02020603050405020304" pitchFamily="18" charset="0"/>
                        </a:rPr>
                        <a:t>Table 1. </a:t>
                      </a:r>
                      <a:r>
                        <a:rPr lang="en-US" sz="2000" b="1" i="1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Times New Roman" panose="02020603050405020304" pitchFamily="18" charset="0"/>
                        </a:rPr>
                        <a:t>Descriptive Statistics</a:t>
                      </a:r>
                      <a:endParaRPr lang="en-US" sz="1200" b="1">
                        <a:effectLst/>
                        <a:latin typeface="Cambria" panose="02040503050406030204" pitchFamily="18" charset="0"/>
                        <a:ea typeface="ＭＳ 明朝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359476"/>
                  </a:ext>
                </a:extLst>
              </a:tr>
              <a:tr h="50223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Times New Roman" panose="02020603050405020304" pitchFamily="18" charset="0"/>
                        </a:rPr>
                        <a:t>Variable</a:t>
                      </a:r>
                      <a:endParaRPr lang="en-US" sz="1200" b="1">
                        <a:effectLst/>
                        <a:latin typeface="Cambria" panose="02040503050406030204" pitchFamily="18" charset="0"/>
                        <a:ea typeface="ＭＳ 明朝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Times New Roman" panose="02020603050405020304" pitchFamily="18" charset="0"/>
                        </a:rPr>
                        <a:t>M</a:t>
                      </a:r>
                      <a:endParaRPr lang="en-US" sz="1200" b="1">
                        <a:effectLst/>
                        <a:latin typeface="Cambria" panose="02040503050406030204" pitchFamily="18" charset="0"/>
                        <a:ea typeface="ＭＳ 明朝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Times New Roman" panose="02020603050405020304" pitchFamily="18" charset="0"/>
                        </a:rPr>
                        <a:t>SD</a:t>
                      </a:r>
                      <a:endParaRPr lang="en-US" sz="1200" b="1">
                        <a:effectLst/>
                        <a:latin typeface="Cambria" panose="02040503050406030204" pitchFamily="18" charset="0"/>
                        <a:ea typeface="ＭＳ 明朝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Times New Roman" panose="02020603050405020304" pitchFamily="18" charset="0"/>
                        </a:rPr>
                        <a:t>n</a:t>
                      </a:r>
                      <a:endParaRPr lang="en-US" sz="1200" b="1">
                        <a:effectLst/>
                        <a:latin typeface="Cambria" panose="02040503050406030204" pitchFamily="18" charset="0"/>
                        <a:ea typeface="ＭＳ 明朝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Times New Roman" panose="02020603050405020304" pitchFamily="18" charset="0"/>
                        </a:rPr>
                        <a:t>Min</a:t>
                      </a:r>
                      <a:endParaRPr lang="en-US" sz="1200" b="1">
                        <a:effectLst/>
                        <a:latin typeface="Cambria" panose="02040503050406030204" pitchFamily="18" charset="0"/>
                        <a:ea typeface="ＭＳ 明朝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Times New Roman" panose="02020603050405020304" pitchFamily="18" charset="0"/>
                        </a:rPr>
                        <a:t>Max</a:t>
                      </a:r>
                      <a:endParaRPr lang="en-US" sz="1200" b="1">
                        <a:effectLst/>
                        <a:latin typeface="Cambria" panose="02040503050406030204" pitchFamily="18" charset="0"/>
                        <a:ea typeface="ＭＳ 明朝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2301149"/>
                  </a:ext>
                </a:extLst>
              </a:tr>
              <a:tr h="50223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Times New Roman" panose="02020603050405020304" pitchFamily="18" charset="0"/>
                        </a:rPr>
                        <a:t>Age</a:t>
                      </a:r>
                      <a:endParaRPr lang="en-US" sz="1200" b="1">
                        <a:effectLst/>
                        <a:latin typeface="Cambria" panose="02040503050406030204" pitchFamily="18" charset="0"/>
                        <a:ea typeface="ＭＳ 明朝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Times New Roman" panose="02020603050405020304" pitchFamily="18" charset="0"/>
                        </a:rPr>
                        <a:t>51.47</a:t>
                      </a:r>
                      <a:endParaRPr lang="en-US" sz="1200" b="1">
                        <a:effectLst/>
                        <a:latin typeface="Cambria" panose="02040503050406030204" pitchFamily="18" charset="0"/>
                        <a:ea typeface="ＭＳ 明朝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Times New Roman" panose="02020603050405020304" pitchFamily="18" charset="0"/>
                        </a:rPr>
                        <a:t>11.85</a:t>
                      </a:r>
                      <a:endParaRPr lang="en-US" sz="1200" b="1">
                        <a:effectLst/>
                        <a:latin typeface="Cambria" panose="02040503050406030204" pitchFamily="18" charset="0"/>
                        <a:ea typeface="ＭＳ 明朝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Times New Roman" panose="02020603050405020304" pitchFamily="18" charset="0"/>
                        </a:rPr>
                        <a:t>15</a:t>
                      </a:r>
                      <a:endParaRPr lang="en-US" sz="1200" b="1">
                        <a:effectLst/>
                        <a:latin typeface="Cambria" panose="02040503050406030204" pitchFamily="18" charset="0"/>
                        <a:ea typeface="ＭＳ 明朝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Times New Roman" panose="02020603050405020304" pitchFamily="18" charset="0"/>
                        </a:rPr>
                        <a:t>25</a:t>
                      </a:r>
                      <a:endParaRPr lang="en-US" sz="1200" b="1">
                        <a:effectLst/>
                        <a:latin typeface="Cambria" panose="02040503050406030204" pitchFamily="18" charset="0"/>
                        <a:ea typeface="ＭＳ 明朝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Times New Roman" panose="02020603050405020304" pitchFamily="18" charset="0"/>
                        </a:rPr>
                        <a:t>65</a:t>
                      </a:r>
                      <a:endParaRPr lang="en-US" sz="1200" b="1">
                        <a:effectLst/>
                        <a:latin typeface="Cambria" panose="02040503050406030204" pitchFamily="18" charset="0"/>
                        <a:ea typeface="ＭＳ 明朝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7358520"/>
                  </a:ext>
                </a:extLst>
              </a:tr>
              <a:tr h="50223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Times New Roman" panose="02020603050405020304" pitchFamily="18" charset="0"/>
                        </a:rPr>
                        <a:t>PHQ-8 Total</a:t>
                      </a:r>
                      <a:endParaRPr lang="en-US" sz="1200" b="1">
                        <a:effectLst/>
                        <a:latin typeface="Cambria" panose="02040503050406030204" pitchFamily="18" charset="0"/>
                        <a:ea typeface="ＭＳ 明朝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Times New Roman" panose="02020603050405020304" pitchFamily="18" charset="0"/>
                        </a:rPr>
                        <a:t>8</a:t>
                      </a:r>
                      <a:endParaRPr lang="en-US" sz="1200" b="1">
                        <a:effectLst/>
                        <a:latin typeface="Cambria" panose="02040503050406030204" pitchFamily="18" charset="0"/>
                        <a:ea typeface="ＭＳ 明朝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Times New Roman" panose="02020603050405020304" pitchFamily="18" charset="0"/>
                        </a:rPr>
                        <a:t>6.96</a:t>
                      </a:r>
                      <a:endParaRPr lang="en-US" sz="1200" b="1">
                        <a:effectLst/>
                        <a:latin typeface="Cambria" panose="02040503050406030204" pitchFamily="18" charset="0"/>
                        <a:ea typeface="ＭＳ 明朝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Times New Roman" panose="02020603050405020304" pitchFamily="18" charset="0"/>
                        </a:rPr>
                        <a:t>15</a:t>
                      </a:r>
                      <a:endParaRPr lang="en-US" sz="1200" b="1">
                        <a:effectLst/>
                        <a:latin typeface="Cambria" panose="02040503050406030204" pitchFamily="18" charset="0"/>
                        <a:ea typeface="ＭＳ 明朝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1">
                        <a:effectLst/>
                        <a:latin typeface="Cambria" panose="02040503050406030204" pitchFamily="18" charset="0"/>
                        <a:ea typeface="ＭＳ 明朝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Times New Roman" panose="02020603050405020304" pitchFamily="18" charset="0"/>
                        </a:rPr>
                        <a:t>21</a:t>
                      </a:r>
                      <a:endParaRPr lang="en-US" sz="1200" b="1">
                        <a:effectLst/>
                        <a:latin typeface="Cambria" panose="02040503050406030204" pitchFamily="18" charset="0"/>
                        <a:ea typeface="ＭＳ 明朝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3641499"/>
                  </a:ext>
                </a:extLst>
              </a:tr>
              <a:tr h="50223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Times New Roman" panose="02020603050405020304" pitchFamily="18" charset="0"/>
                        </a:rPr>
                        <a:t>UCLA Total</a:t>
                      </a:r>
                      <a:endParaRPr lang="en-US" sz="1200" b="1">
                        <a:effectLst/>
                        <a:latin typeface="Cambria" panose="02040503050406030204" pitchFamily="18" charset="0"/>
                        <a:ea typeface="ＭＳ 明朝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Times New Roman" panose="02020603050405020304" pitchFamily="18" charset="0"/>
                        </a:rPr>
                        <a:t>47</a:t>
                      </a:r>
                      <a:endParaRPr lang="en-US" sz="1200" b="1">
                        <a:effectLst/>
                        <a:latin typeface="Cambria" panose="02040503050406030204" pitchFamily="18" charset="0"/>
                        <a:ea typeface="ＭＳ 明朝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Times New Roman" panose="02020603050405020304" pitchFamily="18" charset="0"/>
                        </a:rPr>
                        <a:t>10.02</a:t>
                      </a:r>
                      <a:endParaRPr lang="en-US" sz="1200" b="1">
                        <a:effectLst/>
                        <a:latin typeface="Cambria" panose="02040503050406030204" pitchFamily="18" charset="0"/>
                        <a:ea typeface="ＭＳ 明朝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Times New Roman" panose="02020603050405020304" pitchFamily="18" charset="0"/>
                        </a:rPr>
                        <a:t>15</a:t>
                      </a:r>
                      <a:endParaRPr lang="en-US" sz="1200" b="1">
                        <a:effectLst/>
                        <a:latin typeface="Cambria" panose="02040503050406030204" pitchFamily="18" charset="0"/>
                        <a:ea typeface="ＭＳ 明朝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Times New Roman" panose="02020603050405020304" pitchFamily="18" charset="0"/>
                        </a:rPr>
                        <a:t>24</a:t>
                      </a:r>
                      <a:endParaRPr lang="en-US" sz="1200" b="1">
                        <a:effectLst/>
                        <a:latin typeface="Cambria" panose="02040503050406030204" pitchFamily="18" charset="0"/>
                        <a:ea typeface="ＭＳ 明朝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Times New Roman" panose="02020603050405020304" pitchFamily="18" charset="0"/>
                        </a:rPr>
                        <a:t>62</a:t>
                      </a:r>
                      <a:endParaRPr lang="en-US" sz="1200" b="1">
                        <a:effectLst/>
                        <a:latin typeface="Cambria" panose="02040503050406030204" pitchFamily="18" charset="0"/>
                        <a:ea typeface="ＭＳ 明朝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4345765"/>
                  </a:ext>
                </a:extLst>
              </a:tr>
              <a:tr h="502236">
                <a:tc gridSpan="6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1" dirty="0">
                        <a:effectLst/>
                        <a:latin typeface="Cambria" panose="02040503050406030204" pitchFamily="18" charset="0"/>
                        <a:ea typeface="ＭＳ 明朝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034737"/>
                  </a:ext>
                </a:extLst>
              </a:tr>
            </a:tbl>
          </a:graphicData>
        </a:graphic>
      </p:graphicFrame>
      <p:graphicFrame>
        <p:nvGraphicFramePr>
          <p:cNvPr id="56" name="Table 55">
            <a:extLst>
              <a:ext uri="{FF2B5EF4-FFF2-40B4-BE49-F238E27FC236}">
                <a16:creationId xmlns:a16="http://schemas.microsoft.com/office/drawing/2014/main" id="{F82C80BD-5D90-2644-A0B7-9DBF7F5E2E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9231575"/>
              </p:ext>
            </p:extLst>
          </p:nvPr>
        </p:nvGraphicFramePr>
        <p:xfrm>
          <a:off x="11292840" y="17774082"/>
          <a:ext cx="22027645" cy="135281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055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055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055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055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4055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22172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 How</a:t>
                      </a:r>
                      <a:r>
                        <a:rPr lang="en-US" sz="3600" b="1" baseline="0" dirty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 has the pandemic affected you?</a:t>
                      </a:r>
                      <a:endParaRPr lang="en-US" sz="3600" b="1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T="0" marB="91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 How</a:t>
                      </a:r>
                      <a:r>
                        <a:rPr lang="en-US" sz="3600" b="1" baseline="0" dirty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 did you feel when you couldn’t go anywhere?</a:t>
                      </a:r>
                      <a:r>
                        <a:rPr lang="en-US" sz="3600" b="1" dirty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 </a:t>
                      </a:r>
                    </a:p>
                  </a:txBody>
                  <a:tcPr marT="0" marB="91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 What</a:t>
                      </a:r>
                      <a:r>
                        <a:rPr lang="en-US" sz="3600" b="1" baseline="0" dirty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 was helpful to you during isolation?</a:t>
                      </a:r>
                      <a:r>
                        <a:rPr lang="en-US" sz="3600" b="1" dirty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 </a:t>
                      </a:r>
                    </a:p>
                  </a:txBody>
                  <a:tcPr marT="0" marB="91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 What additional support would have been helpful during isolation? </a:t>
                      </a:r>
                    </a:p>
                  </a:txBody>
                  <a:tcPr marT="0" marB="91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How did you feel before/during</a:t>
                      </a:r>
                      <a:r>
                        <a:rPr lang="en-US" sz="3600" b="1" baseline="0" dirty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 the pandemic compared to now?</a:t>
                      </a:r>
                      <a:endParaRPr lang="en-US" sz="3600" b="1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T="0" marB="91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6226">
                <a:tc>
                  <a:txBody>
                    <a:bodyPr/>
                    <a:lstStyle/>
                    <a:p>
                      <a:pPr algn="ctr"/>
                      <a:r>
                        <a:rPr lang="en-US" sz="25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Separated from loved ones and missed important events. Many have felt out of control, anxious, depressed, and lonely. Few did not feel affected by the changes.</a:t>
                      </a:r>
                    </a:p>
                    <a:p>
                      <a:pPr algn="ctr"/>
                      <a:r>
                        <a:rPr lang="en-US" sz="25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 </a:t>
                      </a:r>
                    </a:p>
                    <a:p>
                      <a:pPr algn="ctr"/>
                      <a:r>
                        <a:rPr lang="en-US" sz="25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“I didn’t feel like me anymore, because I didn’t feel like doing anything.”</a:t>
                      </a:r>
                    </a:p>
                    <a:p>
                      <a:pPr algn="ctr"/>
                      <a:r>
                        <a:rPr lang="en-US" sz="25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 </a:t>
                      </a:r>
                    </a:p>
                    <a:p>
                      <a:pPr algn="ctr"/>
                      <a:r>
                        <a:rPr lang="en-US" sz="25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“We are being treated like slaves. Being black, I’m sensitive to that.”</a:t>
                      </a:r>
                    </a:p>
                    <a:p>
                      <a:pPr algn="ctr"/>
                      <a:endParaRPr lang="en-US" sz="2500" b="0" i="1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  <a:sym typeface="Arial"/>
                      </a:endParaRPr>
                    </a:p>
                    <a:p>
                      <a:pPr algn="ctr"/>
                      <a:r>
                        <a:rPr lang="en-US" sz="25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“Depressed, a lot.”</a:t>
                      </a:r>
                    </a:p>
                    <a:p>
                      <a:pPr algn="ctr"/>
                      <a:endParaRPr lang="en-US" sz="2500" b="0" i="1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  <a:sym typeface="Arial"/>
                      </a:endParaRPr>
                    </a:p>
                    <a:p>
                      <a:pPr algn="ctr"/>
                      <a:r>
                        <a:rPr lang="en-US" sz="25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“Very lonely, just bored really.”</a:t>
                      </a:r>
                    </a:p>
                    <a:p>
                      <a:pPr algn="ctr"/>
                      <a:endParaRPr lang="en-US" sz="2500" b="0" i="1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  <a:sym typeface="Arial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5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/>
                          <a:sym typeface="Arial"/>
                        </a:rPr>
                        <a:t>“It was a learning experience.”</a:t>
                      </a:r>
                      <a:r>
                        <a:rPr lang="en-US" sz="2500" b="0" i="1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/>
                        </a:rPr>
                        <a:t> </a:t>
                      </a:r>
                      <a:endParaRPr lang="en-US" sz="2500" b="0" i="1" kern="1200" dirty="0">
                        <a:solidFill>
                          <a:schemeClr val="tx2">
                            <a:lumMod val="10000"/>
                          </a:schemeClr>
                        </a:solidFill>
                        <a:latin typeface="+mn-lt"/>
                        <a:ea typeface="+mn-ea"/>
                        <a:cs typeface="Arial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5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+mn-lt"/>
                        <a:ea typeface="+mn-ea"/>
                        <a:cs typeface="Arial"/>
                        <a:sym typeface="Arial"/>
                      </a:endParaRPr>
                    </a:p>
                    <a:p>
                      <a:pPr algn="ctr"/>
                      <a:r>
                        <a:rPr lang="en-US" sz="25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/>
                          <a:sym typeface="Arial"/>
                        </a:rPr>
                        <a:t>Felt overwhelmed and trapped. Experienced </a:t>
                      </a:r>
                      <a:r>
                        <a:rPr lang="en-US" sz="25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changes in their mood, such as anxiety, angry, frustrated, and sad. </a:t>
                      </a:r>
                    </a:p>
                    <a:p>
                      <a:pPr algn="ctr"/>
                      <a:r>
                        <a:rPr lang="en-US" sz="25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 </a:t>
                      </a:r>
                    </a:p>
                    <a:p>
                      <a:pPr algn="ctr"/>
                      <a:r>
                        <a:rPr lang="en-US" sz="25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“When I get low I sing, but I didn’t feel like singing.”</a:t>
                      </a:r>
                    </a:p>
                    <a:p>
                      <a:pPr algn="ctr"/>
                      <a:r>
                        <a:rPr lang="en-US" sz="25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 </a:t>
                      </a:r>
                    </a:p>
                    <a:p>
                      <a:pPr algn="ctr"/>
                      <a:r>
                        <a:rPr lang="en-US" sz="25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“Like a prisoner.”</a:t>
                      </a:r>
                    </a:p>
                    <a:p>
                      <a:pPr algn="ctr"/>
                      <a:r>
                        <a:rPr lang="en-US" sz="25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 </a:t>
                      </a:r>
                    </a:p>
                    <a:p>
                      <a:pPr algn="ctr"/>
                      <a:r>
                        <a:rPr lang="en-US" sz="25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“That made me really depressed.”</a:t>
                      </a:r>
                      <a:r>
                        <a:rPr lang="en-US" sz="2500" b="0" i="1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</a:p>
                    <a:p>
                      <a:pPr algn="ctr"/>
                      <a:endParaRPr lang="en-US" sz="2500" b="0" i="1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Arial"/>
                        <a:cs typeface="Arial"/>
                      </a:endParaRPr>
                    </a:p>
                    <a:p>
                      <a:pPr algn="ctr"/>
                      <a:r>
                        <a:rPr lang="en-US" sz="2500" b="0" i="1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cs typeface="Arial"/>
                        </a:rPr>
                        <a:t>“I felt like I hit rock bottom.”</a:t>
                      </a:r>
                    </a:p>
                    <a:p>
                      <a:pPr algn="ctr"/>
                      <a:endParaRPr lang="en-US" sz="2500" b="0" i="1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Arial"/>
                        <a:cs typeface="Arial"/>
                      </a:endParaRPr>
                    </a:p>
                    <a:p>
                      <a:pPr algn="ctr"/>
                      <a:r>
                        <a:rPr lang="en-US" sz="2500" b="0" i="1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cs typeface="Arial"/>
                        </a:rPr>
                        <a:t>“Had some anxiety.”</a:t>
                      </a:r>
                    </a:p>
                    <a:p>
                      <a:pPr algn="ctr"/>
                      <a:endParaRPr lang="en-US" sz="2500" b="0" i="1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Arial"/>
                        <a:cs typeface="Arial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500" b="0" i="1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ＭＳ 明朝"/>
                          <a:cs typeface="Arial"/>
                        </a:rPr>
                        <a:t>“I felt that it was necessary to keep everybody safe, but I was still annoyed that I just couldn’t go.”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Support, communication, and reassurance from the staff. Additional feedback included reading, activities, phone calls, music, self-reflection, </a:t>
                      </a:r>
                      <a:r>
                        <a:rPr lang="en-US" sz="25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ＭＳ 明朝"/>
                          <a:cs typeface="Arial"/>
                          <a:sym typeface="Arial"/>
                        </a:rPr>
                        <a:t>p</a:t>
                      </a:r>
                      <a:r>
                        <a:rPr lang="en-US" sz="2500" b="0" i="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ＭＳ 明朝"/>
                          <a:cs typeface="Arial"/>
                        </a:rPr>
                        <a:t>raying, candles, food, </a:t>
                      </a:r>
                      <a:r>
                        <a:rPr lang="en-US" sz="25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and time spent outdoors.</a:t>
                      </a:r>
                    </a:p>
                    <a:p>
                      <a:pPr algn="ctr"/>
                      <a:r>
                        <a:rPr lang="en-US" sz="25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 </a:t>
                      </a:r>
                    </a:p>
                    <a:p>
                      <a:pPr algn="ctr"/>
                      <a:r>
                        <a:rPr lang="en-US" sz="25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“The staff made me feel that I was wanted. They made me feel like everything was going to be okay.”</a:t>
                      </a:r>
                      <a:r>
                        <a:rPr lang="en-US" sz="2500" b="0" i="1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</a:p>
                    <a:p>
                      <a:pPr algn="ctr"/>
                      <a:endParaRPr lang="en-US" sz="2500" b="0" i="1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Arial"/>
                        <a:cs typeface="Arial"/>
                      </a:endParaRPr>
                    </a:p>
                    <a:p>
                      <a:pPr algn="ctr"/>
                      <a:r>
                        <a:rPr lang="en-US" sz="2500" b="0" i="1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cs typeface="Arial"/>
                        </a:rPr>
                        <a:t>“The staff asked if we needed anything.”</a:t>
                      </a:r>
                    </a:p>
                    <a:p>
                      <a:pPr algn="ctr"/>
                      <a:endParaRPr lang="en-US" sz="2500" b="0" i="1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Arial"/>
                        <a:cs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b="0" i="1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ＭＳ 明朝"/>
                          <a:cs typeface="Arial"/>
                        </a:rPr>
                        <a:t>“If I asked, they got it done.”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b="0" i="1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ＭＳ 明朝"/>
                          <a:cs typeface="Arial"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b="0" i="1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ＭＳ 明朝"/>
                          <a:cs typeface="Arial"/>
                        </a:rPr>
                        <a:t>“I felt that the staff covered everything.”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5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  <a:sym typeface="Arial"/>
                      </a:endParaRPr>
                    </a:p>
                    <a:p>
                      <a:pPr algn="ctr"/>
                      <a:r>
                        <a:rPr lang="en-US" sz="25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Additional support and communication from staff and loved ones. Adjusting the restrictions on visitation rights.  </a:t>
                      </a:r>
                    </a:p>
                    <a:p>
                      <a:pPr algn="ctr"/>
                      <a:r>
                        <a:rPr lang="en-US" sz="25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 </a:t>
                      </a:r>
                    </a:p>
                    <a:p>
                      <a:pPr algn="ctr"/>
                      <a:r>
                        <a:rPr lang="en-US" sz="25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“Well for me, I just need somebody to talk to.”</a:t>
                      </a:r>
                    </a:p>
                    <a:p>
                      <a:pPr algn="ctr"/>
                      <a:endParaRPr lang="en-US" sz="2500" b="0" i="1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  <a:sym typeface="Arial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500" b="0" i="1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ＭＳ 明朝"/>
                          <a:cs typeface="Arial"/>
                        </a:rPr>
                        <a:t>“Talked to the family on the phone, but it’s not the same.”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2500" b="0" i="1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+mn-lt"/>
                        <a:ea typeface="ＭＳ 明朝"/>
                        <a:cs typeface="Arial"/>
                        <a:sym typeface="Arial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5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/>
                          <a:sym typeface="Arial"/>
                        </a:rPr>
                        <a:t>“I miss the hugs, that brightens up your day, it was like family, warm handshakes.”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2500" b="0" i="1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+mn-lt"/>
                        <a:ea typeface="+mn-ea"/>
                        <a:cs typeface="Arial"/>
                        <a:sym typeface="Arial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5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/>
                          <a:sym typeface="Arial"/>
                        </a:rPr>
                        <a:t>“Let us out a little bit. I couldn’t even go to the microwave.”</a:t>
                      </a:r>
                      <a:endParaRPr lang="en-US" sz="2500" b="0" i="1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  <a:sym typeface="Arial"/>
                      </a:endParaRPr>
                    </a:p>
                    <a:p>
                      <a:pPr algn="ctr"/>
                      <a:r>
                        <a:rPr lang="en-US" sz="25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 </a:t>
                      </a:r>
                    </a:p>
                    <a:p>
                      <a:pPr algn="ctr"/>
                      <a:r>
                        <a:rPr lang="en-US" sz="25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“To be perfectly honest, they did all they could.”</a:t>
                      </a:r>
                    </a:p>
                    <a:p>
                      <a:pPr algn="ctr"/>
                      <a:endParaRPr lang="en-US" sz="2500" b="0" i="1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  <a:sym typeface="Arial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5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  <a:sym typeface="Arial"/>
                      </a:endParaRPr>
                    </a:p>
                    <a:p>
                      <a:pPr algn="ctr"/>
                      <a:r>
                        <a:rPr lang="en-US" sz="25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Before, they enjoyed their autonomy and group activities. During isolation, they felt lonely and didn’t feel part of a community. Now, they are noticing their mood improve and are beginning to feel hopeful. A few are still afraid to be out in the community.</a:t>
                      </a:r>
                    </a:p>
                    <a:p>
                      <a:pPr algn="ctr"/>
                      <a:r>
                        <a:rPr lang="en-US" sz="2500" b="0" i="0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 </a:t>
                      </a:r>
                    </a:p>
                    <a:p>
                      <a:pPr algn="ctr"/>
                      <a:r>
                        <a:rPr lang="en-US" sz="25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“I feel now like there’s hope.”</a:t>
                      </a:r>
                    </a:p>
                    <a:p>
                      <a:pPr algn="ctr"/>
                      <a:endParaRPr lang="en-US" sz="2500" b="0" i="1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  <a:sym typeface="Arial"/>
                      </a:endParaRPr>
                    </a:p>
                    <a:p>
                      <a:pPr algn="ctr"/>
                      <a:r>
                        <a:rPr lang="en-US" sz="25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“I kind of felt lonely. I feel much better now.”</a:t>
                      </a:r>
                    </a:p>
                    <a:p>
                      <a:pPr algn="ctr"/>
                      <a:r>
                        <a:rPr lang="en-US" sz="25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b="0" i="1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ＭＳ 明朝"/>
                          <a:cs typeface="Arial"/>
                        </a:rPr>
                        <a:t>“I feel like a new person. When I went in I was an angry person. Now, I’m a happy person. I’m content with me.”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500" b="0" i="1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+mn-lt"/>
                        <a:ea typeface="ＭＳ 明朝"/>
                        <a:cs typeface="Arial"/>
                        <a:sym typeface="Ari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ＭＳ 明朝"/>
                          <a:cs typeface="Arial"/>
                          <a:sym typeface="Arial"/>
                        </a:rPr>
                        <a:t>“I feel a little bit better now, but it’s still a process.”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500" b="0" i="1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+mn-lt"/>
                        <a:ea typeface="ＭＳ 明朝"/>
                        <a:cs typeface="Arial"/>
                        <a:sym typeface="Arial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8" name="TextBox 57">
            <a:extLst>
              <a:ext uri="{FF2B5EF4-FFF2-40B4-BE49-F238E27FC236}">
                <a16:creationId xmlns:a16="http://schemas.microsoft.com/office/drawing/2014/main" id="{D441F40B-376A-4241-84C3-4C600707BD9A}"/>
              </a:ext>
            </a:extLst>
          </p:cNvPr>
          <p:cNvSpPr txBox="1"/>
          <p:nvPr/>
        </p:nvSpPr>
        <p:spPr>
          <a:xfrm>
            <a:off x="11330880" y="17085830"/>
            <a:ext cx="9774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Table 2.</a:t>
            </a:r>
            <a:r>
              <a:rPr lang="en-US" sz="3200" b="1" i="1" dirty="0"/>
              <a:t> </a:t>
            </a:r>
            <a:r>
              <a:rPr lang="en-US" sz="3200" i="1" dirty="0"/>
              <a:t>Personal Experiences During Isolation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771968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ilk">
  <a:themeElements>
    <a:clrScheme name="SlideSalad Theme 62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377790"/>
      </a:accent1>
      <a:accent2>
        <a:srgbClr val="189A80"/>
      </a:accent2>
      <a:accent3>
        <a:srgbClr val="F09C2A"/>
      </a:accent3>
      <a:accent4>
        <a:srgbClr val="D24132"/>
      </a:accent4>
      <a:accent5>
        <a:srgbClr val="564266"/>
      </a:accent5>
      <a:accent6>
        <a:srgbClr val="686868"/>
      </a:accent6>
      <a:hlink>
        <a:srgbClr val="FFFFFF"/>
      </a:hlink>
      <a:folHlink>
        <a:srgbClr val="595959"/>
      </a:folHlink>
    </a:clrScheme>
    <a:fontScheme name="Slik-1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lik-1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50000"/>
              </a:schemeClr>
            </a:gs>
            <a:gs pos="30000">
              <a:schemeClr val="phClr">
                <a:tint val="60000"/>
                <a:satMod val="250000"/>
              </a:schemeClr>
            </a:gs>
            <a:gs pos="50000">
              <a:schemeClr val="phClr">
                <a:tint val="57000"/>
                <a:satMod val="250000"/>
              </a:schemeClr>
            </a:gs>
            <a:gs pos="100000">
              <a:schemeClr val="phClr">
                <a:tint val="28000"/>
                <a:satMod val="250000"/>
              </a:schemeClr>
            </a:gs>
          </a:gsLst>
          <a:lin ang="6960000" scaled="1"/>
        </a:gradFill>
        <a:gradFill rotWithShape="1">
          <a:gsLst>
            <a:gs pos="0">
              <a:schemeClr val="phClr">
                <a:shade val="80000"/>
                <a:satMod val="200000"/>
              </a:schemeClr>
            </a:gs>
            <a:gs pos="30000">
              <a:schemeClr val="phClr">
                <a:shade val="20000"/>
                <a:satMod val="250000"/>
              </a:schemeClr>
            </a:gs>
            <a:gs pos="50000">
              <a:schemeClr val="phClr">
                <a:shade val="23000"/>
                <a:satMod val="250000"/>
              </a:schemeClr>
            </a:gs>
            <a:gs pos="60000">
              <a:schemeClr val="phClr">
                <a:shade val="29000"/>
                <a:satMod val="230000"/>
              </a:schemeClr>
            </a:gs>
            <a:gs pos="100000">
              <a:schemeClr val="phClr">
                <a:shade val="70000"/>
                <a:satMod val="200000"/>
              </a:schemeClr>
            </a:gs>
          </a:gsLst>
          <a:lin ang="696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50800" dir="5400000" algn="tl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>
            <a:bevelT w="127000" h="12700"/>
          </a:sp3d>
        </a:effectStyle>
        <a:effectStyle>
          <a:effectLst>
            <a:outerShdw blurRad="63500" dist="50800" dir="5400000" algn="tl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>
            <a:bevelT w="152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0000"/>
                <a:satMod val="150000"/>
              </a:schemeClr>
            </a:gs>
            <a:gs pos="50000">
              <a:schemeClr val="phClr">
                <a:tint val="85000"/>
                <a:shade val="100000"/>
                <a:satMod val="140000"/>
              </a:schemeClr>
            </a:gs>
            <a:gs pos="100000">
              <a:schemeClr val="phClr">
                <a:shade val="50000"/>
                <a:satMod val="150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chemeClr val="phClr">
                <a:shade val="55000"/>
                <a:satMod val="150000"/>
              </a:schemeClr>
              <a:schemeClr val="phClr">
                <a:tint val="0"/>
                <a:satMod val="150000"/>
              </a:schemeClr>
            </a:duotone>
          </a:blip>
          <a:stretch/>
        </a:blipFill>
      </a:bgFillStyleLst>
    </a:fmtScheme>
  </a:themeElements>
  <a:objectDefaults>
    <a:spDef>
      <a:spPr>
        <a:solidFill>
          <a:srgbClr val="F8F8F8"/>
        </a:solidFill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Silk</Template>
  <TotalTime>29199</TotalTime>
  <Words>1077</Words>
  <Application>Microsoft Macintosh PowerPoint</Application>
  <PresentationFormat>Custom</PresentationFormat>
  <Paragraphs>173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Cambria</vt:lpstr>
      <vt:lpstr>Cambria Math</vt:lpstr>
      <vt:lpstr>Lucida Grande</vt:lpstr>
      <vt:lpstr>Times New Roman</vt:lpstr>
      <vt:lpstr>Wingdings</vt:lpstr>
      <vt:lpstr>Silk</vt:lpstr>
      <vt:lpstr>PowerPoint Presentation</vt:lpstr>
    </vt:vector>
  </TitlesOfParts>
  <Company>University of Missouri - St. Louis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lewischr</dc:creator>
  <cp:lastModifiedBy>Bakoylis, Corina (UMSL-Student)</cp:lastModifiedBy>
  <cp:revision>353</cp:revision>
  <cp:lastPrinted>2013-01-29T16:15:54Z</cp:lastPrinted>
  <dcterms:created xsi:type="dcterms:W3CDTF">2010-04-06T19:30:00Z</dcterms:created>
  <dcterms:modified xsi:type="dcterms:W3CDTF">2021-07-09T03:59:49Z</dcterms:modified>
</cp:coreProperties>
</file>