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1"/>
  </p:sldMasterIdLst>
  <p:sldIdLst>
    <p:sldId id="256" r:id="rId2"/>
  </p:sldIdLst>
  <p:sldSz cx="43891200" cy="32918400"/>
  <p:notesSz cx="7086600" cy="93726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8F8F8"/>
    <a:srgbClr val="32729E"/>
    <a:srgbClr val="CFDEE7"/>
    <a:srgbClr val="5F5F5F"/>
    <a:srgbClr val="981E32"/>
    <a:srgbClr val="EA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2" autoAdjust="0"/>
    <p:restoredTop sz="94721" autoAdjust="0"/>
  </p:normalViewPr>
  <p:slideViewPr>
    <p:cSldViewPr>
      <p:cViewPr varScale="1">
        <p:scale>
          <a:sx n="16" d="100"/>
          <a:sy n="16" d="100"/>
        </p:scale>
        <p:origin x="1363" y="110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180735-B48C-4142-9921-A2B7629970C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A6DB2D-0733-44A6-8D3B-0CA2925E5FC5}">
      <dgm:prSet/>
      <dgm:spPr>
        <a:solidFill>
          <a:schemeClr val="accent1">
            <a:lumMod val="40000"/>
            <a:lumOff val="60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>
              <a:solidFill>
                <a:schemeClr val="tx2"/>
              </a:solidFill>
            </a:rPr>
            <a:t>PLAN </a:t>
          </a:r>
        </a:p>
      </dgm:t>
    </dgm:pt>
    <dgm:pt modelId="{C752421B-0633-4F0B-AB3D-544EA86962C4}" type="parTrans" cxnId="{D01E30AA-8BE4-448C-8A09-3D81ECC3B440}">
      <dgm:prSet/>
      <dgm:spPr/>
      <dgm:t>
        <a:bodyPr/>
        <a:lstStyle/>
        <a:p>
          <a:endParaRPr lang="en-US"/>
        </a:p>
      </dgm:t>
    </dgm:pt>
    <dgm:pt modelId="{9A63FBED-C810-4DDE-9525-C546A6910B7F}" type="sibTrans" cxnId="{D01E30AA-8BE4-448C-8A09-3D81ECC3B440}">
      <dgm:prSet/>
      <dgm:spPr/>
      <dgm:t>
        <a:bodyPr/>
        <a:lstStyle/>
        <a:p>
          <a:endParaRPr lang="en-US"/>
        </a:p>
      </dgm:t>
    </dgm:pt>
    <dgm:pt modelId="{A1E9C6FF-F512-4F45-8D0E-49E6603FF43F}">
      <dgm:prSet custT="1"/>
      <dgm:spPr>
        <a:solidFill>
          <a:srgbClr val="CFDEE7">
            <a:alpha val="89804"/>
          </a:srgbClr>
        </a:solidFill>
        <a:ln>
          <a:solidFill>
            <a:schemeClr val="accent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sz="3600" dirty="0"/>
        </a:p>
      </dgm:t>
    </dgm:pt>
    <dgm:pt modelId="{040FBEC2-BA6A-4907-9DDD-B4B6240793C4}" type="parTrans" cxnId="{72F12386-05E4-4C5C-ADF4-71D976C4CD7E}">
      <dgm:prSet/>
      <dgm:spPr/>
      <dgm:t>
        <a:bodyPr/>
        <a:lstStyle/>
        <a:p>
          <a:endParaRPr lang="en-US"/>
        </a:p>
      </dgm:t>
    </dgm:pt>
    <dgm:pt modelId="{BB82368B-1E8A-4554-B13F-0F9B24360DE7}" type="sibTrans" cxnId="{72F12386-05E4-4C5C-ADF4-71D976C4CD7E}">
      <dgm:prSet/>
      <dgm:spPr/>
      <dgm:t>
        <a:bodyPr/>
        <a:lstStyle/>
        <a:p>
          <a:endParaRPr lang="en-US"/>
        </a:p>
      </dgm:t>
    </dgm:pt>
    <dgm:pt modelId="{10A98311-CE5E-4A6C-B0D2-0F15192FDA92}">
      <dgm:prSet/>
      <dgm:spPr>
        <a:solidFill>
          <a:schemeClr val="accent1">
            <a:lumMod val="40000"/>
            <a:lumOff val="60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>
              <a:solidFill>
                <a:schemeClr val="tx2"/>
              </a:solidFill>
            </a:rPr>
            <a:t>DO</a:t>
          </a:r>
        </a:p>
      </dgm:t>
    </dgm:pt>
    <dgm:pt modelId="{FE5DC4BC-E0AA-4761-81AD-DCE31ADE3209}" type="parTrans" cxnId="{22C05AAF-74F5-421F-A147-C4A3E61FFEDB}">
      <dgm:prSet/>
      <dgm:spPr/>
      <dgm:t>
        <a:bodyPr/>
        <a:lstStyle/>
        <a:p>
          <a:endParaRPr lang="en-US"/>
        </a:p>
      </dgm:t>
    </dgm:pt>
    <dgm:pt modelId="{FCDE573E-A838-413C-85D8-18EE0B923166}" type="sibTrans" cxnId="{22C05AAF-74F5-421F-A147-C4A3E61FFEDB}">
      <dgm:prSet/>
      <dgm:spPr/>
      <dgm:t>
        <a:bodyPr/>
        <a:lstStyle/>
        <a:p>
          <a:endParaRPr lang="en-US"/>
        </a:p>
      </dgm:t>
    </dgm:pt>
    <dgm:pt modelId="{7D22E76A-E6C4-45F3-812A-E9ABE4883661}">
      <dgm:prSet custT="1"/>
      <dgm:spPr>
        <a:solidFill>
          <a:srgbClr val="CFDEE7">
            <a:alpha val="89804"/>
          </a:srgbClr>
        </a:solidFill>
        <a:ln>
          <a:solidFill>
            <a:schemeClr val="accent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600" dirty="0"/>
            <a:t>Conducted phone interview of eligible participants to identify potential barriers to mental health treatment</a:t>
          </a:r>
        </a:p>
      </dgm:t>
    </dgm:pt>
    <dgm:pt modelId="{87405315-AB6B-4297-93F6-49967AD3E655}" type="parTrans" cxnId="{EBF7798A-D2FA-48C5-BCE4-B7D1AD0425A6}">
      <dgm:prSet/>
      <dgm:spPr/>
      <dgm:t>
        <a:bodyPr/>
        <a:lstStyle/>
        <a:p>
          <a:endParaRPr lang="en-US"/>
        </a:p>
      </dgm:t>
    </dgm:pt>
    <dgm:pt modelId="{07E8AD5F-62FD-4650-8024-098B15974F17}" type="sibTrans" cxnId="{EBF7798A-D2FA-48C5-BCE4-B7D1AD0425A6}">
      <dgm:prSet/>
      <dgm:spPr/>
      <dgm:t>
        <a:bodyPr/>
        <a:lstStyle/>
        <a:p>
          <a:endParaRPr lang="en-US"/>
        </a:p>
      </dgm:t>
    </dgm:pt>
    <dgm:pt modelId="{D3AC76C4-08A5-4D84-9797-64F64DBE244C}">
      <dgm:prSet/>
      <dgm:spPr>
        <a:solidFill>
          <a:schemeClr val="accent1">
            <a:lumMod val="40000"/>
            <a:lumOff val="60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>
              <a:solidFill>
                <a:schemeClr val="tx2"/>
              </a:solidFill>
            </a:rPr>
            <a:t>STUDY</a:t>
          </a:r>
        </a:p>
      </dgm:t>
    </dgm:pt>
    <dgm:pt modelId="{F19C87CD-8D88-4821-A037-73AA25BE89FB}" type="parTrans" cxnId="{62EE4A0F-71B5-45B1-A6B3-27788FBD32F7}">
      <dgm:prSet/>
      <dgm:spPr/>
      <dgm:t>
        <a:bodyPr/>
        <a:lstStyle/>
        <a:p>
          <a:endParaRPr lang="en-US"/>
        </a:p>
      </dgm:t>
    </dgm:pt>
    <dgm:pt modelId="{3FC67ED5-D16E-4A2C-A1C0-AC968E1185A3}" type="sibTrans" cxnId="{62EE4A0F-71B5-45B1-A6B3-27788FBD32F7}">
      <dgm:prSet/>
      <dgm:spPr/>
      <dgm:t>
        <a:bodyPr/>
        <a:lstStyle/>
        <a:p>
          <a:endParaRPr lang="en-US"/>
        </a:p>
      </dgm:t>
    </dgm:pt>
    <dgm:pt modelId="{DAF535B4-5C6F-492A-83AE-CEFAE209CCEF}">
      <dgm:prSet custT="1"/>
      <dgm:spPr>
        <a:solidFill>
          <a:srgbClr val="CFDEE7">
            <a:alpha val="89804"/>
          </a:srgbClr>
        </a:solidFill>
        <a:ln>
          <a:solidFill>
            <a:schemeClr val="accent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600" dirty="0"/>
            <a:t>Analyzed data to identify the most commonly reported barriers to mental health treatment, history of mental health treatment, and quality of referral explanation by primary care</a:t>
          </a:r>
        </a:p>
      </dgm:t>
    </dgm:pt>
    <dgm:pt modelId="{22C8EAF2-978F-4715-BCF8-98FF4B8FD85E}" type="parTrans" cxnId="{0D0B7309-6C63-4013-A8A1-479B864C5C58}">
      <dgm:prSet/>
      <dgm:spPr/>
      <dgm:t>
        <a:bodyPr/>
        <a:lstStyle/>
        <a:p>
          <a:endParaRPr lang="en-US"/>
        </a:p>
      </dgm:t>
    </dgm:pt>
    <dgm:pt modelId="{40F41E67-668A-4894-8579-9CCAFAA9A53A}" type="sibTrans" cxnId="{0D0B7309-6C63-4013-A8A1-479B864C5C58}">
      <dgm:prSet/>
      <dgm:spPr/>
      <dgm:t>
        <a:bodyPr/>
        <a:lstStyle/>
        <a:p>
          <a:endParaRPr lang="en-US"/>
        </a:p>
      </dgm:t>
    </dgm:pt>
    <dgm:pt modelId="{B2EFCB47-401B-4338-85E2-B80FAD7AFB74}">
      <dgm:prSet/>
      <dgm:spPr>
        <a:solidFill>
          <a:schemeClr val="accent1">
            <a:lumMod val="40000"/>
            <a:lumOff val="60000"/>
          </a:schemeClr>
        </a:solidFill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>
              <a:solidFill>
                <a:schemeClr val="tx2"/>
              </a:solidFill>
            </a:rPr>
            <a:t>ACT</a:t>
          </a:r>
        </a:p>
      </dgm:t>
    </dgm:pt>
    <dgm:pt modelId="{2426667C-965D-4C51-A61B-23835AD37CFE}" type="parTrans" cxnId="{ABD82C7B-A1F8-498F-B1B0-3082E3D4B35B}">
      <dgm:prSet/>
      <dgm:spPr/>
      <dgm:t>
        <a:bodyPr/>
        <a:lstStyle/>
        <a:p>
          <a:endParaRPr lang="en-US"/>
        </a:p>
      </dgm:t>
    </dgm:pt>
    <dgm:pt modelId="{C026A88A-2DD4-430C-B571-F6810928D8A5}" type="sibTrans" cxnId="{ABD82C7B-A1F8-498F-B1B0-3082E3D4B35B}">
      <dgm:prSet/>
      <dgm:spPr/>
      <dgm:t>
        <a:bodyPr/>
        <a:lstStyle/>
        <a:p>
          <a:endParaRPr lang="en-US"/>
        </a:p>
      </dgm:t>
    </dgm:pt>
    <dgm:pt modelId="{FB43DCA3-E101-4A82-947A-2614634BD3AD}">
      <dgm:prSet custT="1"/>
      <dgm:spPr>
        <a:solidFill>
          <a:srgbClr val="CFDEE7">
            <a:alpha val="89804"/>
          </a:srgbClr>
        </a:solidFill>
        <a:ln>
          <a:solidFill>
            <a:schemeClr val="accent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600" dirty="0"/>
            <a:t>Presented results and made recommendations to reduce barriers </a:t>
          </a:r>
        </a:p>
      </dgm:t>
    </dgm:pt>
    <dgm:pt modelId="{97CEE842-395A-4A3A-B699-6E5005E2B875}" type="parTrans" cxnId="{93BE5B18-0306-42DE-AD45-47A6DF163E7C}">
      <dgm:prSet/>
      <dgm:spPr/>
      <dgm:t>
        <a:bodyPr/>
        <a:lstStyle/>
        <a:p>
          <a:endParaRPr lang="en-US"/>
        </a:p>
      </dgm:t>
    </dgm:pt>
    <dgm:pt modelId="{BEE28B14-3BA9-450F-B785-E2BE46153198}" type="sibTrans" cxnId="{93BE5B18-0306-42DE-AD45-47A6DF163E7C}">
      <dgm:prSet/>
      <dgm:spPr/>
      <dgm:t>
        <a:bodyPr/>
        <a:lstStyle/>
        <a:p>
          <a:endParaRPr lang="en-US"/>
        </a:p>
      </dgm:t>
    </dgm:pt>
    <dgm:pt modelId="{BFF1C89C-3A1A-46E3-8D05-6C6C7ED53CC4}">
      <dgm:prSet custT="1"/>
      <dgm:spPr/>
      <dgm:t>
        <a:bodyPr/>
        <a:lstStyle/>
        <a:p>
          <a:endParaRPr lang="en-US" sz="3600" dirty="0"/>
        </a:p>
      </dgm:t>
    </dgm:pt>
    <dgm:pt modelId="{F57FF2E0-9255-4061-A61D-EC16283C6A95}" type="parTrans" cxnId="{FC957F04-1339-4C6B-8FCB-4B7FE0D1A619}">
      <dgm:prSet/>
      <dgm:spPr/>
      <dgm:t>
        <a:bodyPr/>
        <a:lstStyle/>
        <a:p>
          <a:endParaRPr lang="en-US"/>
        </a:p>
      </dgm:t>
    </dgm:pt>
    <dgm:pt modelId="{7B6B54CA-B4C1-4687-B6D6-E525FCA82E3D}" type="sibTrans" cxnId="{FC957F04-1339-4C6B-8FCB-4B7FE0D1A619}">
      <dgm:prSet/>
      <dgm:spPr/>
      <dgm:t>
        <a:bodyPr/>
        <a:lstStyle/>
        <a:p>
          <a:endParaRPr lang="en-US"/>
        </a:p>
      </dgm:t>
    </dgm:pt>
    <dgm:pt modelId="{A8F13459-456B-49CF-8C67-93BB499EAB46}">
      <dgm:prSet custT="1"/>
      <dgm:spPr/>
      <dgm:t>
        <a:bodyPr/>
        <a:lstStyle/>
        <a:p>
          <a:endParaRPr lang="en-US" sz="3600" dirty="0"/>
        </a:p>
      </dgm:t>
    </dgm:pt>
    <dgm:pt modelId="{703A3FAB-4213-496F-8B26-C26F8B2510CC}" type="parTrans" cxnId="{1F9FE448-275A-4DC6-B76B-898824000604}">
      <dgm:prSet/>
      <dgm:spPr/>
      <dgm:t>
        <a:bodyPr/>
        <a:lstStyle/>
        <a:p>
          <a:endParaRPr lang="en-US"/>
        </a:p>
      </dgm:t>
    </dgm:pt>
    <dgm:pt modelId="{E3178E17-EEBF-4614-AFF0-8AEFC5F3D646}" type="sibTrans" cxnId="{1F9FE448-275A-4DC6-B76B-898824000604}">
      <dgm:prSet/>
      <dgm:spPr/>
      <dgm:t>
        <a:bodyPr/>
        <a:lstStyle/>
        <a:p>
          <a:endParaRPr lang="en-US"/>
        </a:p>
      </dgm:t>
    </dgm:pt>
    <dgm:pt modelId="{D9849F21-F7A9-4A47-936A-664185ACF065}">
      <dgm:prSet custT="1"/>
      <dgm:spPr/>
      <dgm:t>
        <a:bodyPr/>
        <a:lstStyle/>
        <a:p>
          <a:r>
            <a:rPr lang="en-US" sz="3600" dirty="0"/>
            <a:t>Retrospective chart review between November 1, 2018 to February 28, 2019 to identify individuals who had a no-show appointment for mental health treatment</a:t>
          </a:r>
        </a:p>
      </dgm:t>
    </dgm:pt>
    <dgm:pt modelId="{7E93F711-F719-4905-B269-4EEA04567C7B}" type="parTrans" cxnId="{3BF0A036-67DD-4916-92F0-8C2767D0FE1C}">
      <dgm:prSet/>
      <dgm:spPr/>
      <dgm:t>
        <a:bodyPr/>
        <a:lstStyle/>
        <a:p>
          <a:endParaRPr lang="en-US"/>
        </a:p>
      </dgm:t>
    </dgm:pt>
    <dgm:pt modelId="{FAECF19C-6924-43EC-874D-B09DAB0479F3}" type="sibTrans" cxnId="{3BF0A036-67DD-4916-92F0-8C2767D0FE1C}">
      <dgm:prSet/>
      <dgm:spPr/>
      <dgm:t>
        <a:bodyPr/>
        <a:lstStyle/>
        <a:p>
          <a:endParaRPr lang="en-US"/>
        </a:p>
      </dgm:t>
    </dgm:pt>
    <dgm:pt modelId="{D2DCDFCA-EE38-47CC-BAD8-62B679A819AE}">
      <dgm:prSet custT="1"/>
      <dgm:spPr/>
      <dgm:t>
        <a:bodyPr/>
        <a:lstStyle/>
        <a:p>
          <a:endParaRPr lang="en-US" sz="3600" dirty="0"/>
        </a:p>
      </dgm:t>
    </dgm:pt>
    <dgm:pt modelId="{89912F2E-4668-452F-AEC9-0D52042F6ED2}" type="parTrans" cxnId="{FF3ED9C8-2CBB-4440-865E-3FCCBAEECBEA}">
      <dgm:prSet/>
      <dgm:spPr/>
      <dgm:t>
        <a:bodyPr/>
        <a:lstStyle/>
        <a:p>
          <a:endParaRPr lang="en-US"/>
        </a:p>
      </dgm:t>
    </dgm:pt>
    <dgm:pt modelId="{56922FDC-A6AA-466E-80DB-611688EEC434}" type="sibTrans" cxnId="{FF3ED9C8-2CBB-4440-865E-3FCCBAEECBEA}">
      <dgm:prSet/>
      <dgm:spPr/>
      <dgm:t>
        <a:bodyPr/>
        <a:lstStyle/>
        <a:p>
          <a:endParaRPr lang="en-US"/>
        </a:p>
      </dgm:t>
    </dgm:pt>
    <dgm:pt modelId="{ADD3A4DC-19DD-4F5A-8FA4-B481D836D3FF}">
      <dgm:prSet custT="1"/>
      <dgm:spPr>
        <a:solidFill>
          <a:srgbClr val="CFDEE7">
            <a:alpha val="89804"/>
          </a:srgbClr>
        </a:solidFill>
        <a:ln>
          <a:solidFill>
            <a:schemeClr val="accent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sz="3600" dirty="0"/>
        </a:p>
      </dgm:t>
    </dgm:pt>
    <dgm:pt modelId="{0F002AB1-9F52-42AA-8470-D3D9818A83D0}" type="parTrans" cxnId="{F6429FF7-3E61-4559-B53B-168C38BB1333}">
      <dgm:prSet/>
      <dgm:spPr/>
      <dgm:t>
        <a:bodyPr/>
        <a:lstStyle/>
        <a:p>
          <a:endParaRPr lang="en-US"/>
        </a:p>
      </dgm:t>
    </dgm:pt>
    <dgm:pt modelId="{A688D9DA-F9AF-4B20-B631-647ACC2FC388}" type="sibTrans" cxnId="{F6429FF7-3E61-4559-B53B-168C38BB1333}">
      <dgm:prSet/>
      <dgm:spPr/>
      <dgm:t>
        <a:bodyPr/>
        <a:lstStyle/>
        <a:p>
          <a:endParaRPr lang="en-US"/>
        </a:p>
      </dgm:t>
    </dgm:pt>
    <dgm:pt modelId="{5E46226F-E0B7-435C-98DF-D3FB4409AEAB}">
      <dgm:prSet custT="1"/>
      <dgm:spPr>
        <a:solidFill>
          <a:srgbClr val="CFDEE7">
            <a:alpha val="89804"/>
          </a:srgbClr>
        </a:solidFill>
        <a:ln>
          <a:solidFill>
            <a:schemeClr val="accent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sz="3600" dirty="0"/>
        </a:p>
      </dgm:t>
    </dgm:pt>
    <dgm:pt modelId="{965F4002-EDC3-45AF-AC9F-76EA4EF85249}" type="parTrans" cxnId="{F54F3D00-8EA2-4824-BA02-73FED6F9C214}">
      <dgm:prSet/>
      <dgm:spPr/>
      <dgm:t>
        <a:bodyPr/>
        <a:lstStyle/>
        <a:p>
          <a:endParaRPr lang="en-US"/>
        </a:p>
      </dgm:t>
    </dgm:pt>
    <dgm:pt modelId="{5BD9B97B-AF53-4184-BBA0-723BA7AEA189}" type="sibTrans" cxnId="{F54F3D00-8EA2-4824-BA02-73FED6F9C214}">
      <dgm:prSet/>
      <dgm:spPr/>
      <dgm:t>
        <a:bodyPr/>
        <a:lstStyle/>
        <a:p>
          <a:endParaRPr lang="en-US"/>
        </a:p>
      </dgm:t>
    </dgm:pt>
    <dgm:pt modelId="{840216C1-35AC-4088-AB4A-78290731FECD}" type="pres">
      <dgm:prSet presAssocID="{53180735-B48C-4142-9921-A2B7629970CB}" presName="linearFlow" presStyleCnt="0">
        <dgm:presLayoutVars>
          <dgm:dir/>
          <dgm:animLvl val="lvl"/>
          <dgm:resizeHandles val="exact"/>
        </dgm:presLayoutVars>
      </dgm:prSet>
      <dgm:spPr/>
    </dgm:pt>
    <dgm:pt modelId="{0DF4D8EB-11D8-45D7-B822-C00E6F08E574}" type="pres">
      <dgm:prSet presAssocID="{0AA6DB2D-0733-44A6-8D3B-0CA2925E5FC5}" presName="composite" presStyleCnt="0"/>
      <dgm:spPr/>
    </dgm:pt>
    <dgm:pt modelId="{7A97EB9E-7307-4994-96FE-3BEE58100539}" type="pres">
      <dgm:prSet presAssocID="{0AA6DB2D-0733-44A6-8D3B-0CA2925E5FC5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4073F190-1DA6-4B7F-84E5-DA7CE7CC02EE}" type="pres">
      <dgm:prSet presAssocID="{0AA6DB2D-0733-44A6-8D3B-0CA2925E5FC5}" presName="descendantText" presStyleLbl="alignAcc1" presStyleIdx="0" presStyleCnt="4" custScaleY="168134" custLinFactNeighborX="0" custLinFactNeighborY="-641">
        <dgm:presLayoutVars>
          <dgm:bulletEnabled val="1"/>
        </dgm:presLayoutVars>
      </dgm:prSet>
      <dgm:spPr/>
    </dgm:pt>
    <dgm:pt modelId="{EBF0989D-8E3D-4EBB-BBA5-16D7E941D22C}" type="pres">
      <dgm:prSet presAssocID="{9A63FBED-C810-4DDE-9525-C546A6910B7F}" presName="sp" presStyleCnt="0"/>
      <dgm:spPr/>
    </dgm:pt>
    <dgm:pt modelId="{B47CD5DE-E2FA-4430-87F1-EAC8014A9188}" type="pres">
      <dgm:prSet presAssocID="{10A98311-CE5E-4A6C-B0D2-0F15192FDA92}" presName="composite" presStyleCnt="0"/>
      <dgm:spPr/>
    </dgm:pt>
    <dgm:pt modelId="{67E70F0A-BED9-4EF1-8386-1C7D71F50181}" type="pres">
      <dgm:prSet presAssocID="{10A98311-CE5E-4A6C-B0D2-0F15192FDA92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176D54E2-74C6-42F8-AE70-28013885C4D7}" type="pres">
      <dgm:prSet presAssocID="{10A98311-CE5E-4A6C-B0D2-0F15192FDA92}" presName="descendantText" presStyleLbl="alignAcc1" presStyleIdx="1" presStyleCnt="4" custScaleY="177806">
        <dgm:presLayoutVars>
          <dgm:bulletEnabled val="1"/>
        </dgm:presLayoutVars>
      </dgm:prSet>
      <dgm:spPr/>
    </dgm:pt>
    <dgm:pt modelId="{78411F6F-4978-40F6-A71C-9A81526DA55C}" type="pres">
      <dgm:prSet presAssocID="{FCDE573E-A838-413C-85D8-18EE0B923166}" presName="sp" presStyleCnt="0"/>
      <dgm:spPr/>
    </dgm:pt>
    <dgm:pt modelId="{25599F64-46E5-458B-A35D-7254385F3CBE}" type="pres">
      <dgm:prSet presAssocID="{D3AC76C4-08A5-4D84-9797-64F64DBE244C}" presName="composite" presStyleCnt="0"/>
      <dgm:spPr/>
    </dgm:pt>
    <dgm:pt modelId="{A8D03209-FDFD-4F3A-ADE4-EAE2762DAAF1}" type="pres">
      <dgm:prSet presAssocID="{D3AC76C4-08A5-4D84-9797-64F64DBE244C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FF191E77-C69C-4916-846C-36313D73951E}" type="pres">
      <dgm:prSet presAssocID="{D3AC76C4-08A5-4D84-9797-64F64DBE244C}" presName="descendantText" presStyleLbl="alignAcc1" presStyleIdx="2" presStyleCnt="4" custScaleY="177806">
        <dgm:presLayoutVars>
          <dgm:bulletEnabled val="1"/>
        </dgm:presLayoutVars>
      </dgm:prSet>
      <dgm:spPr/>
    </dgm:pt>
    <dgm:pt modelId="{AEEAB11A-F016-4012-A0F0-AD896604BEE2}" type="pres">
      <dgm:prSet presAssocID="{3FC67ED5-D16E-4A2C-A1C0-AC968E1185A3}" presName="sp" presStyleCnt="0"/>
      <dgm:spPr/>
    </dgm:pt>
    <dgm:pt modelId="{17CA45C2-3A1A-4855-9229-51DD501790E6}" type="pres">
      <dgm:prSet presAssocID="{B2EFCB47-401B-4338-85E2-B80FAD7AFB74}" presName="composite" presStyleCnt="0"/>
      <dgm:spPr/>
    </dgm:pt>
    <dgm:pt modelId="{9FA0F27F-E357-49E7-B1E6-44CFDD5C12FF}" type="pres">
      <dgm:prSet presAssocID="{B2EFCB47-401B-4338-85E2-B80FAD7AFB74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D5FCB1B2-2C21-4932-BBF9-34B646909AC6}" type="pres">
      <dgm:prSet presAssocID="{B2EFCB47-401B-4338-85E2-B80FAD7AFB74}" presName="descendantText" presStyleLbl="alignAcc1" presStyleIdx="3" presStyleCnt="4" custScaleY="177806">
        <dgm:presLayoutVars>
          <dgm:bulletEnabled val="1"/>
        </dgm:presLayoutVars>
      </dgm:prSet>
      <dgm:spPr/>
    </dgm:pt>
  </dgm:ptLst>
  <dgm:cxnLst>
    <dgm:cxn modelId="{F54F3D00-8EA2-4824-BA02-73FED6F9C214}" srcId="{10A98311-CE5E-4A6C-B0D2-0F15192FDA92}" destId="{5E46226F-E0B7-435C-98DF-D3FB4409AEAB}" srcOrd="1" destOrd="0" parTransId="{965F4002-EDC3-45AF-AC9F-76EA4EF85249}" sibTransId="{5BD9B97B-AF53-4184-BBA0-723BA7AEA189}"/>
    <dgm:cxn modelId="{FC957F04-1339-4C6B-8FCB-4B7FE0D1A619}" srcId="{10A98311-CE5E-4A6C-B0D2-0F15192FDA92}" destId="{BFF1C89C-3A1A-46E3-8D05-6C6C7ED53CC4}" srcOrd="4" destOrd="0" parTransId="{F57FF2E0-9255-4061-A61D-EC16283C6A95}" sibTransId="{7B6B54CA-B4C1-4687-B6D6-E525FCA82E3D}"/>
    <dgm:cxn modelId="{0D0B7309-6C63-4013-A8A1-479B864C5C58}" srcId="{D3AC76C4-08A5-4D84-9797-64F64DBE244C}" destId="{DAF535B4-5C6F-492A-83AE-CEFAE209CCEF}" srcOrd="0" destOrd="0" parTransId="{22C8EAF2-978F-4715-BCF8-98FF4B8FD85E}" sibTransId="{40F41E67-668A-4894-8579-9CCAFAA9A53A}"/>
    <dgm:cxn modelId="{CFA11B0A-398E-4EB9-AFFE-A8DA99E7B971}" type="presOf" srcId="{10A98311-CE5E-4A6C-B0D2-0F15192FDA92}" destId="{67E70F0A-BED9-4EF1-8386-1C7D71F50181}" srcOrd="0" destOrd="0" presId="urn:microsoft.com/office/officeart/2005/8/layout/chevron2"/>
    <dgm:cxn modelId="{62EE4A0F-71B5-45B1-A6B3-27788FBD32F7}" srcId="{53180735-B48C-4142-9921-A2B7629970CB}" destId="{D3AC76C4-08A5-4D84-9797-64F64DBE244C}" srcOrd="2" destOrd="0" parTransId="{F19C87CD-8D88-4821-A037-73AA25BE89FB}" sibTransId="{3FC67ED5-D16E-4A2C-A1C0-AC968E1185A3}"/>
    <dgm:cxn modelId="{28FB570F-D497-4565-88B7-6ACB6B8EFA1E}" type="presOf" srcId="{FB43DCA3-E101-4A82-947A-2614634BD3AD}" destId="{D5FCB1B2-2C21-4932-BBF9-34B646909AC6}" srcOrd="0" destOrd="0" presId="urn:microsoft.com/office/officeart/2005/8/layout/chevron2"/>
    <dgm:cxn modelId="{93BE5B18-0306-42DE-AD45-47A6DF163E7C}" srcId="{B2EFCB47-401B-4338-85E2-B80FAD7AFB74}" destId="{FB43DCA3-E101-4A82-947A-2614634BD3AD}" srcOrd="0" destOrd="0" parTransId="{97CEE842-395A-4A3A-B699-6E5005E2B875}" sibTransId="{BEE28B14-3BA9-450F-B785-E2BE46153198}"/>
    <dgm:cxn modelId="{D04B731B-0AA0-484E-97E2-F4E266C2CC82}" type="presOf" srcId="{53180735-B48C-4142-9921-A2B7629970CB}" destId="{840216C1-35AC-4088-AB4A-78290731FECD}" srcOrd="0" destOrd="0" presId="urn:microsoft.com/office/officeart/2005/8/layout/chevron2"/>
    <dgm:cxn modelId="{3BF0A036-67DD-4916-92F0-8C2767D0FE1C}" srcId="{0AA6DB2D-0733-44A6-8D3B-0CA2925E5FC5}" destId="{D9849F21-F7A9-4A47-936A-664185ACF065}" srcOrd="1" destOrd="0" parTransId="{7E93F711-F719-4905-B269-4EEA04567C7B}" sibTransId="{FAECF19C-6924-43EC-874D-B09DAB0479F3}"/>
    <dgm:cxn modelId="{C21A5F3A-BDD1-4C52-B36E-7A533EE2BC8E}" type="presOf" srcId="{DAF535B4-5C6F-492A-83AE-CEFAE209CCEF}" destId="{FF191E77-C69C-4916-846C-36313D73951E}" srcOrd="0" destOrd="0" presId="urn:microsoft.com/office/officeart/2005/8/layout/chevron2"/>
    <dgm:cxn modelId="{1F9FE448-275A-4DC6-B76B-898824000604}" srcId="{10A98311-CE5E-4A6C-B0D2-0F15192FDA92}" destId="{A8F13459-456B-49CF-8C67-93BB499EAB46}" srcOrd="3" destOrd="0" parTransId="{703A3FAB-4213-496F-8B26-C26F8B2510CC}" sibTransId="{E3178E17-EEBF-4614-AFF0-8AEFC5F3D646}"/>
    <dgm:cxn modelId="{49D42D6D-CD5F-4D1E-8006-DB8A5BF1B301}" type="presOf" srcId="{B2EFCB47-401B-4338-85E2-B80FAD7AFB74}" destId="{9FA0F27F-E357-49E7-B1E6-44CFDD5C12FF}" srcOrd="0" destOrd="0" presId="urn:microsoft.com/office/officeart/2005/8/layout/chevron2"/>
    <dgm:cxn modelId="{AA638471-C3A7-4FF9-A73E-AB282F875202}" type="presOf" srcId="{A8F13459-456B-49CF-8C67-93BB499EAB46}" destId="{176D54E2-74C6-42F8-AE70-28013885C4D7}" srcOrd="0" destOrd="3" presId="urn:microsoft.com/office/officeart/2005/8/layout/chevron2"/>
    <dgm:cxn modelId="{C437E874-1B76-4389-B551-E0995B7EF4C7}" type="presOf" srcId="{7D22E76A-E6C4-45F3-812A-E9ABE4883661}" destId="{176D54E2-74C6-42F8-AE70-28013885C4D7}" srcOrd="0" destOrd="2" presId="urn:microsoft.com/office/officeart/2005/8/layout/chevron2"/>
    <dgm:cxn modelId="{ABD82C7B-A1F8-498F-B1B0-3082E3D4B35B}" srcId="{53180735-B48C-4142-9921-A2B7629970CB}" destId="{B2EFCB47-401B-4338-85E2-B80FAD7AFB74}" srcOrd="3" destOrd="0" parTransId="{2426667C-965D-4C51-A61B-23835AD37CFE}" sibTransId="{C026A88A-2DD4-430C-B571-F6810928D8A5}"/>
    <dgm:cxn modelId="{D723CB82-BD33-4FED-A84F-D9BEE6F36A59}" type="presOf" srcId="{ADD3A4DC-19DD-4F5A-8FA4-B481D836D3FF}" destId="{176D54E2-74C6-42F8-AE70-28013885C4D7}" srcOrd="0" destOrd="0" presId="urn:microsoft.com/office/officeart/2005/8/layout/chevron2"/>
    <dgm:cxn modelId="{72F12386-05E4-4C5C-ADF4-71D976C4CD7E}" srcId="{0AA6DB2D-0733-44A6-8D3B-0CA2925E5FC5}" destId="{A1E9C6FF-F512-4F45-8D0E-49E6603FF43F}" srcOrd="0" destOrd="0" parTransId="{040FBEC2-BA6A-4907-9DDD-B4B6240793C4}" sibTransId="{BB82368B-1E8A-4554-B13F-0F9B24360DE7}"/>
    <dgm:cxn modelId="{EBF7798A-D2FA-48C5-BCE4-B7D1AD0425A6}" srcId="{10A98311-CE5E-4A6C-B0D2-0F15192FDA92}" destId="{7D22E76A-E6C4-45F3-812A-E9ABE4883661}" srcOrd="2" destOrd="0" parTransId="{87405315-AB6B-4297-93F6-49967AD3E655}" sibTransId="{07E8AD5F-62FD-4650-8024-098B15974F17}"/>
    <dgm:cxn modelId="{D01E30AA-8BE4-448C-8A09-3D81ECC3B440}" srcId="{53180735-B48C-4142-9921-A2B7629970CB}" destId="{0AA6DB2D-0733-44A6-8D3B-0CA2925E5FC5}" srcOrd="0" destOrd="0" parTransId="{C752421B-0633-4F0B-AB3D-544EA86962C4}" sibTransId="{9A63FBED-C810-4DDE-9525-C546A6910B7F}"/>
    <dgm:cxn modelId="{C22632AD-6A3B-4B90-801A-AB5A7B46666C}" type="presOf" srcId="{D3AC76C4-08A5-4D84-9797-64F64DBE244C}" destId="{A8D03209-FDFD-4F3A-ADE4-EAE2762DAAF1}" srcOrd="0" destOrd="0" presId="urn:microsoft.com/office/officeart/2005/8/layout/chevron2"/>
    <dgm:cxn modelId="{22C05AAF-74F5-421F-A147-C4A3E61FFEDB}" srcId="{53180735-B48C-4142-9921-A2B7629970CB}" destId="{10A98311-CE5E-4A6C-B0D2-0F15192FDA92}" srcOrd="1" destOrd="0" parTransId="{FE5DC4BC-E0AA-4761-81AD-DCE31ADE3209}" sibTransId="{FCDE573E-A838-413C-85D8-18EE0B923166}"/>
    <dgm:cxn modelId="{267F27B7-EE7E-43EE-8D0B-86D14E8044E3}" type="presOf" srcId="{A1E9C6FF-F512-4F45-8D0E-49E6603FF43F}" destId="{4073F190-1DA6-4B7F-84E5-DA7CE7CC02EE}" srcOrd="0" destOrd="0" presId="urn:microsoft.com/office/officeart/2005/8/layout/chevron2"/>
    <dgm:cxn modelId="{AA8427B9-8C81-4171-BC6B-7484C8013E0F}" type="presOf" srcId="{D9849F21-F7A9-4A47-936A-664185ACF065}" destId="{4073F190-1DA6-4B7F-84E5-DA7CE7CC02EE}" srcOrd="0" destOrd="1" presId="urn:microsoft.com/office/officeart/2005/8/layout/chevron2"/>
    <dgm:cxn modelId="{FF3ED9C8-2CBB-4440-865E-3FCCBAEECBEA}" srcId="{0AA6DB2D-0733-44A6-8D3B-0CA2925E5FC5}" destId="{D2DCDFCA-EE38-47CC-BAD8-62B679A819AE}" srcOrd="2" destOrd="0" parTransId="{89912F2E-4668-452F-AEC9-0D52042F6ED2}" sibTransId="{56922FDC-A6AA-466E-80DB-611688EEC434}"/>
    <dgm:cxn modelId="{A4CA0BD1-D594-48D7-B79A-BB3B728DF5D6}" type="presOf" srcId="{D2DCDFCA-EE38-47CC-BAD8-62B679A819AE}" destId="{4073F190-1DA6-4B7F-84E5-DA7CE7CC02EE}" srcOrd="0" destOrd="2" presId="urn:microsoft.com/office/officeart/2005/8/layout/chevron2"/>
    <dgm:cxn modelId="{488049E8-0103-4B65-969B-6982600AE11B}" type="presOf" srcId="{BFF1C89C-3A1A-46E3-8D05-6C6C7ED53CC4}" destId="{176D54E2-74C6-42F8-AE70-28013885C4D7}" srcOrd="0" destOrd="4" presId="urn:microsoft.com/office/officeart/2005/8/layout/chevron2"/>
    <dgm:cxn modelId="{FF3985ED-38F1-4D48-97DB-80C37720AD7C}" type="presOf" srcId="{5E46226F-E0B7-435C-98DF-D3FB4409AEAB}" destId="{176D54E2-74C6-42F8-AE70-28013885C4D7}" srcOrd="0" destOrd="1" presId="urn:microsoft.com/office/officeart/2005/8/layout/chevron2"/>
    <dgm:cxn modelId="{F6429FF7-3E61-4559-B53B-168C38BB1333}" srcId="{10A98311-CE5E-4A6C-B0D2-0F15192FDA92}" destId="{ADD3A4DC-19DD-4F5A-8FA4-B481D836D3FF}" srcOrd="0" destOrd="0" parTransId="{0F002AB1-9F52-42AA-8470-D3D9818A83D0}" sibTransId="{A688D9DA-F9AF-4B20-B631-647ACC2FC388}"/>
    <dgm:cxn modelId="{737DEFFF-35A6-402A-BC54-ED164C78B85F}" type="presOf" srcId="{0AA6DB2D-0733-44A6-8D3B-0CA2925E5FC5}" destId="{7A97EB9E-7307-4994-96FE-3BEE58100539}" srcOrd="0" destOrd="0" presId="urn:microsoft.com/office/officeart/2005/8/layout/chevron2"/>
    <dgm:cxn modelId="{C12AE389-D85D-4D47-8B9B-84355D2B8BA9}" type="presParOf" srcId="{840216C1-35AC-4088-AB4A-78290731FECD}" destId="{0DF4D8EB-11D8-45D7-B822-C00E6F08E574}" srcOrd="0" destOrd="0" presId="urn:microsoft.com/office/officeart/2005/8/layout/chevron2"/>
    <dgm:cxn modelId="{C59F4843-ADC9-416F-905C-92A48FFFB1D0}" type="presParOf" srcId="{0DF4D8EB-11D8-45D7-B822-C00E6F08E574}" destId="{7A97EB9E-7307-4994-96FE-3BEE58100539}" srcOrd="0" destOrd="0" presId="urn:microsoft.com/office/officeart/2005/8/layout/chevron2"/>
    <dgm:cxn modelId="{0E21C206-48EC-4089-97A2-6B468F2DD782}" type="presParOf" srcId="{0DF4D8EB-11D8-45D7-B822-C00E6F08E574}" destId="{4073F190-1DA6-4B7F-84E5-DA7CE7CC02EE}" srcOrd="1" destOrd="0" presId="urn:microsoft.com/office/officeart/2005/8/layout/chevron2"/>
    <dgm:cxn modelId="{41ED3420-7727-4C41-8178-CF9EFD4A7C2C}" type="presParOf" srcId="{840216C1-35AC-4088-AB4A-78290731FECD}" destId="{EBF0989D-8E3D-4EBB-BBA5-16D7E941D22C}" srcOrd="1" destOrd="0" presId="urn:microsoft.com/office/officeart/2005/8/layout/chevron2"/>
    <dgm:cxn modelId="{30616984-1916-40F0-A7C1-6873E271F720}" type="presParOf" srcId="{840216C1-35AC-4088-AB4A-78290731FECD}" destId="{B47CD5DE-E2FA-4430-87F1-EAC8014A9188}" srcOrd="2" destOrd="0" presId="urn:microsoft.com/office/officeart/2005/8/layout/chevron2"/>
    <dgm:cxn modelId="{87094D8D-F78D-40D1-BA5A-9B9A310DE667}" type="presParOf" srcId="{B47CD5DE-E2FA-4430-87F1-EAC8014A9188}" destId="{67E70F0A-BED9-4EF1-8386-1C7D71F50181}" srcOrd="0" destOrd="0" presId="urn:microsoft.com/office/officeart/2005/8/layout/chevron2"/>
    <dgm:cxn modelId="{F65176FC-0B29-4408-974A-2176F9AD2D3C}" type="presParOf" srcId="{B47CD5DE-E2FA-4430-87F1-EAC8014A9188}" destId="{176D54E2-74C6-42F8-AE70-28013885C4D7}" srcOrd="1" destOrd="0" presId="urn:microsoft.com/office/officeart/2005/8/layout/chevron2"/>
    <dgm:cxn modelId="{4A5A2D8E-90E5-4D5C-8BCE-CA788730D7DB}" type="presParOf" srcId="{840216C1-35AC-4088-AB4A-78290731FECD}" destId="{78411F6F-4978-40F6-A71C-9A81526DA55C}" srcOrd="3" destOrd="0" presId="urn:microsoft.com/office/officeart/2005/8/layout/chevron2"/>
    <dgm:cxn modelId="{380AF473-2C82-4953-8CA4-43E1B11F19CF}" type="presParOf" srcId="{840216C1-35AC-4088-AB4A-78290731FECD}" destId="{25599F64-46E5-458B-A35D-7254385F3CBE}" srcOrd="4" destOrd="0" presId="urn:microsoft.com/office/officeart/2005/8/layout/chevron2"/>
    <dgm:cxn modelId="{D9C7E283-85D2-4061-9DA4-C396AEB82F47}" type="presParOf" srcId="{25599F64-46E5-458B-A35D-7254385F3CBE}" destId="{A8D03209-FDFD-4F3A-ADE4-EAE2762DAAF1}" srcOrd="0" destOrd="0" presId="urn:microsoft.com/office/officeart/2005/8/layout/chevron2"/>
    <dgm:cxn modelId="{A217436B-B62B-49BC-BF9E-CA58A1785E95}" type="presParOf" srcId="{25599F64-46E5-458B-A35D-7254385F3CBE}" destId="{FF191E77-C69C-4916-846C-36313D73951E}" srcOrd="1" destOrd="0" presId="urn:microsoft.com/office/officeart/2005/8/layout/chevron2"/>
    <dgm:cxn modelId="{F5F5FFBF-4A50-4600-B226-521F40CC55F4}" type="presParOf" srcId="{840216C1-35AC-4088-AB4A-78290731FECD}" destId="{AEEAB11A-F016-4012-A0F0-AD896604BEE2}" srcOrd="5" destOrd="0" presId="urn:microsoft.com/office/officeart/2005/8/layout/chevron2"/>
    <dgm:cxn modelId="{CF72E519-8299-4A1E-8FD2-5F82B226EBE5}" type="presParOf" srcId="{840216C1-35AC-4088-AB4A-78290731FECD}" destId="{17CA45C2-3A1A-4855-9229-51DD501790E6}" srcOrd="6" destOrd="0" presId="urn:microsoft.com/office/officeart/2005/8/layout/chevron2"/>
    <dgm:cxn modelId="{B1050171-67CF-4626-A127-049538DA5A92}" type="presParOf" srcId="{17CA45C2-3A1A-4855-9229-51DD501790E6}" destId="{9FA0F27F-E357-49E7-B1E6-44CFDD5C12FF}" srcOrd="0" destOrd="0" presId="urn:microsoft.com/office/officeart/2005/8/layout/chevron2"/>
    <dgm:cxn modelId="{220576C5-6012-4BE0-8281-7C926EDD939D}" type="presParOf" srcId="{17CA45C2-3A1A-4855-9229-51DD501790E6}" destId="{D5FCB1B2-2C21-4932-BBF9-34B646909AC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7EB9E-7307-4994-96FE-3BEE58100539}">
      <dsp:nvSpPr>
        <dsp:cNvPr id="0" name=""/>
        <dsp:cNvSpPr/>
      </dsp:nvSpPr>
      <dsp:spPr>
        <a:xfrm rot="5400000">
          <a:off x="-275847" y="690726"/>
          <a:ext cx="1838983" cy="1287288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solidFill>
                <a:schemeClr val="tx2"/>
              </a:solidFill>
            </a:rPr>
            <a:t>PLAN </a:t>
          </a:r>
        </a:p>
      </dsp:txBody>
      <dsp:txXfrm rot="-5400000">
        <a:off x="1" y="1058522"/>
        <a:ext cx="1287288" cy="551695"/>
      </dsp:txXfrm>
    </dsp:sp>
    <dsp:sp modelId="{4073F190-1DA6-4B7F-84E5-DA7CE7CC02EE}">
      <dsp:nvSpPr>
        <dsp:cNvPr id="0" name=""/>
        <dsp:cNvSpPr/>
      </dsp:nvSpPr>
      <dsp:spPr>
        <a:xfrm rot="5400000">
          <a:off x="9555099" y="-8267810"/>
          <a:ext cx="2009771" cy="18545394"/>
        </a:xfrm>
        <a:prstGeom prst="round2SameRect">
          <a:avLst/>
        </a:prstGeom>
        <a:solidFill>
          <a:srgbClr val="CFDEE7">
            <a:alpha val="89804"/>
          </a:srgb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/>
            <a:t>Retrospective chart review between November 1, 2018 to February 28, 2019 to identify individuals who had a no-show appointment for mental health treatment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</dsp:txBody>
      <dsp:txXfrm rot="-5400000">
        <a:off x="1287288" y="98110"/>
        <a:ext cx="18447285" cy="1813553"/>
      </dsp:txXfrm>
    </dsp:sp>
    <dsp:sp modelId="{67E70F0A-BED9-4EF1-8386-1C7D71F50181}">
      <dsp:nvSpPr>
        <dsp:cNvPr id="0" name=""/>
        <dsp:cNvSpPr/>
      </dsp:nvSpPr>
      <dsp:spPr>
        <a:xfrm rot="5400000">
          <a:off x="-275847" y="2883284"/>
          <a:ext cx="1838983" cy="1287288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2"/>
              </a:solidFill>
            </a:rPr>
            <a:t>DO</a:t>
          </a:r>
        </a:p>
      </dsp:txBody>
      <dsp:txXfrm rot="-5400000">
        <a:off x="1" y="3251080"/>
        <a:ext cx="1287288" cy="551695"/>
      </dsp:txXfrm>
    </dsp:sp>
    <dsp:sp modelId="{176D54E2-74C6-42F8-AE70-28013885C4D7}">
      <dsp:nvSpPr>
        <dsp:cNvPr id="0" name=""/>
        <dsp:cNvSpPr/>
      </dsp:nvSpPr>
      <dsp:spPr>
        <a:xfrm rot="5400000">
          <a:off x="9497293" y="-6067590"/>
          <a:ext cx="2125384" cy="18545394"/>
        </a:xfrm>
        <a:prstGeom prst="round2SameRect">
          <a:avLst/>
        </a:prstGeom>
        <a:solidFill>
          <a:srgbClr val="CFDEE7">
            <a:alpha val="89804"/>
          </a:srgb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/>
            <a:t>Conducted phone interview of eligible participants to identify potential barriers to mental health treatment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</dsp:txBody>
      <dsp:txXfrm rot="-5400000">
        <a:off x="1287289" y="2246167"/>
        <a:ext cx="18441641" cy="1917878"/>
      </dsp:txXfrm>
    </dsp:sp>
    <dsp:sp modelId="{A8D03209-FDFD-4F3A-ADE4-EAE2762DAAF1}">
      <dsp:nvSpPr>
        <dsp:cNvPr id="0" name=""/>
        <dsp:cNvSpPr/>
      </dsp:nvSpPr>
      <dsp:spPr>
        <a:xfrm rot="5400000">
          <a:off x="-275847" y="5075843"/>
          <a:ext cx="1838983" cy="1287288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2"/>
              </a:solidFill>
            </a:rPr>
            <a:t>STUDY</a:t>
          </a:r>
        </a:p>
      </dsp:txBody>
      <dsp:txXfrm rot="-5400000">
        <a:off x="1" y="5443639"/>
        <a:ext cx="1287288" cy="551695"/>
      </dsp:txXfrm>
    </dsp:sp>
    <dsp:sp modelId="{FF191E77-C69C-4916-846C-36313D73951E}">
      <dsp:nvSpPr>
        <dsp:cNvPr id="0" name=""/>
        <dsp:cNvSpPr/>
      </dsp:nvSpPr>
      <dsp:spPr>
        <a:xfrm rot="5400000">
          <a:off x="9497293" y="-3875032"/>
          <a:ext cx="2125384" cy="18545394"/>
        </a:xfrm>
        <a:prstGeom prst="round2SameRect">
          <a:avLst/>
        </a:prstGeom>
        <a:solidFill>
          <a:srgbClr val="CFDEE7">
            <a:alpha val="89804"/>
          </a:srgb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/>
            <a:t>Analyzed data to identify the most commonly reported barriers to mental health treatment, history of mental health treatment, and quality of referral explanation by primary care</a:t>
          </a:r>
        </a:p>
      </dsp:txBody>
      <dsp:txXfrm rot="-5400000">
        <a:off x="1287289" y="4438725"/>
        <a:ext cx="18441641" cy="1917878"/>
      </dsp:txXfrm>
    </dsp:sp>
    <dsp:sp modelId="{9FA0F27F-E357-49E7-B1E6-44CFDD5C12FF}">
      <dsp:nvSpPr>
        <dsp:cNvPr id="0" name=""/>
        <dsp:cNvSpPr/>
      </dsp:nvSpPr>
      <dsp:spPr>
        <a:xfrm rot="5400000">
          <a:off x="-275847" y="7268401"/>
          <a:ext cx="1838983" cy="1287288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solidFill>
                <a:schemeClr val="tx2"/>
              </a:solidFill>
            </a:rPr>
            <a:t>ACT</a:t>
          </a:r>
        </a:p>
      </dsp:txBody>
      <dsp:txXfrm rot="-5400000">
        <a:off x="1" y="7636197"/>
        <a:ext cx="1287288" cy="551695"/>
      </dsp:txXfrm>
    </dsp:sp>
    <dsp:sp modelId="{D5FCB1B2-2C21-4932-BBF9-34B646909AC6}">
      <dsp:nvSpPr>
        <dsp:cNvPr id="0" name=""/>
        <dsp:cNvSpPr/>
      </dsp:nvSpPr>
      <dsp:spPr>
        <a:xfrm rot="5400000">
          <a:off x="9497293" y="-1682473"/>
          <a:ext cx="2125384" cy="18545394"/>
        </a:xfrm>
        <a:prstGeom prst="round2SameRect">
          <a:avLst/>
        </a:prstGeom>
        <a:solidFill>
          <a:srgbClr val="CFDEE7">
            <a:alpha val="89804"/>
          </a:srgb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 dirty="0"/>
            <a:t>Presented results and made recommendations to reduce barriers </a:t>
          </a:r>
        </a:p>
      </dsp:txBody>
      <dsp:txXfrm rot="-5400000">
        <a:off x="1287289" y="6631284"/>
        <a:ext cx="18441641" cy="1917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81E32"/>
            </a:gs>
            <a:gs pos="0">
              <a:srgbClr val="981E32"/>
            </a:gs>
            <a:gs pos="100000">
              <a:srgbClr val="981E3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300">
                <a:solidFill>
                  <a:schemeClr val="tx1"/>
                </a:solidFill>
              </a:defRPr>
            </a:lvl1pPr>
          </a:lstStyle>
          <a:p>
            <a:fld id="{B72351B0-6FE5-4A01-9E8F-A138D1C7B1AD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300">
                <a:solidFill>
                  <a:schemeClr val="tx1"/>
                </a:solidFill>
              </a:defRPr>
            </a:lvl1pPr>
          </a:lstStyle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92BD0D7-FD26-4336-982A-528B7E100A61}"/>
              </a:ext>
            </a:extLst>
          </p:cNvPr>
          <p:cNvSpPr/>
          <p:nvPr/>
        </p:nvSpPr>
        <p:spPr>
          <a:xfrm>
            <a:off x="11815349" y="18510703"/>
            <a:ext cx="19993877" cy="3114054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2156400" y="30175200"/>
            <a:ext cx="11201400" cy="21336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156400" y="5562601"/>
            <a:ext cx="11201400" cy="2400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2689800" y="-276727"/>
            <a:ext cx="9923351" cy="4114801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" y="5562601"/>
            <a:ext cx="11277600" cy="26746199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90600" y="-84222"/>
            <a:ext cx="29565600" cy="4114801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3265" y="587277"/>
            <a:ext cx="29565600" cy="3733801"/>
          </a:xfrm>
        </p:spPr>
        <p:txBody>
          <a:bodyPr wrap="square">
            <a:noAutofit/>
          </a:bodyPr>
          <a:lstStyle/>
          <a:p>
            <a:r>
              <a:rPr lang="en-US" sz="8800" dirty="0">
                <a:ln w="3175"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BARRIERS TO MENTAL HEALTH TREATMENT IN PATIENTS REFERRED BY PRIMARY CARE</a:t>
            </a:r>
            <a:br>
              <a:rPr lang="en-US" sz="8800" dirty="0">
                <a:ln w="12700">
                  <a:solidFill>
                    <a:srgbClr val="000000"/>
                  </a:solidFill>
                </a:ln>
                <a:solidFill>
                  <a:srgbClr val="981E32"/>
                </a:solidFill>
                <a:effectLst/>
              </a:rPr>
            </a:br>
            <a:r>
              <a:rPr lang="en-US" sz="6600" dirty="0">
                <a:ln w="12700">
                  <a:noFill/>
                </a:ln>
                <a:solidFill>
                  <a:srgbClr val="5F5F5F"/>
                </a:solidFill>
                <a:effectLst/>
              </a:rPr>
              <a:t>Rebecca Palmer, BSN-RN, DNP Student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06275" y="6297067"/>
            <a:ext cx="10287000" cy="434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3600" dirty="0">
                <a:solidFill>
                  <a:srgbClr val="404040"/>
                </a:solidFill>
              </a:rPr>
              <a:t>The purpose of this project is to identify barriers to mental health treatment in adults referred by primary care to a mental health provider within an urban county health department</a:t>
            </a:r>
            <a:r>
              <a:rPr lang="en-US" sz="4000" dirty="0">
                <a:solidFill>
                  <a:srgbClr val="404040"/>
                </a:solidFill>
              </a:rPr>
              <a:t>.</a:t>
            </a:r>
          </a:p>
          <a:p>
            <a:pPr algn="just"/>
            <a:endParaRPr lang="en-US" sz="4000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775" y="1491221"/>
            <a:ext cx="8915400" cy="27556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85381" y="11211967"/>
            <a:ext cx="10287000" cy="880711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Mental illness impacts 44.7 million American adults</a:t>
            </a: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Results in $193.2 billion in lost earnings each year</a:t>
            </a: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Suicide is the10</a:t>
            </a:r>
            <a:r>
              <a:rPr lang="en-US" sz="3600" baseline="30000" dirty="0">
                <a:solidFill>
                  <a:srgbClr val="000000"/>
                </a:solidFill>
              </a:rPr>
              <a:t>th</a:t>
            </a:r>
            <a:r>
              <a:rPr lang="en-US" sz="3600" dirty="0">
                <a:solidFill>
                  <a:srgbClr val="000000"/>
                </a:solidFill>
              </a:rPr>
              <a:t> leading cause of death in the U.S.</a:t>
            </a: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1 in 5 (20.3%) adults in the US report an unmet need for mental health treatment</a:t>
            </a: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pPr marL="1028700" indent="-571500">
              <a:lnSpc>
                <a:spcPct val="9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Missouri reports the highest rate of unmet need for mental health care in the country (25.9%)</a:t>
            </a:r>
          </a:p>
          <a:p>
            <a:pPr marL="457200">
              <a:lnSpc>
                <a:spcPct val="90000"/>
              </a:lnSpc>
              <a:buClr>
                <a:schemeClr val="bg1">
                  <a:lumMod val="85000"/>
                </a:schemeClr>
              </a:buClr>
            </a:pPr>
            <a:endParaRPr lang="en-US" sz="5400" b="1" dirty="0">
              <a:solidFill>
                <a:srgbClr val="981E32"/>
              </a:solidFill>
            </a:endParaRPr>
          </a:p>
          <a:p>
            <a:pPr marL="457200">
              <a:lnSpc>
                <a:spcPct val="90000"/>
              </a:lnSpc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ü"/>
            </a:pPr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 algn="just"/>
            <a:endParaRPr lang="en-US" sz="3600" dirty="0">
              <a:solidFill>
                <a:srgbClr val="40110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30489" y="17540035"/>
            <a:ext cx="10318881" cy="1388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04040"/>
                </a:solidFill>
              </a:rPr>
              <a:t>Consider telehealth to address transportation barrier</a:t>
            </a:r>
          </a:p>
          <a:p>
            <a:pPr marL="1189038" lvl="1" indent="-549275"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404040"/>
                </a:solidFill>
              </a:rPr>
              <a:t>Telepsychiatry has become a core tool of daily clinical practice (American Psychiatric Association, 2017)</a:t>
            </a:r>
          </a:p>
          <a:p>
            <a:pPr marL="1189038" lvl="1" indent="-549275">
              <a:buFont typeface="Wingdings" panose="05000000000000000000" pitchFamily="2" charset="2"/>
              <a:buChar char="ü"/>
            </a:pPr>
            <a:endParaRPr lang="en-US" sz="3600" dirty="0">
              <a:solidFill>
                <a:srgbClr val="404040"/>
              </a:solidFill>
            </a:endParaRPr>
          </a:p>
          <a:p>
            <a:pPr marL="593725" lvl="1" indent="-59372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04040"/>
                </a:solidFill>
              </a:rPr>
              <a:t>Further evaluation to improve completion of referral forms</a:t>
            </a:r>
          </a:p>
          <a:p>
            <a:pPr marL="1143000" lvl="1" indent="-503238">
              <a:buFont typeface="Wingdings" panose="05000000000000000000" pitchFamily="2" charset="2"/>
              <a:buChar char="ü"/>
            </a:pPr>
            <a:endParaRPr lang="en-US" sz="3600" dirty="0">
              <a:solidFill>
                <a:srgbClr val="404040"/>
              </a:solidFill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04040"/>
                </a:solidFill>
              </a:rPr>
              <a:t>Improve communication at primary care appointment </a:t>
            </a:r>
          </a:p>
          <a:p>
            <a:pPr marL="1325563" lvl="1" indent="-731838"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404040"/>
                </a:solidFill>
              </a:rPr>
              <a:t>Ensure thorough explanations of the referral</a:t>
            </a:r>
          </a:p>
          <a:p>
            <a:pPr marL="1325563" lvl="1" indent="-731838">
              <a:buFont typeface="Wingdings" panose="05000000000000000000" pitchFamily="2" charset="2"/>
              <a:buChar char="ü"/>
            </a:pPr>
            <a:endParaRPr lang="en-US" sz="3600" dirty="0">
              <a:solidFill>
                <a:srgbClr val="404040"/>
              </a:solidFill>
            </a:endParaRPr>
          </a:p>
          <a:p>
            <a:pPr marL="457200" lvl="1" indent="-4572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04040"/>
                </a:solidFill>
              </a:rPr>
              <a:t>Alternative data collection methods:</a:t>
            </a:r>
          </a:p>
          <a:p>
            <a:pPr marL="1143000" lvl="2" indent="-571500"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404040"/>
                </a:solidFill>
              </a:rPr>
              <a:t>Provide survey at the next mental health or primary care appointment they attend</a:t>
            </a:r>
          </a:p>
          <a:p>
            <a:pPr marL="1143000" lvl="2" indent="-571500"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404040"/>
                </a:solidFill>
              </a:rPr>
              <a:t>Survey via email</a:t>
            </a:r>
          </a:p>
          <a:p>
            <a:pPr marL="1143000" lvl="2" indent="-571500"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404040"/>
                </a:solidFill>
              </a:rPr>
              <a:t>Survey via standard mail</a:t>
            </a:r>
          </a:p>
          <a:p>
            <a:pPr marL="1143000" lvl="2" indent="-571500"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404040"/>
                </a:solidFill>
              </a:rPr>
              <a:t>Survey through Patient Portal</a:t>
            </a:r>
          </a:p>
          <a:p>
            <a:pPr marL="1143000" lvl="2" indent="-571500"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endParaRPr lang="en-US" sz="3600" dirty="0">
              <a:solidFill>
                <a:srgbClr val="404040"/>
              </a:solidFill>
            </a:endParaRPr>
          </a:p>
          <a:p>
            <a:pPr marL="577850" lvl="2" indent="-57785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04040"/>
                </a:solidFill>
              </a:rPr>
              <a:t>Due to limited sample/participation size, future study using alternative data collection methods and improved referral form usage are </a:t>
            </a:r>
            <a:r>
              <a:rPr lang="en-US" sz="3600">
                <a:solidFill>
                  <a:srgbClr val="404040"/>
                </a:solidFill>
              </a:rPr>
              <a:t>recommended.</a:t>
            </a:r>
            <a:endParaRPr lang="en-US" sz="3600" dirty="0">
              <a:solidFill>
                <a:srgbClr val="404040"/>
              </a:solidFill>
            </a:endParaRPr>
          </a:p>
          <a:p>
            <a:pPr marL="593725" lvl="1"/>
            <a:endParaRPr lang="en-US" sz="3600" dirty="0">
              <a:solidFill>
                <a:srgbClr val="40404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7569BE1-8DB9-46ED-BBE6-66B4047AF384}"/>
              </a:ext>
            </a:extLst>
          </p:cNvPr>
          <p:cNvSpPr/>
          <p:nvPr/>
        </p:nvSpPr>
        <p:spPr>
          <a:xfrm>
            <a:off x="1442355" y="21624757"/>
            <a:ext cx="10287000" cy="880711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457200">
              <a:lnSpc>
                <a:spcPct val="90000"/>
              </a:lnSpc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ü"/>
            </a:pPr>
            <a:endParaRPr lang="en-US" sz="5400" b="1" dirty="0">
              <a:solidFill>
                <a:srgbClr val="981E32"/>
              </a:solidFill>
            </a:endParaRPr>
          </a:p>
          <a:p>
            <a:pPr marL="457200">
              <a:lnSpc>
                <a:spcPct val="90000"/>
              </a:lnSpc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ü"/>
            </a:pPr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 algn="just"/>
            <a:endParaRPr lang="en-US" sz="3600" dirty="0">
              <a:solidFill>
                <a:srgbClr val="40110E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09B9AE-1B43-435D-B7C9-DD92DD5A65C0}"/>
              </a:ext>
            </a:extLst>
          </p:cNvPr>
          <p:cNvSpPr/>
          <p:nvPr/>
        </p:nvSpPr>
        <p:spPr>
          <a:xfrm>
            <a:off x="923265" y="21851004"/>
            <a:ext cx="10287000" cy="423342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An urban county health department reported 329 no-shows for mental health appointments over a 4-month time frame, a 21.7% no-show rate.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n-US" sz="3600" b="1" dirty="0">
              <a:solidFill>
                <a:srgbClr val="000000"/>
              </a:solidFill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Further investigation is necessary to identify frequent barriers within this population. </a:t>
            </a:r>
            <a:endParaRPr lang="en-US" sz="3600" b="1" dirty="0">
              <a:solidFill>
                <a:srgbClr val="000000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marL="457200">
              <a:lnSpc>
                <a:spcPct val="90000"/>
              </a:lnSpc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ü"/>
            </a:pPr>
            <a:endParaRPr lang="en-US" sz="5400" b="1" dirty="0">
              <a:solidFill>
                <a:srgbClr val="981E32"/>
              </a:solidFill>
            </a:endParaRPr>
          </a:p>
          <a:p>
            <a:pPr marL="457200">
              <a:lnSpc>
                <a:spcPct val="90000"/>
              </a:lnSpc>
              <a:buClr>
                <a:schemeClr val="bg1">
                  <a:lumMod val="85000"/>
                </a:schemeClr>
              </a:buClr>
            </a:pPr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 algn="just"/>
            <a:endParaRPr lang="en-US" sz="3600" dirty="0">
              <a:solidFill>
                <a:srgbClr val="40110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3E6A89-21D3-426C-873B-5449FFA792E1}"/>
              </a:ext>
            </a:extLst>
          </p:cNvPr>
          <p:cNvSpPr txBox="1"/>
          <p:nvPr/>
        </p:nvSpPr>
        <p:spPr>
          <a:xfrm>
            <a:off x="1111342" y="4891464"/>
            <a:ext cx="10287000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PURPOSE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0084AC9-E77B-4695-A1C6-F94AA5A54963}"/>
              </a:ext>
            </a:extLst>
          </p:cNvPr>
          <p:cNvSpPr txBox="1"/>
          <p:nvPr/>
        </p:nvSpPr>
        <p:spPr>
          <a:xfrm>
            <a:off x="1110285" y="9834501"/>
            <a:ext cx="10287000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BACKGROUND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0AB995-9F5E-40D3-89A9-9FC964233723}"/>
              </a:ext>
            </a:extLst>
          </p:cNvPr>
          <p:cNvSpPr txBox="1"/>
          <p:nvPr/>
        </p:nvSpPr>
        <p:spPr>
          <a:xfrm>
            <a:off x="1017976" y="20400083"/>
            <a:ext cx="10195561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PROBLEM STATMENT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E0A56D-7E34-47E1-BE4D-8C1C91A1B5DE}"/>
              </a:ext>
            </a:extLst>
          </p:cNvPr>
          <p:cNvSpPr txBox="1"/>
          <p:nvPr/>
        </p:nvSpPr>
        <p:spPr>
          <a:xfrm>
            <a:off x="1014704" y="26662147"/>
            <a:ext cx="10195561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P I C O (T)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ACF099-8E29-448D-8F62-28017624A937}"/>
              </a:ext>
            </a:extLst>
          </p:cNvPr>
          <p:cNvSpPr txBox="1"/>
          <p:nvPr/>
        </p:nvSpPr>
        <p:spPr>
          <a:xfrm>
            <a:off x="11836552" y="17204467"/>
            <a:ext cx="20031518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RESULTS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ECC88B3-62C9-4AAB-9E32-3EB4A82E4BA6}"/>
              </a:ext>
            </a:extLst>
          </p:cNvPr>
          <p:cNvSpPr txBox="1"/>
          <p:nvPr/>
        </p:nvSpPr>
        <p:spPr>
          <a:xfrm>
            <a:off x="11991156" y="4899123"/>
            <a:ext cx="19876913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METHODS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977FC9-2871-4815-B927-3264473537B6}"/>
              </a:ext>
            </a:extLst>
          </p:cNvPr>
          <p:cNvSpPr txBox="1"/>
          <p:nvPr/>
        </p:nvSpPr>
        <p:spPr>
          <a:xfrm>
            <a:off x="923265" y="28141051"/>
            <a:ext cx="88500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>
                <a:solidFill>
                  <a:srgbClr val="000000"/>
                </a:solidFill>
              </a:rPr>
              <a:t>Over a 4-month period in a Midwestern, urban county health department, what are the most commonly reported barriers to mental health treatment in adults referred by primary care?</a:t>
            </a:r>
          </a:p>
        </p:txBody>
      </p:sp>
      <p:graphicFrame>
        <p:nvGraphicFramePr>
          <p:cNvPr id="46" name="Content Placeholder 3">
            <a:extLst>
              <a:ext uri="{FF2B5EF4-FFF2-40B4-BE49-F238E27FC236}">
                <a16:creationId xmlns:a16="http://schemas.microsoft.com/office/drawing/2014/main" id="{35FEB9C0-B93F-4D9B-A691-94E25599A5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152241"/>
              </p:ext>
            </p:extLst>
          </p:nvPr>
        </p:nvGraphicFramePr>
        <p:xfrm>
          <a:off x="11980811" y="6776325"/>
          <a:ext cx="19832683" cy="883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0704D79-D249-4F92-B118-EFC9AEA54508}"/>
              </a:ext>
            </a:extLst>
          </p:cNvPr>
          <p:cNvSpPr txBox="1"/>
          <p:nvPr/>
        </p:nvSpPr>
        <p:spPr>
          <a:xfrm>
            <a:off x="11980811" y="18671008"/>
            <a:ext cx="87240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1516 total mental health appointments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329 no-shows (21.7%)</a:t>
            </a:r>
            <a:r>
              <a:rPr lang="en-US" sz="3600" dirty="0"/>
              <a:t>		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31451C-4007-46CE-BCAE-4BB568A01B3A}"/>
              </a:ext>
            </a:extLst>
          </p:cNvPr>
          <p:cNvSpPr txBox="1"/>
          <p:nvPr/>
        </p:nvSpPr>
        <p:spPr>
          <a:xfrm>
            <a:off x="12017685" y="21968818"/>
            <a:ext cx="19406222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>
                <a:solidFill>
                  <a:srgbClr val="000000"/>
                </a:solidFill>
              </a:rPr>
              <a:t>Patient-Reported Barriers to Care (</a:t>
            </a:r>
            <a:r>
              <a:rPr lang="en-US" sz="4000" b="1" i="1" u="sng" dirty="0">
                <a:solidFill>
                  <a:srgbClr val="000000"/>
                </a:solidFill>
              </a:rPr>
              <a:t>n</a:t>
            </a:r>
            <a:r>
              <a:rPr lang="en-US" sz="4000" b="1" u="sng" dirty="0">
                <a:solidFill>
                  <a:srgbClr val="000000"/>
                </a:solidFill>
              </a:rPr>
              <a:t>=23)</a:t>
            </a:r>
            <a:endParaRPr lang="en-US" sz="3600" u="sng" dirty="0">
              <a:solidFill>
                <a:srgbClr val="0000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Transportation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=9): 31%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Poor experience with referring primary care provider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=6): 21%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Medical/mental issue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=4): 14%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Financial problems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=2): 7%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Unexpected event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=2) 7%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Remaining barriers (</a:t>
            </a:r>
            <a:r>
              <a:rPr lang="en-US" sz="3600" i="1" dirty="0">
                <a:solidFill>
                  <a:srgbClr val="000000"/>
                </a:solidFill>
              </a:rPr>
              <a:t>n=1 </a:t>
            </a:r>
            <a:r>
              <a:rPr lang="en-US" sz="3600" dirty="0">
                <a:solidFill>
                  <a:srgbClr val="000000"/>
                </a:solidFill>
              </a:rPr>
              <a:t>each): inability to take off work, forgot about the appointment, unaware of the appointment, and family obligations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r>
              <a:rPr lang="en-US" sz="3600" b="1" u="sng" dirty="0">
                <a:solidFill>
                  <a:srgbClr val="000000"/>
                </a:solidFill>
              </a:rPr>
              <a:t>Other Results (</a:t>
            </a:r>
            <a:r>
              <a:rPr lang="en-US" sz="3600" b="1" i="1" u="sng" dirty="0">
                <a:solidFill>
                  <a:srgbClr val="000000"/>
                </a:solidFill>
              </a:rPr>
              <a:t>n</a:t>
            </a:r>
            <a:r>
              <a:rPr lang="en-US" sz="3600" b="1" u="sng" dirty="0">
                <a:solidFill>
                  <a:srgbClr val="000000"/>
                </a:solidFill>
              </a:rPr>
              <a:t>=23)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52%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=12) reported the referral was not thoroughly explained by primary care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87%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=20) reported a history of mental health treatment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2317D95-DD0A-4F1E-894A-7EEC777232F3}"/>
              </a:ext>
            </a:extLst>
          </p:cNvPr>
          <p:cNvSpPr txBox="1"/>
          <p:nvPr/>
        </p:nvSpPr>
        <p:spPr>
          <a:xfrm>
            <a:off x="32428799" y="4891465"/>
            <a:ext cx="10678307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CONCLUSIONS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8D27755-E481-4A91-BFD9-B0C84A9CE111}"/>
              </a:ext>
            </a:extLst>
          </p:cNvPr>
          <p:cNvSpPr txBox="1"/>
          <p:nvPr/>
        </p:nvSpPr>
        <p:spPr>
          <a:xfrm>
            <a:off x="32428799" y="16250360"/>
            <a:ext cx="10678307" cy="954107"/>
          </a:xfrm>
          <a:prstGeom prst="rect">
            <a:avLst/>
          </a:prstGeom>
          <a:solidFill>
            <a:srgbClr val="32729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600" b="1" dirty="0">
                <a:solidFill>
                  <a:srgbClr val="F8F8F8"/>
                </a:solidFill>
              </a:rPr>
              <a:t>RECOMMENDATIONS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FEC58D-E4C8-48FD-B3B3-7382EAEA4638}"/>
              </a:ext>
            </a:extLst>
          </p:cNvPr>
          <p:cNvSpPr txBox="1"/>
          <p:nvPr/>
        </p:nvSpPr>
        <p:spPr>
          <a:xfrm>
            <a:off x="32390282" y="6443138"/>
            <a:ext cx="10522386" cy="9565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Transportation and poor perception of primary care at the time of referral account for over half of the total barriers reported</a:t>
            </a:r>
          </a:p>
          <a:p>
            <a:pPr marL="639763" lvl="1" indent="-639763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pPr marL="639763" lvl="1" indent="-639763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&gt;50% lacked adequate understanding of the referral</a:t>
            </a:r>
          </a:p>
          <a:p>
            <a:pPr marL="639763" lvl="1" indent="-639763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  <a:p>
            <a:pPr marL="639763" lvl="1" indent="-639763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Limitations:</a:t>
            </a:r>
          </a:p>
          <a:p>
            <a:pPr marL="1106488" lvl="1" indent="-239713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65% of phone calls unanswered</a:t>
            </a:r>
          </a:p>
          <a:p>
            <a:pPr marL="1096963" lvl="1" indent="731838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3600" dirty="0">
                <a:solidFill>
                  <a:srgbClr val="000000"/>
                </a:solidFill>
              </a:rPr>
              <a:t>More than half (52%) of phone calls per year go unanswered by Americans</a:t>
            </a:r>
          </a:p>
          <a:p>
            <a:pPr marL="1096963" lvl="1">
              <a:lnSpc>
                <a:spcPct val="90000"/>
              </a:lnSpc>
            </a:pPr>
            <a:endParaRPr lang="en-US" sz="3600" dirty="0">
              <a:solidFill>
                <a:srgbClr val="000000"/>
              </a:solidFill>
            </a:endParaRPr>
          </a:p>
          <a:p>
            <a:pPr marL="1155700" lvl="1" indent="-193675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No EHR referral form completed in 22% (</a:t>
            </a:r>
            <a:r>
              <a:rPr lang="en-US" sz="3600" i="1" dirty="0">
                <a:solidFill>
                  <a:srgbClr val="000000"/>
                </a:solidFill>
              </a:rPr>
              <a:t>n</a:t>
            </a:r>
            <a:r>
              <a:rPr lang="en-US" sz="3600" dirty="0">
                <a:solidFill>
                  <a:srgbClr val="000000"/>
                </a:solidFill>
              </a:rPr>
              <a:t>=72) of the 329 no-show appointments, resulting in immediate exclusion from the study</a:t>
            </a:r>
          </a:p>
          <a:p>
            <a:pPr marL="639763" lvl="1" indent="-639763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404040"/>
              </a:solidFill>
            </a:endParaRPr>
          </a:p>
          <a:p>
            <a:pPr marL="0" lvl="1">
              <a:lnSpc>
                <a:spcPct val="90000"/>
              </a:lnSpc>
            </a:pPr>
            <a:endParaRPr lang="en-US" sz="3600" dirty="0">
              <a:solidFill>
                <a:srgbClr val="404040"/>
              </a:solidFill>
            </a:endParaRPr>
          </a:p>
          <a:p>
            <a:pPr marL="593725" lvl="1">
              <a:lnSpc>
                <a:spcPct val="90000"/>
              </a:lnSpc>
            </a:pPr>
            <a:r>
              <a:rPr lang="en-US" sz="3600" dirty="0"/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3C0493-38C8-43D4-87BD-BB2422297974}"/>
              </a:ext>
            </a:extLst>
          </p:cNvPr>
          <p:cNvSpPr txBox="1"/>
          <p:nvPr/>
        </p:nvSpPr>
        <p:spPr>
          <a:xfrm>
            <a:off x="22037588" y="18552498"/>
            <a:ext cx="100770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133 met inclusion criteria</a:t>
            </a:r>
          </a:p>
          <a:p>
            <a:pPr marL="1587500" lvl="1" indent="-481013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23 participated</a:t>
            </a:r>
          </a:p>
          <a:p>
            <a:pPr marL="1587500" lvl="1" indent="-481013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86 did not answer the call </a:t>
            </a:r>
          </a:p>
          <a:p>
            <a:pPr marL="1587500" lvl="1" indent="-481013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</a:rPr>
              <a:t>Others declined to participate or were not reachable at the listed number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41670A-95EC-4455-82F2-D380800698EE}"/>
              </a:ext>
            </a:extLst>
          </p:cNvPr>
          <p:cNvSpPr txBox="1"/>
          <p:nvPr/>
        </p:nvSpPr>
        <p:spPr>
          <a:xfrm>
            <a:off x="11769860" y="30166486"/>
            <a:ext cx="20098210" cy="2062103"/>
          </a:xfrm>
          <a:prstGeom prst="rect">
            <a:avLst/>
          </a:prstGeom>
          <a:solidFill>
            <a:srgbClr val="32729E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>
                <a:solidFill>
                  <a:srgbClr val="F8F8F8"/>
                </a:solidFill>
              </a:rPr>
              <a:t>Acknowledgements</a:t>
            </a:r>
          </a:p>
          <a:p>
            <a:r>
              <a:rPr lang="en-US" sz="3200" dirty="0">
                <a:solidFill>
                  <a:srgbClr val="F8F8F8"/>
                </a:solidFill>
              </a:rPr>
              <a:t>Committee Chair: Allison </a:t>
            </a:r>
            <a:r>
              <a:rPr lang="en-US" sz="3200" dirty="0" err="1">
                <a:solidFill>
                  <a:srgbClr val="F8F8F8"/>
                </a:solidFill>
              </a:rPr>
              <a:t>Brauch</a:t>
            </a:r>
            <a:r>
              <a:rPr lang="en-US" sz="3200" dirty="0">
                <a:solidFill>
                  <a:srgbClr val="F8F8F8"/>
                </a:solidFill>
              </a:rPr>
              <a:t>, DNP, APRN, 	PMHNP-BC, NP-C, CARN-AP</a:t>
            </a:r>
          </a:p>
          <a:p>
            <a:r>
              <a:rPr lang="en-US" sz="3200" dirty="0">
                <a:solidFill>
                  <a:srgbClr val="F8F8F8"/>
                </a:solidFill>
              </a:rPr>
              <a:t>Committee Members: Alicia Hutchings PhD, RN, CNE</a:t>
            </a:r>
          </a:p>
          <a:p>
            <a:r>
              <a:rPr lang="en-US" sz="3200" dirty="0">
                <a:solidFill>
                  <a:srgbClr val="F8F8F8"/>
                </a:solidFill>
              </a:rPr>
              <a:t>                                   </a:t>
            </a:r>
            <a:r>
              <a:rPr lang="en-US" sz="3200" dirty="0" err="1">
                <a:solidFill>
                  <a:srgbClr val="F8F8F8"/>
                </a:solidFill>
              </a:rPr>
              <a:t>Katee</a:t>
            </a:r>
            <a:r>
              <a:rPr lang="en-US" sz="3200" dirty="0">
                <a:solidFill>
                  <a:srgbClr val="F8F8F8"/>
                </a:solidFill>
              </a:rPr>
              <a:t> Thornton, MSW, LCSW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Custom 3">
      <a:dk1>
        <a:srgbClr val="40110E"/>
      </a:dk1>
      <a:lt1>
        <a:srgbClr val="DF7772"/>
      </a:lt1>
      <a:dk2>
        <a:srgbClr val="081E2D"/>
      </a:dk2>
      <a:lt2>
        <a:srgbClr val="FFDE7E"/>
      </a:lt2>
      <a:accent1>
        <a:srgbClr val="EDD796"/>
      </a:accent1>
      <a:accent2>
        <a:srgbClr val="FFC829"/>
      </a:accent2>
      <a:accent3>
        <a:srgbClr val="561613"/>
      </a:accent3>
      <a:accent4>
        <a:srgbClr val="C00000"/>
      </a:accent4>
      <a:accent5>
        <a:srgbClr val="AF8B1E"/>
      </a:accent5>
      <a:accent6>
        <a:srgbClr val="A35E21"/>
      </a:accent6>
      <a:hlink>
        <a:srgbClr val="0B283D"/>
      </a:hlink>
      <a:folHlink>
        <a:srgbClr val="113C5B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24963</TotalTime>
  <Words>612</Words>
  <Application>Microsoft Office PowerPoint</Application>
  <PresentationFormat>Custom</PresentationFormat>
  <Paragraphs>113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Wingdings</vt:lpstr>
      <vt:lpstr>Silk</vt:lpstr>
      <vt:lpstr>BARRIERS TO MENTAL HEALTH TREATMENT IN PATIENTS REFERRED BY PRIMARY CARE Rebecca Palmer, BSN-RN, DNP Student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Rebecca Oller</cp:lastModifiedBy>
  <cp:revision>137</cp:revision>
  <cp:lastPrinted>2013-01-29T16:15:54Z</cp:lastPrinted>
  <dcterms:created xsi:type="dcterms:W3CDTF">2010-04-06T19:30:00Z</dcterms:created>
  <dcterms:modified xsi:type="dcterms:W3CDTF">2019-07-06T18:56:40Z</dcterms:modified>
</cp:coreProperties>
</file>