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1"/>
  </p:sldMasterIdLst>
  <p:notesMasterIdLst>
    <p:notesMasterId r:id="rId3"/>
  </p:notesMasterIdLst>
  <p:sldIdLst>
    <p:sldId id="256" r:id="rId2"/>
  </p:sldIdLst>
  <p:sldSz cx="43891200" cy="32918400"/>
  <p:notesSz cx="7086600" cy="93726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AB00"/>
    <a:srgbClr val="981E32"/>
    <a:srgbClr val="00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4741" autoAdjust="0"/>
  </p:normalViewPr>
  <p:slideViewPr>
    <p:cSldViewPr>
      <p:cViewPr>
        <p:scale>
          <a:sx n="27" d="100"/>
          <a:sy n="27" d="100"/>
        </p:scale>
        <p:origin x="1336" y="2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shleymitchell/Documents/DNP%20Semester%208/Capstone%202/Data%20Collec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shleymitchell/Documents/DNP%20Semester%208/Capstone%202/Data%20Collec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Daily Compliance - February</a:t>
            </a:r>
          </a:p>
        </c:rich>
      </c:tx>
      <c:layout>
        <c:manualLayout>
          <c:xMode val="edge"/>
          <c:yMode val="edge"/>
          <c:x val="0.22232424316271898"/>
          <c:y val="2.04497135756243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379363027382769E-2"/>
          <c:y val="0.10021428571428571"/>
          <c:w val="0.93820272652485603"/>
          <c:h val="0.85645650543682039"/>
        </c:manualLayout>
      </c:layout>
      <c:lineChart>
        <c:grouping val="standard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Daily Compliance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Sheet1!$E$2:$E$28</c:f>
              <c:numCache>
                <c:formatCode>0%</c:formatCode>
                <c:ptCount val="27"/>
                <c:pt idx="0">
                  <c:v>0.19230769230769232</c:v>
                </c:pt>
                <c:pt idx="1">
                  <c:v>0.12</c:v>
                </c:pt>
                <c:pt idx="2">
                  <c:v>0.05</c:v>
                </c:pt>
                <c:pt idx="3">
                  <c:v>0.1</c:v>
                </c:pt>
                <c:pt idx="4">
                  <c:v>0</c:v>
                </c:pt>
                <c:pt idx="5">
                  <c:v>0</c:v>
                </c:pt>
                <c:pt idx="6">
                  <c:v>0.13636363636363635</c:v>
                </c:pt>
                <c:pt idx="7">
                  <c:v>0</c:v>
                </c:pt>
                <c:pt idx="8">
                  <c:v>0.13793103448275862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0.5161290322580645</c:v>
                </c:pt>
                <c:pt idx="16">
                  <c:v>0.17647058823529413</c:v>
                </c:pt>
                <c:pt idx="17">
                  <c:v>0</c:v>
                </c:pt>
                <c:pt idx="18">
                  <c:v>0.38095238095238093</c:v>
                </c:pt>
                <c:pt idx="19">
                  <c:v>7.1428571428571425E-2</c:v>
                </c:pt>
                <c:pt idx="20">
                  <c:v>0.10344827586206896</c:v>
                </c:pt>
                <c:pt idx="21">
                  <c:v>0.14285714285714285</c:v>
                </c:pt>
                <c:pt idx="22">
                  <c:v>0</c:v>
                </c:pt>
                <c:pt idx="23">
                  <c:v>5.8823529411764705E-2</c:v>
                </c:pt>
                <c:pt idx="24">
                  <c:v>0</c:v>
                </c:pt>
                <c:pt idx="25">
                  <c:v>0.17391304347826086</c:v>
                </c:pt>
                <c:pt idx="2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E43-AA4B-94B5-27B80C54813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47094352"/>
        <c:axId val="747217440"/>
      </c:lineChart>
      <c:catAx>
        <c:axId val="7470943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217440"/>
        <c:crosses val="autoZero"/>
        <c:auto val="1"/>
        <c:lblAlgn val="ctr"/>
        <c:lblOffset val="100"/>
        <c:noMultiLvlLbl val="0"/>
      </c:catAx>
      <c:valAx>
        <c:axId val="74721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094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1860" dirty="0"/>
              <a:t>Daily Compliance - March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2541271194426594E-2"/>
          <c:y val="0.15286458333333333"/>
          <c:w val="0.8796268334534999"/>
          <c:h val="0.78396577380952381"/>
        </c:manualLayout>
      </c:layout>
      <c:lineChart>
        <c:grouping val="standard"/>
        <c:varyColors val="0"/>
        <c:ser>
          <c:idx val="0"/>
          <c:order val="0"/>
          <c:spPr>
            <a:ln w="15875" cap="rnd">
              <a:solidFill>
                <a:schemeClr val="accent3"/>
              </a:solidFill>
              <a:round/>
            </a:ln>
            <a:effectLst>
              <a:outerShdw blurRad="63500" dist="50800" dir="5400000" algn="tl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Sheet1!$J$2:$J$29</c:f>
              <c:numCache>
                <c:formatCode>0%</c:formatCode>
                <c:ptCount val="28"/>
                <c:pt idx="0">
                  <c:v>0.38461538461538464</c:v>
                </c:pt>
                <c:pt idx="1">
                  <c:v>0.16129032258064516</c:v>
                </c:pt>
                <c:pt idx="2">
                  <c:v>0</c:v>
                </c:pt>
                <c:pt idx="3">
                  <c:v>0.25</c:v>
                </c:pt>
                <c:pt idx="4">
                  <c:v>0.36363636363636365</c:v>
                </c:pt>
                <c:pt idx="5">
                  <c:v>0</c:v>
                </c:pt>
                <c:pt idx="6">
                  <c:v>0.14285714285714285</c:v>
                </c:pt>
                <c:pt idx="7">
                  <c:v>0.22222222222222221</c:v>
                </c:pt>
                <c:pt idx="8">
                  <c:v>0.2857142857142857</c:v>
                </c:pt>
                <c:pt idx="9">
                  <c:v>0.22580645161290322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9.375E-2</c:v>
                </c:pt>
                <c:pt idx="14">
                  <c:v>0.25925925925925924</c:v>
                </c:pt>
                <c:pt idx="15">
                  <c:v>0</c:v>
                </c:pt>
                <c:pt idx="16">
                  <c:v>0</c:v>
                </c:pt>
                <c:pt idx="17">
                  <c:v>0.1111111111111111</c:v>
                </c:pt>
                <c:pt idx="18">
                  <c:v>0</c:v>
                </c:pt>
                <c:pt idx="19">
                  <c:v>0.11428571428571428</c:v>
                </c:pt>
                <c:pt idx="20">
                  <c:v>0.17142857142857143</c:v>
                </c:pt>
                <c:pt idx="21">
                  <c:v>0.125</c:v>
                </c:pt>
                <c:pt idx="22">
                  <c:v>0.14814814814814814</c:v>
                </c:pt>
                <c:pt idx="23">
                  <c:v>0</c:v>
                </c:pt>
                <c:pt idx="24">
                  <c:v>0.14814814814814814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0B1-3940-830C-D06E7BE7F76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20985680"/>
        <c:axId val="721105616"/>
      </c:lineChart>
      <c:catAx>
        <c:axId val="7209856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105616"/>
        <c:crosses val="autoZero"/>
        <c:auto val="1"/>
        <c:lblAlgn val="ctr"/>
        <c:lblOffset val="100"/>
        <c:noMultiLvlLbl val="0"/>
      </c:catAx>
      <c:valAx>
        <c:axId val="721105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0985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96915-27D9-5742-A004-2FD4C54E45C0}" type="datetimeFigureOut">
              <a:rPr lang="en-US" smtClean="0"/>
              <a:t>6/9/22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850CA-7DFF-8749-99F0-43C07E9EA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9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4850CA-7DFF-8749-99F0-43C07E9EA0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8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81E32"/>
            </a:gs>
            <a:gs pos="0">
              <a:srgbClr val="981E32"/>
            </a:gs>
            <a:gs pos="100000">
              <a:srgbClr val="981E3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300">
                <a:solidFill>
                  <a:schemeClr val="tx1"/>
                </a:solidFill>
              </a:defRPr>
            </a:lvl1pPr>
          </a:lstStyle>
          <a:p>
            <a:fld id="{B72351B0-6FE5-4A01-9E8F-A138D1C7B1AD}" type="datetimeFigureOut">
              <a:rPr lang="en-US" smtClean="0"/>
              <a:pPr/>
              <a:t>6/9/22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300">
                <a:solidFill>
                  <a:schemeClr val="tx1"/>
                </a:solidFill>
              </a:defRPr>
            </a:lvl1pPr>
          </a:lstStyle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3" Type="http://schemas.openxmlformats.org/officeDocument/2006/relationships/image" Target="../media/image2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981E32"/>
            </a:gs>
            <a:gs pos="0">
              <a:srgbClr val="981E32"/>
            </a:gs>
            <a:gs pos="100000">
              <a:srgbClr val="981E32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4F729D9-EED3-DAB4-E822-976F6FF50D46}"/>
              </a:ext>
            </a:extLst>
          </p:cNvPr>
          <p:cNvSpPr/>
          <p:nvPr/>
        </p:nvSpPr>
        <p:spPr>
          <a:xfrm>
            <a:off x="14186116" y="5212590"/>
            <a:ext cx="16093238" cy="270146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1AC17E-8F49-A139-3038-9CCBC86CBE42}"/>
              </a:ext>
            </a:extLst>
          </p:cNvPr>
          <p:cNvSpPr/>
          <p:nvPr/>
        </p:nvSpPr>
        <p:spPr>
          <a:xfrm>
            <a:off x="14782800" y="24238119"/>
            <a:ext cx="15186881" cy="7145888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047B951F-F0A5-484B-8156-7B98684B66B6}"/>
              </a:ext>
            </a:extLst>
          </p:cNvPr>
          <p:cNvSpPr/>
          <p:nvPr/>
        </p:nvSpPr>
        <p:spPr>
          <a:xfrm>
            <a:off x="30853480" y="5212590"/>
            <a:ext cx="12548882" cy="27025410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E2396A-135D-234F-8392-B13FC5FA5E13}"/>
              </a:ext>
            </a:extLst>
          </p:cNvPr>
          <p:cNvSpPr/>
          <p:nvPr/>
        </p:nvSpPr>
        <p:spPr>
          <a:xfrm>
            <a:off x="533400" y="5261133"/>
            <a:ext cx="13078448" cy="27014610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450" y="351893"/>
            <a:ext cx="43548300" cy="4281297"/>
          </a:xfrm>
          <a:prstGeom prst="rect">
            <a:avLst/>
          </a:prstGeom>
          <a:solidFill>
            <a:srgbClr val="F8F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865" y="-2054572"/>
            <a:ext cx="27432000" cy="5625406"/>
          </a:xfrm>
        </p:spPr>
        <p:txBody>
          <a:bodyPr wrap="square">
            <a:noAutofit/>
          </a:bodyPr>
          <a:lstStyle/>
          <a:p>
            <a:r>
              <a:rPr lang="en-US" dirty="0">
                <a:effectLst/>
              </a:rPr>
              <a:t> </a:t>
            </a:r>
            <a:br>
              <a:rPr lang="en-US" dirty="0">
                <a:effectLst/>
              </a:rPr>
            </a:br>
            <a:r>
              <a:rPr lang="en-US" sz="7200" dirty="0">
                <a:solidFill>
                  <a:srgbClr val="000000"/>
                </a:solidFill>
                <a:effectLst/>
              </a:rPr>
              <a:t>Implementing a Standardized Nursing Communication Tool to Improve Inpatient Nursing Communication</a:t>
            </a:r>
            <a:br>
              <a:rPr lang="en-US" sz="6600" dirty="0">
                <a:ln w="12700">
                  <a:noFill/>
                </a:ln>
                <a:solidFill>
                  <a:srgbClr val="000000"/>
                </a:solidFill>
                <a:effectLst/>
              </a:rPr>
            </a:br>
            <a:r>
              <a:rPr lang="en-US" sz="5400" dirty="0">
                <a:ln w="12700">
                  <a:noFill/>
                </a:ln>
                <a:solidFill>
                  <a:srgbClr val="000000"/>
                </a:solidFill>
                <a:effectLst/>
              </a:rPr>
              <a:t>Ashley Nator BSN, RN</a:t>
            </a:r>
            <a:br>
              <a:rPr lang="en-US" sz="5400" dirty="0">
                <a:ln w="12700">
                  <a:noFill/>
                </a:ln>
                <a:solidFill>
                  <a:srgbClr val="000000"/>
                </a:solidFill>
                <a:effectLst/>
              </a:rPr>
            </a:br>
            <a:r>
              <a:rPr lang="en-US" sz="4800" dirty="0">
                <a:ln w="12700">
                  <a:noFill/>
                </a:ln>
                <a:solidFill>
                  <a:srgbClr val="000000"/>
                </a:solidFill>
                <a:effectLst/>
              </a:rPr>
              <a:t>Candidate for Doctor of Nursing Practice</a:t>
            </a:r>
            <a:endParaRPr lang="en-US" sz="6600" dirty="0">
              <a:ln w="12700">
                <a:noFill/>
              </a:ln>
              <a:solidFill>
                <a:srgbClr val="000000"/>
              </a:solidFill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3018" y="1054683"/>
            <a:ext cx="9647630" cy="2981994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1065ABB2-EF12-014C-9A9B-88A2675C5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17" y="183231"/>
            <a:ext cx="4711148" cy="4711148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118B5E3-BF68-5940-9BB6-7BDB195C8CAD}"/>
              </a:ext>
            </a:extLst>
          </p:cNvPr>
          <p:cNvSpPr/>
          <p:nvPr/>
        </p:nvSpPr>
        <p:spPr>
          <a:xfrm>
            <a:off x="32156400" y="5562601"/>
            <a:ext cx="11201400" cy="2400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F73E82-1C1C-B641-8FD5-9B7EB8E3C738}"/>
              </a:ext>
            </a:extLst>
          </p:cNvPr>
          <p:cNvSpPr txBox="1"/>
          <p:nvPr/>
        </p:nvSpPr>
        <p:spPr>
          <a:xfrm>
            <a:off x="31639249" y="29013094"/>
            <a:ext cx="12010132" cy="16967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Acknowledgements: </a:t>
            </a:r>
            <a:r>
              <a:rPr lang="en-US" sz="3200" dirty="0"/>
              <a:t>Cathy Koetting, DNP, APRN, CPNP, PMHS, FNP-C; Sarah Jackson, DNP, APRN, FNP-C; Amy Terbrock, MSN, PCCN, SCRN, RN</a:t>
            </a:r>
            <a:endParaRPr lang="en-US" sz="3200" dirty="0">
              <a:solidFill>
                <a:srgbClr val="981E3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064F9B-CEB3-1447-8504-EBC58D55CD26}"/>
              </a:ext>
            </a:extLst>
          </p:cNvPr>
          <p:cNvSpPr txBox="1"/>
          <p:nvPr/>
        </p:nvSpPr>
        <p:spPr>
          <a:xfrm>
            <a:off x="958318" y="5662672"/>
            <a:ext cx="12071882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BACKGROUND &amp; PROBLEM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6BFA28-EF6F-2E47-9D10-04E69FB45A09}"/>
              </a:ext>
            </a:extLst>
          </p:cNvPr>
          <p:cNvSpPr txBox="1"/>
          <p:nvPr/>
        </p:nvSpPr>
        <p:spPr>
          <a:xfrm>
            <a:off x="1196340" y="14883785"/>
            <a:ext cx="115023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purpose: </a:t>
            </a:r>
            <a:r>
              <a:rPr lang="en-US" sz="3600" dirty="0"/>
              <a:t>to implement a SBAR themed standardized communication method among nursing staff to improve nursing communication.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aim: </a:t>
            </a:r>
            <a:r>
              <a:rPr lang="en-US" sz="3600" dirty="0"/>
              <a:t>to increase compliance with a standardized SBAR patient handover tool among nursing staff by 15% in two months and improve the nursing staff’s perception of communication.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outcome measures: </a:t>
            </a:r>
            <a:r>
              <a:rPr lang="en-US" sz="3600" dirty="0"/>
              <a:t>compliance with using the SBAR tool at handover and improved nursing perception of communication.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994996-1DBD-E44A-95BA-3C771D50FCF6}"/>
              </a:ext>
            </a:extLst>
          </p:cNvPr>
          <p:cNvSpPr txBox="1"/>
          <p:nvPr/>
        </p:nvSpPr>
        <p:spPr>
          <a:xfrm>
            <a:off x="832535" y="12647799"/>
            <a:ext cx="12071881" cy="1754326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PURPOSE, AIM, &amp; OUTCOMES MEASURES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9C1DD3-4D68-504B-811C-BA30E6E361D7}"/>
              </a:ext>
            </a:extLst>
          </p:cNvPr>
          <p:cNvSpPr txBox="1"/>
          <p:nvPr/>
        </p:nvSpPr>
        <p:spPr>
          <a:xfrm>
            <a:off x="1169670" y="6897754"/>
            <a:ext cx="11529060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9144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600" b="1" dirty="0"/>
              <a:t>Patient handover: </a:t>
            </a:r>
            <a:r>
              <a:rPr lang="en-US" sz="3600" dirty="0"/>
              <a:t>the transfer or acceptance of patient care responsibilities via a real-time process of transferring patient-specific information from nurse-to-nurse with the purpose of ensuring patient safety and continuity of care </a:t>
            </a:r>
            <a:r>
              <a:rPr lang="en-US" sz="1800" dirty="0"/>
              <a:t>(TJC, 2017).</a:t>
            </a:r>
            <a:endParaRPr lang="en-US" sz="3600" dirty="0"/>
          </a:p>
          <a:p>
            <a:pPr marL="457200" indent="-457200" defTabSz="9144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600" b="1" dirty="0"/>
              <a:t>The problem: </a:t>
            </a:r>
            <a:r>
              <a:rPr lang="en-US" sz="3600" dirty="0"/>
              <a:t>despite the frequency of this, there remains a lack of standardization in nurse-to-nurse communication while handing over patient responsibility in the inpatient setting.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AC6D9C1-D53E-E444-A3B6-8EB87AE95A03}"/>
              </a:ext>
            </a:extLst>
          </p:cNvPr>
          <p:cNvSpPr txBox="1"/>
          <p:nvPr/>
        </p:nvSpPr>
        <p:spPr>
          <a:xfrm flipH="1">
            <a:off x="987659" y="26011314"/>
            <a:ext cx="117404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design: </a:t>
            </a:r>
            <a:r>
              <a:rPr lang="en-US" sz="3600" dirty="0"/>
              <a:t>a quality improvement project or a prospective pilot study with a post-intervention survey.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EBP model: </a:t>
            </a:r>
            <a:r>
              <a:rPr lang="en-US" sz="3600" dirty="0"/>
              <a:t>the plan-do-study-act (or PDSA) cycle.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setting: </a:t>
            </a:r>
            <a:r>
              <a:rPr lang="en-US" sz="3600" dirty="0"/>
              <a:t>a 21-bed neurology specialty unit at a large, urban teaching hospital in the Midwest.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sample: </a:t>
            </a:r>
            <a:r>
              <a:rPr lang="en-US" sz="3600" dirty="0"/>
              <a:t>a convenience sample of staff nurses employed on the unit.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D03404-FF4F-7C4E-B1CE-E9146EA7295C}"/>
              </a:ext>
            </a:extLst>
          </p:cNvPr>
          <p:cNvSpPr txBox="1"/>
          <p:nvPr/>
        </p:nvSpPr>
        <p:spPr>
          <a:xfrm>
            <a:off x="832535" y="24740081"/>
            <a:ext cx="12050661" cy="932409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METHOD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378A471-C002-094B-972C-797C91240025}"/>
              </a:ext>
            </a:extLst>
          </p:cNvPr>
          <p:cNvSpPr txBox="1"/>
          <p:nvPr/>
        </p:nvSpPr>
        <p:spPr>
          <a:xfrm>
            <a:off x="31228332" y="5562599"/>
            <a:ext cx="11748468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RESULTS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1608619-3FBC-1C45-AB16-630AB36B8EE6}"/>
              </a:ext>
            </a:extLst>
          </p:cNvPr>
          <p:cNvSpPr txBox="1"/>
          <p:nvPr/>
        </p:nvSpPr>
        <p:spPr>
          <a:xfrm>
            <a:off x="31205783" y="23603991"/>
            <a:ext cx="116977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The conclusion</a:t>
            </a:r>
            <a:r>
              <a:rPr lang="en-US" sz="3600" dirty="0"/>
              <a:t>: the implementation of a SBAR standardized patient handover tool seems to have improved nursing perception of communication and patient handover quality.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/>
              <a:t>Recommendations: </a:t>
            </a:r>
            <a:r>
              <a:rPr lang="en-US" sz="3600" dirty="0"/>
              <a:t>create a stronger environment for change, obtain nursing feedback prior to implementing change, and ensure consistent presence of the project investigator.</a:t>
            </a:r>
          </a:p>
          <a:p>
            <a:endParaRPr lang="en-US" sz="32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C487FA-FF41-A14E-B9BD-8EA76C514827}"/>
              </a:ext>
            </a:extLst>
          </p:cNvPr>
          <p:cNvSpPr txBox="1"/>
          <p:nvPr/>
        </p:nvSpPr>
        <p:spPr>
          <a:xfrm>
            <a:off x="31180428" y="21920110"/>
            <a:ext cx="11748468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CONCLUSIONS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CCA1A95-D866-8C40-A167-AFA9EB04D56A}"/>
              </a:ext>
            </a:extLst>
          </p:cNvPr>
          <p:cNvSpPr txBox="1"/>
          <p:nvPr/>
        </p:nvSpPr>
        <p:spPr>
          <a:xfrm>
            <a:off x="811316" y="20967947"/>
            <a:ext cx="12071880" cy="923330"/>
          </a:xfrm>
          <a:prstGeom prst="rect">
            <a:avLst/>
          </a:prstGeom>
          <a:solidFill>
            <a:srgbClr val="981E3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8F8F8"/>
                </a:solidFill>
              </a:rPr>
              <a:t>LITERATURE REVIEW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4278C22-93BA-D14F-B472-3B6832A84E85}"/>
              </a:ext>
            </a:extLst>
          </p:cNvPr>
          <p:cNvSpPr txBox="1"/>
          <p:nvPr/>
        </p:nvSpPr>
        <p:spPr>
          <a:xfrm>
            <a:off x="1124001" y="22483793"/>
            <a:ext cx="117405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1" dirty="0"/>
              <a:t>Common themes: </a:t>
            </a:r>
            <a:r>
              <a:rPr lang="en-US" sz="3600" dirty="0"/>
              <a:t>the need for standardizing nursing patient handovers and successful outcomes associated with SBAR handover interventions.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CFDE5CE-5462-7448-B5C0-475855A4C6AA}"/>
              </a:ext>
            </a:extLst>
          </p:cNvPr>
          <p:cNvSpPr txBox="1"/>
          <p:nvPr/>
        </p:nvSpPr>
        <p:spPr>
          <a:xfrm flipH="1">
            <a:off x="31279042" y="6781800"/>
            <a:ext cx="1169775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Tools used: </a:t>
            </a:r>
            <a:r>
              <a:rPr lang="en-US" sz="3600" dirty="0"/>
              <a:t>141 SBAR tools were used out of 1,480 total patient handovers completed which resulted in a 10% compliance rate.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The average demographic: </a:t>
            </a:r>
            <a:r>
              <a:rPr lang="en-US" sz="3600" dirty="0"/>
              <a:t>females aged from 20 to 30 with less than two years of nursing experience.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The survey: </a:t>
            </a:r>
            <a:r>
              <a:rPr lang="en-US" sz="3600" dirty="0"/>
              <a:t>resulted in findings supporting that the tool improved nursing communication and overall quality of patient handovers.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Review of descriptive statistics: </a:t>
            </a:r>
            <a:r>
              <a:rPr lang="en-US" sz="3600" dirty="0"/>
              <a:t>revealed an overall increase in the tool’s use and daily compliance percentages from February to March.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A68D54-7490-3542-8CA5-B333AE5E3389}"/>
              </a:ext>
            </a:extLst>
          </p:cNvPr>
          <p:cNvSpPr txBox="1"/>
          <p:nvPr/>
        </p:nvSpPr>
        <p:spPr>
          <a:xfrm>
            <a:off x="1124104" y="31091619"/>
            <a:ext cx="11740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References: </a:t>
            </a:r>
            <a:r>
              <a:rPr lang="en-US" sz="3200" dirty="0">
                <a:solidFill>
                  <a:schemeClr val="tx2"/>
                </a:solidFill>
              </a:rPr>
              <a:t>See attached.</a:t>
            </a:r>
          </a:p>
        </p:txBody>
      </p:sp>
      <p:pic>
        <p:nvPicPr>
          <p:cNvPr id="36" name="Picture 35" descr="Table&#10;&#10;Description automatically generated">
            <a:extLst>
              <a:ext uri="{FF2B5EF4-FFF2-40B4-BE49-F238E27FC236}">
                <a16:creationId xmlns:a16="http://schemas.microsoft.com/office/drawing/2014/main" id="{F314C7A4-6DCA-1DEB-368A-14DAFD8C69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4566" y="5662672"/>
            <a:ext cx="13013542" cy="17293750"/>
          </a:xfrm>
          <a:prstGeom prst="rect">
            <a:avLst/>
          </a:prstGeom>
        </p:spPr>
      </p:pic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1B9F4BE6-4510-A4F0-17BB-39587A94D8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1693480"/>
              </p:ext>
            </p:extLst>
          </p:nvPr>
        </p:nvGraphicFramePr>
        <p:xfrm>
          <a:off x="15150626" y="24297987"/>
          <a:ext cx="6947374" cy="6804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35A5B15-1E45-34F0-6E90-E3CC91BA22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135493"/>
              </p:ext>
            </p:extLst>
          </p:nvPr>
        </p:nvGraphicFramePr>
        <p:xfrm>
          <a:off x="22457434" y="24238119"/>
          <a:ext cx="7512247" cy="6804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43" name="Picture 42" descr="Chart, line chart&#10;&#10;Description automatically generated">
            <a:extLst>
              <a:ext uri="{FF2B5EF4-FFF2-40B4-BE49-F238E27FC236}">
                <a16:creationId xmlns:a16="http://schemas.microsoft.com/office/drawing/2014/main" id="{11A2381B-B51F-5AA0-7E4E-C14FF40E3F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49229" y="14156333"/>
            <a:ext cx="11306674" cy="667093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Custom 3">
      <a:dk1>
        <a:srgbClr val="40110E"/>
      </a:dk1>
      <a:lt1>
        <a:srgbClr val="DF7772"/>
      </a:lt1>
      <a:dk2>
        <a:srgbClr val="081E2D"/>
      </a:dk2>
      <a:lt2>
        <a:srgbClr val="FFDE7E"/>
      </a:lt2>
      <a:accent1>
        <a:srgbClr val="EDD796"/>
      </a:accent1>
      <a:accent2>
        <a:srgbClr val="FFC829"/>
      </a:accent2>
      <a:accent3>
        <a:srgbClr val="561613"/>
      </a:accent3>
      <a:accent4>
        <a:srgbClr val="C00000"/>
      </a:accent4>
      <a:accent5>
        <a:srgbClr val="AF8B1E"/>
      </a:accent5>
      <a:accent6>
        <a:srgbClr val="A35E21"/>
      </a:accent6>
      <a:hlink>
        <a:srgbClr val="0B283D"/>
      </a:hlink>
      <a:folHlink>
        <a:srgbClr val="113C5B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5453</TotalTime>
  <Words>440</Words>
  <Application>Microsoft Macintosh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Silk</vt:lpstr>
      <vt:lpstr>  Implementing a Standardized Nursing Communication Tool to Improve Inpatient Nursing Communication Ashley Nator BSN, RN Candidate for Doctor of Nursing Practice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Mitchell, Ashley D. (UMSL-Student)</cp:lastModifiedBy>
  <cp:revision>134</cp:revision>
  <cp:lastPrinted>2013-01-29T16:15:54Z</cp:lastPrinted>
  <dcterms:created xsi:type="dcterms:W3CDTF">2010-04-06T19:30:00Z</dcterms:created>
  <dcterms:modified xsi:type="dcterms:W3CDTF">2022-06-09T14:34:36Z</dcterms:modified>
</cp:coreProperties>
</file>