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A9F12-ABD6-48FC-BE1C-CA2286B8E5FD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8FB57-D6F4-4C8B-82EF-2EA86573F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73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8FB57-D6F4-4C8B-82EF-2EA86573F48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70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FF629-C2A0-4F3F-8E45-A3F95A3B86D7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D318-6965-472F-B6C8-FA0F7324A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866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FF629-C2A0-4F3F-8E45-A3F95A3B86D7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D318-6965-472F-B6C8-FA0F7324A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2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FF629-C2A0-4F3F-8E45-A3F95A3B86D7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D318-6965-472F-B6C8-FA0F7324A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931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FF629-C2A0-4F3F-8E45-A3F95A3B86D7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D318-6965-472F-B6C8-FA0F7324A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48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FF629-C2A0-4F3F-8E45-A3F95A3B86D7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D318-6965-472F-B6C8-FA0F7324A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6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FF629-C2A0-4F3F-8E45-A3F95A3B86D7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D318-6965-472F-B6C8-FA0F7324A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076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FF629-C2A0-4F3F-8E45-A3F95A3B86D7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D318-6965-472F-B6C8-FA0F7324A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657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FF629-C2A0-4F3F-8E45-A3F95A3B86D7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D318-6965-472F-B6C8-FA0F7324A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041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FF629-C2A0-4F3F-8E45-A3F95A3B86D7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D318-6965-472F-B6C8-FA0F7324A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558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FF629-C2A0-4F3F-8E45-A3F95A3B86D7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D318-6965-472F-B6C8-FA0F7324A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347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FF629-C2A0-4F3F-8E45-A3F95A3B86D7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D318-6965-472F-B6C8-FA0F7324A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041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FF629-C2A0-4F3F-8E45-A3F95A3B86D7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BD318-6965-472F-B6C8-FA0F7324A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865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5619" y="122549"/>
            <a:ext cx="10494499" cy="1723549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 </a:t>
            </a:r>
            <a:endParaRPr lang="en-US" dirty="0"/>
          </a:p>
          <a:p>
            <a:pPr algn="ctr"/>
            <a:r>
              <a:rPr lang="en-US" sz="2400" b="1" dirty="0">
                <a:solidFill>
                  <a:srgbClr val="002060"/>
                </a:solidFill>
              </a:rPr>
              <a:t>Elucidating the Oligomerization State </a:t>
            </a:r>
            <a:r>
              <a:rPr lang="en-US" sz="2400" b="1" dirty="0" smtClean="0">
                <a:solidFill>
                  <a:srgbClr val="002060"/>
                </a:solidFill>
              </a:rPr>
              <a:t>&amp; Function</a:t>
            </a:r>
          </a:p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>
                <a:solidFill>
                  <a:srgbClr val="002060"/>
                </a:solidFill>
              </a:rPr>
              <a:t>of the NLRP3 </a:t>
            </a:r>
            <a:r>
              <a:rPr lang="en-US" sz="2400" b="1" dirty="0" err="1">
                <a:solidFill>
                  <a:srgbClr val="002060"/>
                </a:solidFill>
              </a:rPr>
              <a:t>Inflammasome</a:t>
            </a:r>
            <a:r>
              <a:rPr lang="en-US" sz="2400" b="1" dirty="0">
                <a:solidFill>
                  <a:srgbClr val="002060"/>
                </a:solidFill>
              </a:rPr>
              <a:t> Complex</a:t>
            </a:r>
          </a:p>
          <a:p>
            <a:pPr algn="ctr"/>
            <a:r>
              <a:rPr lang="en-US" sz="2000" b="1" dirty="0" smtClean="0"/>
              <a:t>Nyasha </a:t>
            </a:r>
            <a:r>
              <a:rPr lang="en-US" sz="2000" b="1" dirty="0" smtClean="0"/>
              <a:t>J. Makoni &amp; Dr. M.R. Nichols, UMSL </a:t>
            </a:r>
            <a:r>
              <a:rPr lang="en-US" sz="2000" b="1" dirty="0"/>
              <a:t>Department of Chemistry &amp; Biochemistry</a:t>
            </a:r>
            <a:endParaRPr lang="en-US" sz="2000" b="1" dirty="0" smtClean="0"/>
          </a:p>
          <a:p>
            <a:pPr algn="ctr"/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34601" y="1739065"/>
            <a:ext cx="39116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Alzheimer’s Disease (AD</a:t>
            </a:r>
            <a:r>
              <a:rPr lang="en-US" b="1" u="sng" dirty="0" smtClean="0">
                <a:solidFill>
                  <a:srgbClr val="FF0000"/>
                </a:solidFill>
              </a:rPr>
              <a:t>):</a:t>
            </a:r>
            <a:endParaRPr lang="en-US" b="1" u="sng" dirty="0" smtClean="0">
              <a:solidFill>
                <a:srgbClr val="FF0000"/>
              </a:solidFill>
            </a:endParaRPr>
          </a:p>
          <a:p>
            <a:r>
              <a:rPr lang="en-US" sz="1600" dirty="0" smtClean="0"/>
              <a:t>Neurodegenerative </a:t>
            </a:r>
            <a:r>
              <a:rPr lang="en-US" sz="1600" dirty="0" smtClean="0"/>
              <a:t>disease, most </a:t>
            </a:r>
            <a:r>
              <a:rPr lang="en-US" sz="1600" dirty="0" smtClean="0"/>
              <a:t>common cause of </a:t>
            </a:r>
            <a:r>
              <a:rPr lang="en-US" sz="1600" dirty="0" smtClean="0"/>
              <a:t>dementia</a:t>
            </a:r>
          </a:p>
          <a:p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7763712" y="5842173"/>
            <a:ext cx="425049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Impact:</a:t>
            </a:r>
            <a:endParaRPr lang="en-US" b="1" u="sng" dirty="0" smtClean="0">
              <a:solidFill>
                <a:srgbClr val="FF0000"/>
              </a:solidFill>
            </a:endParaRPr>
          </a:p>
          <a:p>
            <a:r>
              <a:rPr lang="en-US" sz="1600" dirty="0" smtClean="0"/>
              <a:t>Understanding the </a:t>
            </a:r>
            <a:r>
              <a:rPr lang="en-US" sz="1600" dirty="0" err="1" smtClean="0"/>
              <a:t>inflammasome</a:t>
            </a:r>
            <a:r>
              <a:rPr lang="en-US" sz="1600" dirty="0" smtClean="0"/>
              <a:t> activation pathway &amp; </a:t>
            </a:r>
            <a:r>
              <a:rPr lang="en-US" sz="1600" dirty="0" smtClean="0"/>
              <a:t>targets for therapeutic intervention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466645" y="5742229"/>
            <a:ext cx="41224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Why the NLRP3 </a:t>
            </a:r>
            <a:r>
              <a:rPr lang="en-US" b="1" u="sng" dirty="0" err="1" smtClean="0">
                <a:solidFill>
                  <a:srgbClr val="FF0000"/>
                </a:solidFill>
              </a:rPr>
              <a:t>inflammasome</a:t>
            </a:r>
            <a:r>
              <a:rPr lang="en-US" b="1" u="sng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US" sz="1600" dirty="0"/>
              <a:t>I</a:t>
            </a:r>
            <a:r>
              <a:rPr lang="en-US" sz="1600" dirty="0" smtClean="0"/>
              <a:t>mplicated </a:t>
            </a:r>
            <a:r>
              <a:rPr lang="en-US" sz="1600" dirty="0" smtClean="0"/>
              <a:t>in a variety of inflammatory </a:t>
            </a:r>
            <a:r>
              <a:rPr lang="en-US" sz="1600" dirty="0" smtClean="0"/>
              <a:t>disorders &amp; its exact  structure is unknown</a:t>
            </a:r>
            <a:endParaRPr lang="en-US" sz="16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4973417" y="1614727"/>
            <a:ext cx="53491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Strategies:</a:t>
            </a:r>
          </a:p>
          <a:p>
            <a:r>
              <a:rPr lang="en-US" sz="1600" dirty="0" smtClean="0"/>
              <a:t>A cellular </a:t>
            </a:r>
            <a:r>
              <a:rPr lang="en-US" sz="1600" dirty="0" smtClean="0"/>
              <a:t>approach, biophysical &amp; </a:t>
            </a:r>
            <a:r>
              <a:rPr lang="en-US" sz="1600" dirty="0" smtClean="0"/>
              <a:t>microscopic methods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181027" y="5365287"/>
            <a:ext cx="27286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/>
              <a:t>Lechtenberg</a:t>
            </a:r>
            <a:r>
              <a:rPr lang="en-US" sz="1200" i="1" dirty="0" smtClean="0"/>
              <a:t>(2014)</a:t>
            </a:r>
            <a:r>
              <a:rPr lang="en-US" sz="1200" i="1" dirty="0"/>
              <a:t> </a:t>
            </a:r>
            <a:r>
              <a:rPr lang="en-US" sz="1200" i="1" dirty="0" err="1"/>
              <a:t>Curr</a:t>
            </a:r>
            <a:r>
              <a:rPr lang="en-US" sz="1200" i="1" dirty="0"/>
              <a:t> </a:t>
            </a:r>
            <a:r>
              <a:rPr lang="en-US" sz="1200" i="1" dirty="0" err="1"/>
              <a:t>Opin</a:t>
            </a:r>
            <a:r>
              <a:rPr lang="en-US" sz="1200" i="1" dirty="0"/>
              <a:t> </a:t>
            </a:r>
            <a:r>
              <a:rPr lang="en-US" sz="1200" i="1" dirty="0" err="1"/>
              <a:t>Struct</a:t>
            </a:r>
            <a:r>
              <a:rPr lang="en-US" sz="1200" i="1" dirty="0"/>
              <a:t> </a:t>
            </a:r>
            <a:r>
              <a:rPr lang="en-US" sz="1200" i="1" dirty="0" err="1"/>
              <a:t>Biol</a:t>
            </a:r>
            <a:r>
              <a:rPr lang="en-US" sz="1200" i="1" dirty="0" smtClean="0"/>
              <a:t> .</a:t>
            </a:r>
            <a:endParaRPr lang="en-US" sz="1200" i="1" dirty="0"/>
          </a:p>
        </p:txBody>
      </p:sp>
      <p:sp>
        <p:nvSpPr>
          <p:cNvPr id="26" name="Rounded Rectangle 25"/>
          <p:cNvSpPr/>
          <p:nvPr/>
        </p:nvSpPr>
        <p:spPr>
          <a:xfrm>
            <a:off x="285291" y="219814"/>
            <a:ext cx="11605845" cy="1400207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45" y="549625"/>
            <a:ext cx="1235546" cy="56567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4769" y="362843"/>
            <a:ext cx="1178481" cy="88821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5"/>
          <a:srcRect t="608"/>
          <a:stretch/>
        </p:blipFill>
        <p:spPr>
          <a:xfrm>
            <a:off x="313071" y="2536891"/>
            <a:ext cx="3905241" cy="28313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0954" y="2230280"/>
            <a:ext cx="5213815" cy="17173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/>
          <a:srcRect t="9780" b="3727"/>
          <a:stretch/>
        </p:blipFill>
        <p:spPr>
          <a:xfrm>
            <a:off x="5092660" y="3953682"/>
            <a:ext cx="1888364" cy="22677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322597" y="2567482"/>
            <a:ext cx="16362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Recombinant Protein Expression in </a:t>
            </a:r>
            <a:r>
              <a:rPr lang="en-US" sz="1600" dirty="0" err="1" smtClean="0">
                <a:solidFill>
                  <a:srgbClr val="0070C0"/>
                </a:solidFill>
              </a:rPr>
              <a:t>Expi</a:t>
            </a:r>
            <a:r>
              <a:rPr lang="en-US" sz="1600" dirty="0" smtClean="0">
                <a:solidFill>
                  <a:srgbClr val="0070C0"/>
                </a:solidFill>
              </a:rPr>
              <a:t>-CHOs cells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750821" y="2284703"/>
            <a:ext cx="464441" cy="49236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4796513" y="4182830"/>
            <a:ext cx="464441" cy="49236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57409" y="6173116"/>
            <a:ext cx="3084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Protein purification &amp; Analysis</a:t>
            </a:r>
            <a:endParaRPr lang="en-US" sz="1600" dirty="0">
              <a:solidFill>
                <a:srgbClr val="0070C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35865" y="4245260"/>
            <a:ext cx="4117385" cy="1546686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283133" y="1683128"/>
            <a:ext cx="4036669" cy="5020819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73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Nyasha Makoni</dc:creator>
  <cp:lastModifiedBy>Nyasha Makoni</cp:lastModifiedBy>
  <cp:revision>34</cp:revision>
  <dcterms:created xsi:type="dcterms:W3CDTF">2018-10-23T00:41:17Z</dcterms:created>
  <dcterms:modified xsi:type="dcterms:W3CDTF">2018-10-24T21:57:16Z</dcterms:modified>
</cp:coreProperties>
</file>