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4"/>
  </p:sldMasterIdLst>
  <p:sldIdLst>
    <p:sldId id="256" r:id="rId5"/>
  </p:sldIdLst>
  <p:sldSz cx="43891200" cy="32918400"/>
  <p:notesSz cx="7102475" cy="9388475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81E32"/>
    <a:srgbClr val="F8F8F8"/>
    <a:srgbClr val="EA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6" autoAdjust="0"/>
    <p:restoredTop sz="94712" autoAdjust="0"/>
  </p:normalViewPr>
  <p:slideViewPr>
    <p:cSldViewPr>
      <p:cViewPr>
        <p:scale>
          <a:sx n="26" d="100"/>
          <a:sy n="26" d="100"/>
        </p:scale>
        <p:origin x="1746" y="-36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>
                <a:solidFill>
                  <a:schemeClr val="tx1"/>
                </a:solidFill>
              </a:rPr>
              <a:t>Adherence Rates Pre- &amp; Post- Simulation Education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0482024545150365E-3"/>
                  <c:y val="0.1910539548514979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EB49D2E-DDFB-409A-A790-B935E697FA3A}" type="VALUE">
                      <a:rPr lang="en-US" sz="3200" b="1">
                        <a:solidFill>
                          <a:schemeClr val="tx1"/>
                        </a:solidFill>
                      </a:rPr>
                      <a:pPr>
                        <a:defRPr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406027295553087"/>
                      <c:h val="0.1476965670437824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5B59-464D-B69C-589CAA73935D}"/>
                </c:ext>
              </c:extLst>
            </c:dLbl>
            <c:dLbl>
              <c:idx val="1"/>
              <c:layout>
                <c:manualLayout>
                  <c:x val="8.7949211409910563E-3"/>
                  <c:y val="0.221354232114699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E118743-F9EF-4F02-9771-0A527BE01B51}" type="VALUE">
                      <a:rPr lang="en-US" sz="3200" b="1">
                        <a:solidFill>
                          <a:schemeClr val="tx1"/>
                        </a:solidFill>
                      </a:rPr>
                      <a:pPr>
                        <a:defRPr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285251225465851"/>
                      <c:h val="0.1206694852389773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59-464D-B69C-589CAA7393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Pre-Simulation</c:v>
              </c:pt>
            </c:strLit>
          </c:cat>
          <c:val>
            <c:numRef>
              <c:f>(Sheet1!$N$24,Sheet1!$U$24)</c:f>
              <c:numCache>
                <c:formatCode>0%</c:formatCode>
                <c:ptCount val="2"/>
                <c:pt idx="0">
                  <c:v>0.89</c:v>
                </c:pt>
                <c:pt idx="1">
                  <c:v>0.92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5B59-464D-B69C-589CAA7393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23912336"/>
        <c:axId val="423914304"/>
        <c:axId val="0"/>
      </c:bar3DChart>
      <c:catAx>
        <c:axId val="423912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914304"/>
        <c:crosses val="autoZero"/>
        <c:auto val="1"/>
        <c:lblAlgn val="ctr"/>
        <c:lblOffset val="100"/>
        <c:noMultiLvlLbl val="0"/>
      </c:catAx>
      <c:valAx>
        <c:axId val="42391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b="1">
                    <a:solidFill>
                      <a:schemeClr val="tx1"/>
                    </a:solidFill>
                  </a:rPr>
                  <a:t>Percentage of Adherence</a:t>
                </a:r>
              </a:p>
            </c:rich>
          </c:tx>
          <c:layout>
            <c:manualLayout>
              <c:xMode val="edge"/>
              <c:yMode val="edge"/>
              <c:x val="6.5533512304577837E-3"/>
              <c:y val="0.337928207477188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3912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428D26-4523-4021-84AD-43B6B5EA30E1}" type="doc">
      <dgm:prSet loTypeId="urn:microsoft.com/office/officeart/2005/8/layout/vList5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A88374-6CC8-4395-BF8D-B19530C8A14C}">
      <dgm:prSet phldrT="[Text]"/>
      <dgm:spPr>
        <a:solidFill>
          <a:schemeClr val="accent2">
            <a:lumMod val="60000"/>
            <a:lumOff val="40000"/>
          </a:schemeClr>
        </a:solidFill>
        <a:ln>
          <a:solidFill>
            <a:srgbClr val="981E32"/>
          </a:solidFill>
        </a:ln>
      </dgm:spPr>
      <dgm:t>
        <a:bodyPr/>
        <a:lstStyle/>
        <a:p>
          <a:r>
            <a:rPr lang="en-US" b="1" dirty="0">
              <a:solidFill>
                <a:srgbClr val="981E32"/>
              </a:solidFill>
            </a:rPr>
            <a:t>Design</a:t>
          </a:r>
        </a:p>
      </dgm:t>
    </dgm:pt>
    <dgm:pt modelId="{6BEE6DEF-595D-4BD5-B886-14F44FEAF07D}" type="parTrans" cxnId="{A500785D-0133-4322-A13D-1EF6CB1B056C}">
      <dgm:prSet/>
      <dgm:spPr/>
      <dgm:t>
        <a:bodyPr/>
        <a:lstStyle/>
        <a:p>
          <a:endParaRPr lang="en-US"/>
        </a:p>
      </dgm:t>
    </dgm:pt>
    <dgm:pt modelId="{79DCE33E-9E7B-48A3-B1B3-958BA09392DA}" type="sibTrans" cxnId="{A500785D-0133-4322-A13D-1EF6CB1B056C}">
      <dgm:prSet/>
      <dgm:spPr/>
      <dgm:t>
        <a:bodyPr/>
        <a:lstStyle/>
        <a:p>
          <a:endParaRPr lang="en-US"/>
        </a:p>
      </dgm:t>
    </dgm:pt>
    <dgm:pt modelId="{D885B972-D1EB-4B22-8102-3226222372B8}">
      <dgm:prSet phldrT="[Text]" custT="1"/>
      <dgm:spPr>
        <a:solidFill>
          <a:schemeClr val="bg1">
            <a:lumMod val="20000"/>
            <a:lumOff val="80000"/>
            <a:alpha val="90000"/>
          </a:schemeClr>
        </a:solidFill>
        <a:ln>
          <a:solidFill>
            <a:srgbClr val="981E32">
              <a:alpha val="90000"/>
            </a:srgbClr>
          </a:solidFill>
        </a:ln>
      </dgm:spPr>
      <dgm:t>
        <a:bodyPr/>
        <a:lstStyle/>
        <a:p>
          <a:r>
            <a:rPr lang="en-US" sz="3200" b="1" dirty="0"/>
            <a:t>Observational descriptive cohort design</a:t>
          </a:r>
          <a:endParaRPr lang="en-US" sz="3200" dirty="0"/>
        </a:p>
      </dgm:t>
    </dgm:pt>
    <dgm:pt modelId="{1AB81DF0-A8DB-4B73-A93E-13FB41F6F58B}" type="parTrans" cxnId="{F1DF6547-2FD0-4207-84DE-98E27777E913}">
      <dgm:prSet/>
      <dgm:spPr/>
      <dgm:t>
        <a:bodyPr/>
        <a:lstStyle/>
        <a:p>
          <a:endParaRPr lang="en-US"/>
        </a:p>
      </dgm:t>
    </dgm:pt>
    <dgm:pt modelId="{A6472ABD-E528-42A1-BA43-7E9914854471}" type="sibTrans" cxnId="{F1DF6547-2FD0-4207-84DE-98E27777E913}">
      <dgm:prSet/>
      <dgm:spPr/>
      <dgm:t>
        <a:bodyPr/>
        <a:lstStyle/>
        <a:p>
          <a:endParaRPr lang="en-US"/>
        </a:p>
      </dgm:t>
    </dgm:pt>
    <dgm:pt modelId="{E700D60A-302F-4EC9-BDB3-BCD4A5FD2B03}">
      <dgm:prSet phldrT="[Text]"/>
      <dgm:spPr>
        <a:solidFill>
          <a:schemeClr val="accent2">
            <a:lumMod val="60000"/>
            <a:lumOff val="40000"/>
          </a:schemeClr>
        </a:solidFill>
        <a:ln>
          <a:solidFill>
            <a:srgbClr val="981E32"/>
          </a:solidFill>
        </a:ln>
      </dgm:spPr>
      <dgm:t>
        <a:bodyPr/>
        <a:lstStyle/>
        <a:p>
          <a:r>
            <a:rPr lang="en-US" b="1" dirty="0">
              <a:solidFill>
                <a:srgbClr val="981E32"/>
              </a:solidFill>
            </a:rPr>
            <a:t>Setting</a:t>
          </a:r>
        </a:p>
      </dgm:t>
    </dgm:pt>
    <dgm:pt modelId="{3D54F974-9C75-42A5-BB43-82033D6B90BC}" type="parTrans" cxnId="{33C9473B-F0FD-45A8-8751-913FD7D25E47}">
      <dgm:prSet/>
      <dgm:spPr/>
      <dgm:t>
        <a:bodyPr/>
        <a:lstStyle/>
        <a:p>
          <a:endParaRPr lang="en-US"/>
        </a:p>
      </dgm:t>
    </dgm:pt>
    <dgm:pt modelId="{0F318C28-C5A8-4D4A-BF68-E1F95EC11CCA}" type="sibTrans" cxnId="{33C9473B-F0FD-45A8-8751-913FD7D25E47}">
      <dgm:prSet/>
      <dgm:spPr/>
      <dgm:t>
        <a:bodyPr/>
        <a:lstStyle/>
        <a:p>
          <a:endParaRPr lang="en-US"/>
        </a:p>
      </dgm:t>
    </dgm:pt>
    <dgm:pt modelId="{7C8F4B41-BA78-41CB-9E6F-2F70059EE773}">
      <dgm:prSet phldrT="[Text]" custT="1"/>
      <dgm:spPr>
        <a:solidFill>
          <a:schemeClr val="bg1">
            <a:lumMod val="20000"/>
            <a:lumOff val="80000"/>
            <a:alpha val="90000"/>
          </a:schemeClr>
        </a:solidFill>
        <a:ln>
          <a:solidFill>
            <a:srgbClr val="981E32">
              <a:alpha val="90000"/>
            </a:srgbClr>
          </a:solidFill>
        </a:ln>
      </dgm:spPr>
      <dgm:t>
        <a:bodyPr/>
        <a:lstStyle/>
        <a:p>
          <a:r>
            <a:rPr lang="en-US" sz="3200" b="1" dirty="0"/>
            <a:t>Free standing simulation lab for a large midwestern not-for-profit Catholic medical health care system</a:t>
          </a:r>
          <a:endParaRPr lang="en-US" sz="3200" dirty="0"/>
        </a:p>
      </dgm:t>
    </dgm:pt>
    <dgm:pt modelId="{38B6ED0C-E0E8-4E29-9248-2C02B56D5DE0}" type="parTrans" cxnId="{FA606CF8-C955-4836-86BE-7A9239576F6E}">
      <dgm:prSet/>
      <dgm:spPr/>
      <dgm:t>
        <a:bodyPr/>
        <a:lstStyle/>
        <a:p>
          <a:endParaRPr lang="en-US"/>
        </a:p>
      </dgm:t>
    </dgm:pt>
    <dgm:pt modelId="{CF321531-793F-497A-85C7-07A77B6C9600}" type="sibTrans" cxnId="{FA606CF8-C955-4836-86BE-7A9239576F6E}">
      <dgm:prSet/>
      <dgm:spPr/>
      <dgm:t>
        <a:bodyPr/>
        <a:lstStyle/>
        <a:p>
          <a:endParaRPr lang="en-US"/>
        </a:p>
      </dgm:t>
    </dgm:pt>
    <dgm:pt modelId="{4DCF6284-7C58-4D65-970A-6FADB23A190D}">
      <dgm:prSet phldrT="[Text]"/>
      <dgm:spPr>
        <a:solidFill>
          <a:schemeClr val="accent2">
            <a:lumMod val="60000"/>
            <a:lumOff val="40000"/>
          </a:schemeClr>
        </a:solidFill>
        <a:ln>
          <a:solidFill>
            <a:srgbClr val="981E32"/>
          </a:solidFill>
        </a:ln>
      </dgm:spPr>
      <dgm:t>
        <a:bodyPr/>
        <a:lstStyle/>
        <a:p>
          <a:r>
            <a:rPr lang="en-US" b="1" dirty="0">
              <a:solidFill>
                <a:srgbClr val="981E32"/>
              </a:solidFill>
            </a:rPr>
            <a:t>Sample</a:t>
          </a:r>
        </a:p>
      </dgm:t>
    </dgm:pt>
    <dgm:pt modelId="{E0863C01-6EEA-4382-AC3B-7E1EADE61DD2}" type="parTrans" cxnId="{AE8FFB45-EC62-4F03-B6E1-987F63ECF5DB}">
      <dgm:prSet/>
      <dgm:spPr/>
      <dgm:t>
        <a:bodyPr/>
        <a:lstStyle/>
        <a:p>
          <a:endParaRPr lang="en-US"/>
        </a:p>
      </dgm:t>
    </dgm:pt>
    <dgm:pt modelId="{133BC754-4B31-4646-8F47-C2E7CA7ABF0D}" type="sibTrans" cxnId="{AE8FFB45-EC62-4F03-B6E1-987F63ECF5DB}">
      <dgm:prSet/>
      <dgm:spPr/>
      <dgm:t>
        <a:bodyPr/>
        <a:lstStyle/>
        <a:p>
          <a:endParaRPr lang="en-US"/>
        </a:p>
      </dgm:t>
    </dgm:pt>
    <dgm:pt modelId="{772806F5-3A38-438C-A31F-A8E839478DB4}">
      <dgm:prSet phldrT="[Text]" custT="1"/>
      <dgm:spPr>
        <a:solidFill>
          <a:schemeClr val="bg1">
            <a:lumMod val="20000"/>
            <a:lumOff val="80000"/>
            <a:alpha val="90000"/>
          </a:schemeClr>
        </a:solidFill>
        <a:ln>
          <a:solidFill>
            <a:srgbClr val="981E32">
              <a:alpha val="90000"/>
            </a:srgbClr>
          </a:solidFill>
        </a:ln>
      </dgm:spPr>
      <dgm:t>
        <a:bodyPr/>
        <a:lstStyle/>
        <a:p>
          <a:r>
            <a:rPr lang="en-US" sz="3200" b="1" dirty="0"/>
            <a:t>A convenience sample of 16 Registered Nurses from the Cardiac Telemetry Unit (Covid Unit</a:t>
          </a:r>
          <a:r>
            <a:rPr lang="en-US" sz="2900" b="1" dirty="0"/>
            <a:t>)</a:t>
          </a:r>
          <a:endParaRPr lang="en-US" sz="2900" dirty="0"/>
        </a:p>
      </dgm:t>
    </dgm:pt>
    <dgm:pt modelId="{574FDBBB-AC70-47DF-8E2F-557C464212FA}" type="parTrans" cxnId="{195C6216-716A-46BE-9EAA-63B8AAB264CD}">
      <dgm:prSet/>
      <dgm:spPr/>
      <dgm:t>
        <a:bodyPr/>
        <a:lstStyle/>
        <a:p>
          <a:endParaRPr lang="en-US"/>
        </a:p>
      </dgm:t>
    </dgm:pt>
    <dgm:pt modelId="{544B5608-6440-438E-AFD0-690982EFAB81}" type="sibTrans" cxnId="{195C6216-716A-46BE-9EAA-63B8AAB264CD}">
      <dgm:prSet/>
      <dgm:spPr/>
      <dgm:t>
        <a:bodyPr/>
        <a:lstStyle/>
        <a:p>
          <a:endParaRPr lang="en-US"/>
        </a:p>
      </dgm:t>
    </dgm:pt>
    <dgm:pt modelId="{33A27C4F-0C8C-43F0-90E8-0930412DC7E9}">
      <dgm:prSet custT="1"/>
      <dgm:spPr>
        <a:solidFill>
          <a:schemeClr val="bg1">
            <a:lumMod val="20000"/>
            <a:lumOff val="80000"/>
            <a:alpha val="90000"/>
          </a:schemeClr>
        </a:solidFill>
        <a:ln>
          <a:solidFill>
            <a:srgbClr val="981E32">
              <a:alpha val="90000"/>
            </a:srgbClr>
          </a:solidFill>
        </a:ln>
      </dgm:spPr>
      <dgm:t>
        <a:bodyPr/>
        <a:lstStyle/>
        <a:p>
          <a:r>
            <a:rPr lang="en-US" sz="3200" b="1" dirty="0"/>
            <a:t>Quality improvement project</a:t>
          </a:r>
        </a:p>
      </dgm:t>
    </dgm:pt>
    <dgm:pt modelId="{4233CCAD-2418-4DF5-ACAD-FF624DD26FFC}" type="parTrans" cxnId="{761BEC2D-B070-499C-8CBB-A872F9715E2F}">
      <dgm:prSet/>
      <dgm:spPr/>
      <dgm:t>
        <a:bodyPr/>
        <a:lstStyle/>
        <a:p>
          <a:endParaRPr lang="en-US"/>
        </a:p>
      </dgm:t>
    </dgm:pt>
    <dgm:pt modelId="{423FF3DE-4BD6-4A61-A13A-8E45B13158E0}" type="sibTrans" cxnId="{761BEC2D-B070-499C-8CBB-A872F9715E2F}">
      <dgm:prSet/>
      <dgm:spPr/>
      <dgm:t>
        <a:bodyPr/>
        <a:lstStyle/>
        <a:p>
          <a:endParaRPr lang="en-US"/>
        </a:p>
      </dgm:t>
    </dgm:pt>
    <dgm:pt modelId="{F444960C-B16D-41DA-AC70-FEB6DC56E0A5}">
      <dgm:prSet custT="1"/>
      <dgm:spPr>
        <a:solidFill>
          <a:schemeClr val="bg1">
            <a:lumMod val="20000"/>
            <a:lumOff val="80000"/>
            <a:alpha val="90000"/>
          </a:schemeClr>
        </a:solidFill>
        <a:ln>
          <a:solidFill>
            <a:srgbClr val="981E32">
              <a:alpha val="90000"/>
            </a:srgbClr>
          </a:solidFill>
        </a:ln>
      </dgm:spPr>
      <dgm:t>
        <a:bodyPr/>
        <a:lstStyle/>
        <a:p>
          <a:r>
            <a:rPr lang="en-US" sz="3200" b="1" dirty="0"/>
            <a:t>Prospective adherence report</a:t>
          </a:r>
        </a:p>
      </dgm:t>
    </dgm:pt>
    <dgm:pt modelId="{ED99245C-BA0C-4EB8-AD5F-F7BEF7D9F996}" type="parTrans" cxnId="{A397E955-17FD-40F7-B325-EE4132BE9926}">
      <dgm:prSet/>
      <dgm:spPr/>
      <dgm:t>
        <a:bodyPr/>
        <a:lstStyle/>
        <a:p>
          <a:endParaRPr lang="en-US"/>
        </a:p>
      </dgm:t>
    </dgm:pt>
    <dgm:pt modelId="{E3F13ECD-6B37-4F29-9731-F9F66E21CE22}" type="sibTrans" cxnId="{A397E955-17FD-40F7-B325-EE4132BE9926}">
      <dgm:prSet/>
      <dgm:spPr/>
      <dgm:t>
        <a:bodyPr/>
        <a:lstStyle/>
        <a:p>
          <a:endParaRPr lang="en-US"/>
        </a:p>
      </dgm:t>
    </dgm:pt>
    <dgm:pt modelId="{677C1EBD-BDC1-45B9-A322-37E0C7598AA3}" type="pres">
      <dgm:prSet presAssocID="{19428D26-4523-4021-84AD-43B6B5EA30E1}" presName="Name0" presStyleCnt="0">
        <dgm:presLayoutVars>
          <dgm:dir/>
          <dgm:animLvl val="lvl"/>
          <dgm:resizeHandles val="exact"/>
        </dgm:presLayoutVars>
      </dgm:prSet>
      <dgm:spPr/>
    </dgm:pt>
    <dgm:pt modelId="{58187041-F2DD-486A-973A-AD4165FC6A2B}" type="pres">
      <dgm:prSet presAssocID="{A1A88374-6CC8-4395-BF8D-B19530C8A14C}" presName="linNode" presStyleCnt="0"/>
      <dgm:spPr/>
    </dgm:pt>
    <dgm:pt modelId="{1EE801FD-ACEB-481D-A068-0EA731B670DC}" type="pres">
      <dgm:prSet presAssocID="{A1A88374-6CC8-4395-BF8D-B19530C8A14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3B3A77EB-D903-43BA-B614-0B1B5319D263}" type="pres">
      <dgm:prSet presAssocID="{A1A88374-6CC8-4395-BF8D-B19530C8A14C}" presName="descendantText" presStyleLbl="alignAccFollowNode1" presStyleIdx="0" presStyleCnt="3" custScaleY="107556">
        <dgm:presLayoutVars>
          <dgm:bulletEnabled val="1"/>
        </dgm:presLayoutVars>
      </dgm:prSet>
      <dgm:spPr/>
    </dgm:pt>
    <dgm:pt modelId="{41DA9618-7A2B-49BF-9A64-BE35DB8B7CB3}" type="pres">
      <dgm:prSet presAssocID="{79DCE33E-9E7B-48A3-B1B3-958BA09392DA}" presName="sp" presStyleCnt="0"/>
      <dgm:spPr/>
    </dgm:pt>
    <dgm:pt modelId="{79AD6C94-7BAF-48F8-9F8F-083372E8554B}" type="pres">
      <dgm:prSet presAssocID="{E700D60A-302F-4EC9-BDB3-BCD4A5FD2B03}" presName="linNode" presStyleCnt="0"/>
      <dgm:spPr/>
    </dgm:pt>
    <dgm:pt modelId="{6CB4E67F-E924-414F-B23D-22CE204793C2}" type="pres">
      <dgm:prSet presAssocID="{E700D60A-302F-4EC9-BDB3-BCD4A5FD2B03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2ABD142B-2D74-49EE-8433-D9FA2AD82BED}" type="pres">
      <dgm:prSet presAssocID="{E700D60A-302F-4EC9-BDB3-BCD4A5FD2B03}" presName="descendantText" presStyleLbl="alignAccFollowNode1" presStyleIdx="1" presStyleCnt="3">
        <dgm:presLayoutVars>
          <dgm:bulletEnabled val="1"/>
        </dgm:presLayoutVars>
      </dgm:prSet>
      <dgm:spPr/>
    </dgm:pt>
    <dgm:pt modelId="{BCAED30E-37FC-4148-A2DC-4E07A6DD7512}" type="pres">
      <dgm:prSet presAssocID="{0F318C28-C5A8-4D4A-BF68-E1F95EC11CCA}" presName="sp" presStyleCnt="0"/>
      <dgm:spPr/>
    </dgm:pt>
    <dgm:pt modelId="{DC5DDFF2-DC4A-407A-8BCC-A2508BBC2B07}" type="pres">
      <dgm:prSet presAssocID="{4DCF6284-7C58-4D65-970A-6FADB23A190D}" presName="linNode" presStyleCnt="0"/>
      <dgm:spPr/>
    </dgm:pt>
    <dgm:pt modelId="{610B1E38-1916-46FD-9D40-0A830C069551}" type="pres">
      <dgm:prSet presAssocID="{4DCF6284-7C58-4D65-970A-6FADB23A190D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0F09794C-3843-453B-86D6-7D8CF041711B}" type="pres">
      <dgm:prSet presAssocID="{4DCF6284-7C58-4D65-970A-6FADB23A190D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96821C15-0EEC-47A0-A409-67BB8AB501EC}" type="presOf" srcId="{7C8F4B41-BA78-41CB-9E6F-2F70059EE773}" destId="{2ABD142B-2D74-49EE-8433-D9FA2AD82BED}" srcOrd="0" destOrd="0" presId="urn:microsoft.com/office/officeart/2005/8/layout/vList5"/>
    <dgm:cxn modelId="{195C6216-716A-46BE-9EAA-63B8AAB264CD}" srcId="{4DCF6284-7C58-4D65-970A-6FADB23A190D}" destId="{772806F5-3A38-438C-A31F-A8E839478DB4}" srcOrd="0" destOrd="0" parTransId="{574FDBBB-AC70-47DF-8E2F-557C464212FA}" sibTransId="{544B5608-6440-438E-AFD0-690982EFAB81}"/>
    <dgm:cxn modelId="{761BEC2D-B070-499C-8CBB-A872F9715E2F}" srcId="{A1A88374-6CC8-4395-BF8D-B19530C8A14C}" destId="{33A27C4F-0C8C-43F0-90E8-0930412DC7E9}" srcOrd="1" destOrd="0" parTransId="{4233CCAD-2418-4DF5-ACAD-FF624DD26FFC}" sibTransId="{423FF3DE-4BD6-4A61-A13A-8E45B13158E0}"/>
    <dgm:cxn modelId="{7C8C9835-798B-4979-A686-A0F8E186D0B2}" type="presOf" srcId="{F444960C-B16D-41DA-AC70-FEB6DC56E0A5}" destId="{3B3A77EB-D903-43BA-B614-0B1B5319D263}" srcOrd="0" destOrd="2" presId="urn:microsoft.com/office/officeart/2005/8/layout/vList5"/>
    <dgm:cxn modelId="{33C9473B-F0FD-45A8-8751-913FD7D25E47}" srcId="{19428D26-4523-4021-84AD-43B6B5EA30E1}" destId="{E700D60A-302F-4EC9-BDB3-BCD4A5FD2B03}" srcOrd="1" destOrd="0" parTransId="{3D54F974-9C75-42A5-BB43-82033D6B90BC}" sibTransId="{0F318C28-C5A8-4D4A-BF68-E1F95EC11CCA}"/>
    <dgm:cxn modelId="{A500785D-0133-4322-A13D-1EF6CB1B056C}" srcId="{19428D26-4523-4021-84AD-43B6B5EA30E1}" destId="{A1A88374-6CC8-4395-BF8D-B19530C8A14C}" srcOrd="0" destOrd="0" parTransId="{6BEE6DEF-595D-4BD5-B886-14F44FEAF07D}" sibTransId="{79DCE33E-9E7B-48A3-B1B3-958BA09392DA}"/>
    <dgm:cxn modelId="{AE8FFB45-EC62-4F03-B6E1-987F63ECF5DB}" srcId="{19428D26-4523-4021-84AD-43B6B5EA30E1}" destId="{4DCF6284-7C58-4D65-970A-6FADB23A190D}" srcOrd="2" destOrd="0" parTransId="{E0863C01-6EEA-4382-AC3B-7E1EADE61DD2}" sibTransId="{133BC754-4B31-4646-8F47-C2E7CA7ABF0D}"/>
    <dgm:cxn modelId="{F1DF6547-2FD0-4207-84DE-98E27777E913}" srcId="{A1A88374-6CC8-4395-BF8D-B19530C8A14C}" destId="{D885B972-D1EB-4B22-8102-3226222372B8}" srcOrd="0" destOrd="0" parTransId="{1AB81DF0-A8DB-4B73-A93E-13FB41F6F58B}" sibTransId="{A6472ABD-E528-42A1-BA43-7E9914854471}"/>
    <dgm:cxn modelId="{A397E955-17FD-40F7-B325-EE4132BE9926}" srcId="{A1A88374-6CC8-4395-BF8D-B19530C8A14C}" destId="{F444960C-B16D-41DA-AC70-FEB6DC56E0A5}" srcOrd="2" destOrd="0" parTransId="{ED99245C-BA0C-4EB8-AD5F-F7BEF7D9F996}" sibTransId="{E3F13ECD-6B37-4F29-9731-F9F66E21CE22}"/>
    <dgm:cxn modelId="{01909C59-95A3-42DE-AF93-A6D29BCBF360}" type="presOf" srcId="{19428D26-4523-4021-84AD-43B6B5EA30E1}" destId="{677C1EBD-BDC1-45B9-A322-37E0C7598AA3}" srcOrd="0" destOrd="0" presId="urn:microsoft.com/office/officeart/2005/8/layout/vList5"/>
    <dgm:cxn modelId="{1F699DA9-617C-42AD-81B4-BF9EB838DB39}" type="presOf" srcId="{A1A88374-6CC8-4395-BF8D-B19530C8A14C}" destId="{1EE801FD-ACEB-481D-A068-0EA731B670DC}" srcOrd="0" destOrd="0" presId="urn:microsoft.com/office/officeart/2005/8/layout/vList5"/>
    <dgm:cxn modelId="{4B710AC1-0737-4B30-9AD8-63B89998D4D3}" type="presOf" srcId="{E700D60A-302F-4EC9-BDB3-BCD4A5FD2B03}" destId="{6CB4E67F-E924-414F-B23D-22CE204793C2}" srcOrd="0" destOrd="0" presId="urn:microsoft.com/office/officeart/2005/8/layout/vList5"/>
    <dgm:cxn modelId="{E3355CD2-10E0-4CFD-BA40-45FB6E33A91E}" type="presOf" srcId="{4DCF6284-7C58-4D65-970A-6FADB23A190D}" destId="{610B1E38-1916-46FD-9D40-0A830C069551}" srcOrd="0" destOrd="0" presId="urn:microsoft.com/office/officeart/2005/8/layout/vList5"/>
    <dgm:cxn modelId="{253CA6E1-51AA-4362-9D04-8A45D062B207}" type="presOf" srcId="{33A27C4F-0C8C-43F0-90E8-0930412DC7E9}" destId="{3B3A77EB-D903-43BA-B614-0B1B5319D263}" srcOrd="0" destOrd="1" presId="urn:microsoft.com/office/officeart/2005/8/layout/vList5"/>
    <dgm:cxn modelId="{992CC8F5-A816-4D66-AB63-1C54E2E01B83}" type="presOf" srcId="{D885B972-D1EB-4B22-8102-3226222372B8}" destId="{3B3A77EB-D903-43BA-B614-0B1B5319D263}" srcOrd="0" destOrd="0" presId="urn:microsoft.com/office/officeart/2005/8/layout/vList5"/>
    <dgm:cxn modelId="{FA606CF8-C955-4836-86BE-7A9239576F6E}" srcId="{E700D60A-302F-4EC9-BDB3-BCD4A5FD2B03}" destId="{7C8F4B41-BA78-41CB-9E6F-2F70059EE773}" srcOrd="0" destOrd="0" parTransId="{38B6ED0C-E0E8-4E29-9248-2C02B56D5DE0}" sibTransId="{CF321531-793F-497A-85C7-07A77B6C9600}"/>
    <dgm:cxn modelId="{B4A663FB-CD57-471B-A6D9-243DEFC48B65}" type="presOf" srcId="{772806F5-3A38-438C-A31F-A8E839478DB4}" destId="{0F09794C-3843-453B-86D6-7D8CF041711B}" srcOrd="0" destOrd="0" presId="urn:microsoft.com/office/officeart/2005/8/layout/vList5"/>
    <dgm:cxn modelId="{4D4DF3E2-BC8E-43EC-B3C9-1E645B9DF8E6}" type="presParOf" srcId="{677C1EBD-BDC1-45B9-A322-37E0C7598AA3}" destId="{58187041-F2DD-486A-973A-AD4165FC6A2B}" srcOrd="0" destOrd="0" presId="urn:microsoft.com/office/officeart/2005/8/layout/vList5"/>
    <dgm:cxn modelId="{01C4BDC6-EE3F-4E00-A47F-E64CBCD903A0}" type="presParOf" srcId="{58187041-F2DD-486A-973A-AD4165FC6A2B}" destId="{1EE801FD-ACEB-481D-A068-0EA731B670DC}" srcOrd="0" destOrd="0" presId="urn:microsoft.com/office/officeart/2005/8/layout/vList5"/>
    <dgm:cxn modelId="{63E2219B-69CF-4829-8212-A409A6C03328}" type="presParOf" srcId="{58187041-F2DD-486A-973A-AD4165FC6A2B}" destId="{3B3A77EB-D903-43BA-B614-0B1B5319D263}" srcOrd="1" destOrd="0" presId="urn:microsoft.com/office/officeart/2005/8/layout/vList5"/>
    <dgm:cxn modelId="{5C2E9573-6BEE-41EF-88F9-314A6F7E8284}" type="presParOf" srcId="{677C1EBD-BDC1-45B9-A322-37E0C7598AA3}" destId="{41DA9618-7A2B-49BF-9A64-BE35DB8B7CB3}" srcOrd="1" destOrd="0" presId="urn:microsoft.com/office/officeart/2005/8/layout/vList5"/>
    <dgm:cxn modelId="{933E61A7-6AC2-4967-BDEF-442979FD3F73}" type="presParOf" srcId="{677C1EBD-BDC1-45B9-A322-37E0C7598AA3}" destId="{79AD6C94-7BAF-48F8-9F8F-083372E8554B}" srcOrd="2" destOrd="0" presId="urn:microsoft.com/office/officeart/2005/8/layout/vList5"/>
    <dgm:cxn modelId="{707C4AE4-570A-4100-9575-32AEA6E56571}" type="presParOf" srcId="{79AD6C94-7BAF-48F8-9F8F-083372E8554B}" destId="{6CB4E67F-E924-414F-B23D-22CE204793C2}" srcOrd="0" destOrd="0" presId="urn:microsoft.com/office/officeart/2005/8/layout/vList5"/>
    <dgm:cxn modelId="{ECA85DFF-66EF-47E0-AB00-1BE344565A67}" type="presParOf" srcId="{79AD6C94-7BAF-48F8-9F8F-083372E8554B}" destId="{2ABD142B-2D74-49EE-8433-D9FA2AD82BED}" srcOrd="1" destOrd="0" presId="urn:microsoft.com/office/officeart/2005/8/layout/vList5"/>
    <dgm:cxn modelId="{D0813049-22D5-48D6-8DCD-A95BBDCC9DA4}" type="presParOf" srcId="{677C1EBD-BDC1-45B9-A322-37E0C7598AA3}" destId="{BCAED30E-37FC-4148-A2DC-4E07A6DD7512}" srcOrd="3" destOrd="0" presId="urn:microsoft.com/office/officeart/2005/8/layout/vList5"/>
    <dgm:cxn modelId="{2BACE55B-15C3-4CBB-B0E2-5940E17EEA0E}" type="presParOf" srcId="{677C1EBD-BDC1-45B9-A322-37E0C7598AA3}" destId="{DC5DDFF2-DC4A-407A-8BCC-A2508BBC2B07}" srcOrd="4" destOrd="0" presId="urn:microsoft.com/office/officeart/2005/8/layout/vList5"/>
    <dgm:cxn modelId="{382802E7-A9DF-4F14-9A3A-A171F4F8AC79}" type="presParOf" srcId="{DC5DDFF2-DC4A-407A-8BCC-A2508BBC2B07}" destId="{610B1E38-1916-46FD-9D40-0A830C069551}" srcOrd="0" destOrd="0" presId="urn:microsoft.com/office/officeart/2005/8/layout/vList5"/>
    <dgm:cxn modelId="{05DEF8DD-3A1D-43DE-B009-ED743A3D6F7A}" type="presParOf" srcId="{DC5DDFF2-DC4A-407A-8BCC-A2508BBC2B07}" destId="{0F09794C-3843-453B-86D6-7D8CF041711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29C9D4-FCDA-477C-84B1-ED226A41FEF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881C86-4976-4012-A06D-58386E0CB10A}">
      <dgm:prSet phldrT="[Text]" custT="1"/>
      <dgm:spPr>
        <a:solidFill>
          <a:schemeClr val="accent2">
            <a:lumMod val="40000"/>
            <a:lumOff val="60000"/>
          </a:schemeClr>
        </a:solidFill>
        <a:ln>
          <a:solidFill>
            <a:srgbClr val="981E32"/>
          </a:solidFill>
        </a:ln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pPr>
            <a:spcBef>
              <a:spcPts val="2400"/>
            </a:spcBef>
            <a:spcAft>
              <a:spcPts val="0"/>
            </a:spcAft>
          </a:pPr>
          <a:r>
            <a:rPr lang="en-US" sz="5400" b="1" dirty="0">
              <a:solidFill>
                <a:srgbClr val="981E32"/>
              </a:solidFill>
            </a:rPr>
            <a:t>P</a:t>
          </a:r>
        </a:p>
      </dgm:t>
    </dgm:pt>
    <dgm:pt modelId="{03617F46-010B-4AAE-99C5-EB0DD6E546BA}" type="parTrans" cxnId="{75103633-8804-47C1-B8E1-FAA22A41B698}">
      <dgm:prSet/>
      <dgm:spPr/>
      <dgm:t>
        <a:bodyPr/>
        <a:lstStyle/>
        <a:p>
          <a:endParaRPr lang="en-US"/>
        </a:p>
      </dgm:t>
    </dgm:pt>
    <dgm:pt modelId="{F1D2276B-70BC-4F95-A849-79AF7D5DC4C1}" type="sibTrans" cxnId="{75103633-8804-47C1-B8E1-FAA22A41B698}">
      <dgm:prSet/>
      <dgm:spPr/>
      <dgm:t>
        <a:bodyPr/>
        <a:lstStyle/>
        <a:p>
          <a:endParaRPr lang="en-US"/>
        </a:p>
      </dgm:t>
    </dgm:pt>
    <dgm:pt modelId="{5EEB539F-3C2D-48BB-A098-11E25FA8D878}">
      <dgm:prSet phldrT="[Text]"/>
      <dgm:spPr>
        <a:solidFill>
          <a:schemeClr val="bg1">
            <a:lumMod val="20000"/>
            <a:lumOff val="80000"/>
            <a:alpha val="90000"/>
          </a:schemeClr>
        </a:solidFill>
        <a:ln>
          <a:solidFill>
            <a:srgbClr val="981E32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Measure adherence, success, manual override, &amp; error rates</a:t>
          </a:r>
          <a:endParaRPr lang="en-US" dirty="0"/>
        </a:p>
      </dgm:t>
    </dgm:pt>
    <dgm:pt modelId="{A27D8891-C167-4302-B2CB-D1D568A027A1}" type="parTrans" cxnId="{0D2A7B92-6F05-41D7-9623-07BE4F7E3520}">
      <dgm:prSet/>
      <dgm:spPr/>
      <dgm:t>
        <a:bodyPr/>
        <a:lstStyle/>
        <a:p>
          <a:endParaRPr lang="en-US"/>
        </a:p>
      </dgm:t>
    </dgm:pt>
    <dgm:pt modelId="{4E56C939-B258-4AAA-B7FA-5E62C0225387}" type="sibTrans" cxnId="{0D2A7B92-6F05-41D7-9623-07BE4F7E3520}">
      <dgm:prSet/>
      <dgm:spPr/>
      <dgm:t>
        <a:bodyPr/>
        <a:lstStyle/>
        <a:p>
          <a:endParaRPr lang="en-US"/>
        </a:p>
      </dgm:t>
    </dgm:pt>
    <dgm:pt modelId="{8A05E9EE-99F9-4A4B-B295-074202F92750}">
      <dgm:prSet phldrT="[Text]" custT="1"/>
      <dgm:spPr>
        <a:solidFill>
          <a:schemeClr val="accent2">
            <a:lumMod val="40000"/>
            <a:lumOff val="60000"/>
          </a:schemeClr>
        </a:solidFill>
        <a:ln>
          <a:solidFill>
            <a:srgbClr val="981E32"/>
          </a:solidFill>
        </a:ln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pPr>
            <a:spcBef>
              <a:spcPts val="2400"/>
            </a:spcBef>
            <a:spcAft>
              <a:spcPts val="0"/>
            </a:spcAft>
          </a:pPr>
          <a:r>
            <a:rPr lang="en-US" sz="5400" b="1" dirty="0">
              <a:solidFill>
                <a:srgbClr val="981E32"/>
              </a:solidFill>
            </a:rPr>
            <a:t>D</a:t>
          </a:r>
        </a:p>
      </dgm:t>
    </dgm:pt>
    <dgm:pt modelId="{C31A3E57-4AFA-4E92-828B-0188BB71B3BF}" type="parTrans" cxnId="{6CD03001-37AC-4146-9B95-AC747A32BCC2}">
      <dgm:prSet/>
      <dgm:spPr/>
      <dgm:t>
        <a:bodyPr/>
        <a:lstStyle/>
        <a:p>
          <a:endParaRPr lang="en-US"/>
        </a:p>
      </dgm:t>
    </dgm:pt>
    <dgm:pt modelId="{860D84A6-724D-4DA2-BC55-7F3E06D74047}" type="sibTrans" cxnId="{6CD03001-37AC-4146-9B95-AC747A32BCC2}">
      <dgm:prSet/>
      <dgm:spPr/>
      <dgm:t>
        <a:bodyPr/>
        <a:lstStyle/>
        <a:p>
          <a:endParaRPr lang="en-US"/>
        </a:p>
      </dgm:t>
    </dgm:pt>
    <dgm:pt modelId="{3D819075-7CCE-44C0-8D29-657D77308426}">
      <dgm:prSet phldrT="[Text]"/>
      <dgm:spPr>
        <a:solidFill>
          <a:schemeClr val="bg1">
            <a:lumMod val="20000"/>
            <a:lumOff val="80000"/>
            <a:alpha val="90000"/>
          </a:schemeClr>
        </a:solidFill>
        <a:ln>
          <a:solidFill>
            <a:srgbClr val="981E32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Incorporate IV pump integration into a simulation scenario</a:t>
          </a:r>
          <a:endParaRPr lang="en-US" dirty="0"/>
        </a:p>
      </dgm:t>
    </dgm:pt>
    <dgm:pt modelId="{3849F45E-43AD-434D-B5A5-F30095F2F706}" type="parTrans" cxnId="{69B44A0E-2103-40B9-9104-C3CDBD874B6E}">
      <dgm:prSet/>
      <dgm:spPr/>
      <dgm:t>
        <a:bodyPr/>
        <a:lstStyle/>
        <a:p>
          <a:endParaRPr lang="en-US"/>
        </a:p>
      </dgm:t>
    </dgm:pt>
    <dgm:pt modelId="{B96421A1-FA68-4ECF-A37F-C8EF927B9631}" type="sibTrans" cxnId="{69B44A0E-2103-40B9-9104-C3CDBD874B6E}">
      <dgm:prSet/>
      <dgm:spPr/>
      <dgm:t>
        <a:bodyPr/>
        <a:lstStyle/>
        <a:p>
          <a:endParaRPr lang="en-US"/>
        </a:p>
      </dgm:t>
    </dgm:pt>
    <dgm:pt modelId="{731B1AF6-C6A5-438E-83D6-CD4ED9926C26}">
      <dgm:prSet phldrT="[Text]" custT="1"/>
      <dgm:spPr>
        <a:solidFill>
          <a:schemeClr val="accent2">
            <a:lumMod val="40000"/>
            <a:lumOff val="60000"/>
          </a:schemeClr>
        </a:solidFill>
        <a:ln>
          <a:solidFill>
            <a:srgbClr val="981E32"/>
          </a:solidFill>
        </a:ln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pPr>
            <a:spcBef>
              <a:spcPts val="2400"/>
            </a:spcBef>
            <a:spcAft>
              <a:spcPts val="0"/>
            </a:spcAft>
          </a:pPr>
          <a:r>
            <a:rPr lang="en-US" sz="5400" b="1" dirty="0">
              <a:solidFill>
                <a:srgbClr val="981E32"/>
              </a:solidFill>
            </a:rPr>
            <a:t>S</a:t>
          </a:r>
        </a:p>
      </dgm:t>
    </dgm:pt>
    <dgm:pt modelId="{1164578F-9BE4-453D-8A52-404605C04F0B}" type="parTrans" cxnId="{078EECE8-E9DF-4770-B739-6F05CC94CD57}">
      <dgm:prSet/>
      <dgm:spPr/>
      <dgm:t>
        <a:bodyPr/>
        <a:lstStyle/>
        <a:p>
          <a:endParaRPr lang="en-US"/>
        </a:p>
      </dgm:t>
    </dgm:pt>
    <dgm:pt modelId="{66BE73A5-F63D-4583-9AE2-577E5045202B}" type="sibTrans" cxnId="{078EECE8-E9DF-4770-B739-6F05CC94CD57}">
      <dgm:prSet/>
      <dgm:spPr/>
      <dgm:t>
        <a:bodyPr/>
        <a:lstStyle/>
        <a:p>
          <a:endParaRPr lang="en-US"/>
        </a:p>
      </dgm:t>
    </dgm:pt>
    <dgm:pt modelId="{E154F3DC-830B-4D23-89A1-01C8B744600F}">
      <dgm:prSet phldrT="[Text]"/>
      <dgm:spPr>
        <a:solidFill>
          <a:schemeClr val="bg1">
            <a:lumMod val="20000"/>
            <a:lumOff val="80000"/>
            <a:alpha val="90000"/>
          </a:schemeClr>
        </a:solidFill>
        <a:ln>
          <a:solidFill>
            <a:srgbClr val="981E32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Compare pre- &amp; post- rates ten    weeks after simulation class</a:t>
          </a:r>
          <a:endParaRPr lang="en-US" dirty="0"/>
        </a:p>
      </dgm:t>
    </dgm:pt>
    <dgm:pt modelId="{4F68F0EF-28FC-4494-B134-B6CBCD994B6F}" type="parTrans" cxnId="{64D72FFE-2622-4BEC-B9C8-13B376A5E07D}">
      <dgm:prSet/>
      <dgm:spPr/>
      <dgm:t>
        <a:bodyPr/>
        <a:lstStyle/>
        <a:p>
          <a:endParaRPr lang="en-US"/>
        </a:p>
      </dgm:t>
    </dgm:pt>
    <dgm:pt modelId="{EF9AA5DF-7938-4F2E-927F-86ACBDDCCD80}" type="sibTrans" cxnId="{64D72FFE-2622-4BEC-B9C8-13B376A5E07D}">
      <dgm:prSet/>
      <dgm:spPr/>
      <dgm:t>
        <a:bodyPr/>
        <a:lstStyle/>
        <a:p>
          <a:endParaRPr lang="en-US"/>
        </a:p>
      </dgm:t>
    </dgm:pt>
    <dgm:pt modelId="{95C23387-18A8-46D6-8CBC-4D1A4574B6AE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rgbClr val="981E32"/>
          </a:solidFill>
        </a:ln>
        <a:scene3d>
          <a:camera prst="orthographicFront"/>
          <a:lightRig rig="threePt" dir="t"/>
        </a:scene3d>
        <a:sp3d>
          <a:bevelT w="152400" h="50800" prst="softRound"/>
        </a:sp3d>
      </dgm:spPr>
      <dgm:t>
        <a:bodyPr/>
        <a:lstStyle/>
        <a:p>
          <a:pPr>
            <a:spcBef>
              <a:spcPts val="1200"/>
            </a:spcBef>
            <a:spcAft>
              <a:spcPts val="0"/>
            </a:spcAft>
          </a:pPr>
          <a:r>
            <a:rPr lang="en-US" sz="5400" b="1" dirty="0">
              <a:solidFill>
                <a:srgbClr val="981E32"/>
              </a:solidFill>
            </a:rPr>
            <a:t>A</a:t>
          </a:r>
        </a:p>
      </dgm:t>
    </dgm:pt>
    <dgm:pt modelId="{76D79A88-7F5F-4650-B846-9F8C5D1AB98F}" type="parTrans" cxnId="{100A8CB5-A595-4BA9-9609-518C569DE7DD}">
      <dgm:prSet/>
      <dgm:spPr/>
      <dgm:t>
        <a:bodyPr/>
        <a:lstStyle/>
        <a:p>
          <a:endParaRPr lang="en-US"/>
        </a:p>
      </dgm:t>
    </dgm:pt>
    <dgm:pt modelId="{D54F2A7B-205C-424D-8CCD-5A0A4FA9CEE9}" type="sibTrans" cxnId="{100A8CB5-A595-4BA9-9609-518C569DE7DD}">
      <dgm:prSet/>
      <dgm:spPr/>
      <dgm:t>
        <a:bodyPr/>
        <a:lstStyle/>
        <a:p>
          <a:endParaRPr lang="en-US"/>
        </a:p>
      </dgm:t>
    </dgm:pt>
    <dgm:pt modelId="{77CEF6C6-A093-4CB1-B6D0-32172A5A9428}">
      <dgm:prSet/>
      <dgm:spPr>
        <a:solidFill>
          <a:schemeClr val="bg1">
            <a:lumMod val="20000"/>
            <a:lumOff val="80000"/>
            <a:alpha val="90000"/>
          </a:schemeClr>
        </a:solidFill>
        <a:ln>
          <a:solidFill>
            <a:srgbClr val="981E32"/>
          </a:solidFill>
        </a:ln>
      </dgm:spPr>
      <dgm:t>
        <a:bodyPr/>
        <a:lstStyle/>
        <a:p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Utilize simulation to teach IV pump integration &amp; re-evaluate as needed</a:t>
          </a:r>
          <a:endParaRPr lang="en-US" dirty="0"/>
        </a:p>
      </dgm:t>
    </dgm:pt>
    <dgm:pt modelId="{53DEFB77-D154-4C6E-B4C5-265561CFC648}" type="parTrans" cxnId="{9E337930-8061-4293-93C1-1A9A001FF21F}">
      <dgm:prSet/>
      <dgm:spPr/>
      <dgm:t>
        <a:bodyPr/>
        <a:lstStyle/>
        <a:p>
          <a:endParaRPr lang="en-US"/>
        </a:p>
      </dgm:t>
    </dgm:pt>
    <dgm:pt modelId="{C522C360-DF4B-4586-A56E-C83C0BD8303D}" type="sibTrans" cxnId="{9E337930-8061-4293-93C1-1A9A001FF21F}">
      <dgm:prSet/>
      <dgm:spPr/>
      <dgm:t>
        <a:bodyPr/>
        <a:lstStyle/>
        <a:p>
          <a:endParaRPr lang="en-US"/>
        </a:p>
      </dgm:t>
    </dgm:pt>
    <dgm:pt modelId="{6C584629-A653-4166-B5A9-5E711210D477}" type="pres">
      <dgm:prSet presAssocID="{BE29C9D4-FCDA-477C-84B1-ED226A41FEFA}" presName="linearFlow" presStyleCnt="0">
        <dgm:presLayoutVars>
          <dgm:dir/>
          <dgm:animLvl val="lvl"/>
          <dgm:resizeHandles val="exact"/>
        </dgm:presLayoutVars>
      </dgm:prSet>
      <dgm:spPr/>
    </dgm:pt>
    <dgm:pt modelId="{1B9B36E3-40C7-41F7-BCB2-216CFFBD5FAA}" type="pres">
      <dgm:prSet presAssocID="{2E881C86-4976-4012-A06D-58386E0CB10A}" presName="composite" presStyleCnt="0"/>
      <dgm:spPr/>
    </dgm:pt>
    <dgm:pt modelId="{98A1B202-313B-4A6B-B3A0-4A36E4EF73C4}" type="pres">
      <dgm:prSet presAssocID="{2E881C86-4976-4012-A06D-58386E0CB10A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63DE7CC1-8DE0-4DB5-94B6-D6D3035420B3}" type="pres">
      <dgm:prSet presAssocID="{2E881C86-4976-4012-A06D-58386E0CB10A}" presName="descendantText" presStyleLbl="alignAcc1" presStyleIdx="0" presStyleCnt="4">
        <dgm:presLayoutVars>
          <dgm:bulletEnabled val="1"/>
        </dgm:presLayoutVars>
      </dgm:prSet>
      <dgm:spPr/>
    </dgm:pt>
    <dgm:pt modelId="{5FB03DC5-17ED-4269-BA24-52E83C875B72}" type="pres">
      <dgm:prSet presAssocID="{F1D2276B-70BC-4F95-A849-79AF7D5DC4C1}" presName="sp" presStyleCnt="0"/>
      <dgm:spPr/>
    </dgm:pt>
    <dgm:pt modelId="{9E83D53D-77EF-4254-ACF2-5824C60560B1}" type="pres">
      <dgm:prSet presAssocID="{8A05E9EE-99F9-4A4B-B295-074202F92750}" presName="composite" presStyleCnt="0"/>
      <dgm:spPr/>
    </dgm:pt>
    <dgm:pt modelId="{1231D6FB-C58D-4CA1-A553-05CF6CB9153F}" type="pres">
      <dgm:prSet presAssocID="{8A05E9EE-99F9-4A4B-B295-074202F92750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E4CA1E5B-313F-44D3-A592-1711EBB3706B}" type="pres">
      <dgm:prSet presAssocID="{8A05E9EE-99F9-4A4B-B295-074202F92750}" presName="descendantText" presStyleLbl="alignAcc1" presStyleIdx="1" presStyleCnt="4">
        <dgm:presLayoutVars>
          <dgm:bulletEnabled val="1"/>
        </dgm:presLayoutVars>
      </dgm:prSet>
      <dgm:spPr/>
    </dgm:pt>
    <dgm:pt modelId="{9E40772C-6638-4ED6-B856-A50ACA75907F}" type="pres">
      <dgm:prSet presAssocID="{860D84A6-724D-4DA2-BC55-7F3E06D74047}" presName="sp" presStyleCnt="0"/>
      <dgm:spPr/>
    </dgm:pt>
    <dgm:pt modelId="{A52E6C15-A57B-4670-8C1B-74B261493783}" type="pres">
      <dgm:prSet presAssocID="{731B1AF6-C6A5-438E-83D6-CD4ED9926C26}" presName="composite" presStyleCnt="0"/>
      <dgm:spPr/>
    </dgm:pt>
    <dgm:pt modelId="{AE3F8A8C-FC1E-4285-B3AC-33CADEFF7B4B}" type="pres">
      <dgm:prSet presAssocID="{731B1AF6-C6A5-438E-83D6-CD4ED9926C26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7DEF74A7-FFE9-40D0-8AE5-81C41F339635}" type="pres">
      <dgm:prSet presAssocID="{731B1AF6-C6A5-438E-83D6-CD4ED9926C26}" presName="descendantText" presStyleLbl="alignAcc1" presStyleIdx="2" presStyleCnt="4">
        <dgm:presLayoutVars>
          <dgm:bulletEnabled val="1"/>
        </dgm:presLayoutVars>
      </dgm:prSet>
      <dgm:spPr/>
    </dgm:pt>
    <dgm:pt modelId="{260923F4-39AD-4AF8-8E17-B3D4DC282EDA}" type="pres">
      <dgm:prSet presAssocID="{66BE73A5-F63D-4583-9AE2-577E5045202B}" presName="sp" presStyleCnt="0"/>
      <dgm:spPr/>
    </dgm:pt>
    <dgm:pt modelId="{531D762F-FD30-4300-8240-ABFAFC9C4CBF}" type="pres">
      <dgm:prSet presAssocID="{95C23387-18A8-46D6-8CBC-4D1A4574B6AE}" presName="composite" presStyleCnt="0"/>
      <dgm:spPr/>
    </dgm:pt>
    <dgm:pt modelId="{DB5DAC72-A8B5-4A2E-9E69-F8B681D5B182}" type="pres">
      <dgm:prSet presAssocID="{95C23387-18A8-46D6-8CBC-4D1A4574B6AE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CC01DFD8-CBEB-44F5-8759-B1CBFEC1615E}" type="pres">
      <dgm:prSet presAssocID="{95C23387-18A8-46D6-8CBC-4D1A4574B6AE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6CD03001-37AC-4146-9B95-AC747A32BCC2}" srcId="{BE29C9D4-FCDA-477C-84B1-ED226A41FEFA}" destId="{8A05E9EE-99F9-4A4B-B295-074202F92750}" srcOrd="1" destOrd="0" parTransId="{C31A3E57-4AFA-4E92-828B-0188BB71B3BF}" sibTransId="{860D84A6-724D-4DA2-BC55-7F3E06D74047}"/>
    <dgm:cxn modelId="{69B44A0E-2103-40B9-9104-C3CDBD874B6E}" srcId="{8A05E9EE-99F9-4A4B-B295-074202F92750}" destId="{3D819075-7CCE-44C0-8D29-657D77308426}" srcOrd="0" destOrd="0" parTransId="{3849F45E-43AD-434D-B5A5-F30095F2F706}" sibTransId="{B96421A1-FA68-4ECF-A37F-C8EF927B9631}"/>
    <dgm:cxn modelId="{C1F02D1D-DEAA-4720-A853-6D3B98D52423}" type="presOf" srcId="{5EEB539F-3C2D-48BB-A098-11E25FA8D878}" destId="{63DE7CC1-8DE0-4DB5-94B6-D6D3035420B3}" srcOrd="0" destOrd="0" presId="urn:microsoft.com/office/officeart/2005/8/layout/chevron2"/>
    <dgm:cxn modelId="{C11ACE20-6440-4556-898E-4E194AD1CB49}" type="presOf" srcId="{2E881C86-4976-4012-A06D-58386E0CB10A}" destId="{98A1B202-313B-4A6B-B3A0-4A36E4EF73C4}" srcOrd="0" destOrd="0" presId="urn:microsoft.com/office/officeart/2005/8/layout/chevron2"/>
    <dgm:cxn modelId="{9E337930-8061-4293-93C1-1A9A001FF21F}" srcId="{95C23387-18A8-46D6-8CBC-4D1A4574B6AE}" destId="{77CEF6C6-A093-4CB1-B6D0-32172A5A9428}" srcOrd="0" destOrd="0" parTransId="{53DEFB77-D154-4C6E-B4C5-265561CFC648}" sibTransId="{C522C360-DF4B-4586-A56E-C83C0BD8303D}"/>
    <dgm:cxn modelId="{75103633-8804-47C1-B8E1-FAA22A41B698}" srcId="{BE29C9D4-FCDA-477C-84B1-ED226A41FEFA}" destId="{2E881C86-4976-4012-A06D-58386E0CB10A}" srcOrd="0" destOrd="0" parTransId="{03617F46-010B-4AAE-99C5-EB0DD6E546BA}" sibTransId="{F1D2276B-70BC-4F95-A849-79AF7D5DC4C1}"/>
    <dgm:cxn modelId="{1B7DC63B-FC0B-4EE7-B69F-411613E7EC8E}" type="presOf" srcId="{95C23387-18A8-46D6-8CBC-4D1A4574B6AE}" destId="{DB5DAC72-A8B5-4A2E-9E69-F8B681D5B182}" srcOrd="0" destOrd="0" presId="urn:microsoft.com/office/officeart/2005/8/layout/chevron2"/>
    <dgm:cxn modelId="{C41A7A7D-F79C-4ED4-9E32-C646464552D4}" type="presOf" srcId="{731B1AF6-C6A5-438E-83D6-CD4ED9926C26}" destId="{AE3F8A8C-FC1E-4285-B3AC-33CADEFF7B4B}" srcOrd="0" destOrd="0" presId="urn:microsoft.com/office/officeart/2005/8/layout/chevron2"/>
    <dgm:cxn modelId="{DDFFBE8E-404C-4837-917E-B4DECF5E49E5}" type="presOf" srcId="{77CEF6C6-A093-4CB1-B6D0-32172A5A9428}" destId="{CC01DFD8-CBEB-44F5-8759-B1CBFEC1615E}" srcOrd="0" destOrd="0" presId="urn:microsoft.com/office/officeart/2005/8/layout/chevron2"/>
    <dgm:cxn modelId="{0D2A7B92-6F05-41D7-9623-07BE4F7E3520}" srcId="{2E881C86-4976-4012-A06D-58386E0CB10A}" destId="{5EEB539F-3C2D-48BB-A098-11E25FA8D878}" srcOrd="0" destOrd="0" parTransId="{A27D8891-C167-4302-B2CB-D1D568A027A1}" sibTransId="{4E56C939-B258-4AAA-B7FA-5E62C0225387}"/>
    <dgm:cxn modelId="{53ECD4A3-D4C3-4A5A-97C0-A8581AA8FEB0}" type="presOf" srcId="{BE29C9D4-FCDA-477C-84B1-ED226A41FEFA}" destId="{6C584629-A653-4166-B5A9-5E711210D477}" srcOrd="0" destOrd="0" presId="urn:microsoft.com/office/officeart/2005/8/layout/chevron2"/>
    <dgm:cxn modelId="{100A8CB5-A595-4BA9-9609-518C569DE7DD}" srcId="{BE29C9D4-FCDA-477C-84B1-ED226A41FEFA}" destId="{95C23387-18A8-46D6-8CBC-4D1A4574B6AE}" srcOrd="3" destOrd="0" parTransId="{76D79A88-7F5F-4650-B846-9F8C5D1AB98F}" sibTransId="{D54F2A7B-205C-424D-8CCD-5A0A4FA9CEE9}"/>
    <dgm:cxn modelId="{2148E3BF-01F5-4205-8AFE-CBE13004229E}" type="presOf" srcId="{8A05E9EE-99F9-4A4B-B295-074202F92750}" destId="{1231D6FB-C58D-4CA1-A553-05CF6CB9153F}" srcOrd="0" destOrd="0" presId="urn:microsoft.com/office/officeart/2005/8/layout/chevron2"/>
    <dgm:cxn modelId="{EFF891C1-4E1A-417D-AB89-3A6026385EF7}" type="presOf" srcId="{3D819075-7CCE-44C0-8D29-657D77308426}" destId="{E4CA1E5B-313F-44D3-A592-1711EBB3706B}" srcOrd="0" destOrd="0" presId="urn:microsoft.com/office/officeart/2005/8/layout/chevron2"/>
    <dgm:cxn modelId="{078EECE8-E9DF-4770-B739-6F05CC94CD57}" srcId="{BE29C9D4-FCDA-477C-84B1-ED226A41FEFA}" destId="{731B1AF6-C6A5-438E-83D6-CD4ED9926C26}" srcOrd="2" destOrd="0" parTransId="{1164578F-9BE4-453D-8A52-404605C04F0B}" sibTransId="{66BE73A5-F63D-4583-9AE2-577E5045202B}"/>
    <dgm:cxn modelId="{64D72FFE-2622-4BEC-B9C8-13B376A5E07D}" srcId="{731B1AF6-C6A5-438E-83D6-CD4ED9926C26}" destId="{E154F3DC-830B-4D23-89A1-01C8B744600F}" srcOrd="0" destOrd="0" parTransId="{4F68F0EF-28FC-4494-B134-B6CBCD994B6F}" sibTransId="{EF9AA5DF-7938-4F2E-927F-86ACBDDCCD80}"/>
    <dgm:cxn modelId="{2B5880FF-DCE2-4F5C-BFD8-0CBF4BD5070B}" type="presOf" srcId="{E154F3DC-830B-4D23-89A1-01C8B744600F}" destId="{7DEF74A7-FFE9-40D0-8AE5-81C41F339635}" srcOrd="0" destOrd="0" presId="urn:microsoft.com/office/officeart/2005/8/layout/chevron2"/>
    <dgm:cxn modelId="{2B6011C0-7BF0-4A5F-A779-84DB5100C7B8}" type="presParOf" srcId="{6C584629-A653-4166-B5A9-5E711210D477}" destId="{1B9B36E3-40C7-41F7-BCB2-216CFFBD5FAA}" srcOrd="0" destOrd="0" presId="urn:microsoft.com/office/officeart/2005/8/layout/chevron2"/>
    <dgm:cxn modelId="{B02DD267-901F-4D8A-80C6-A093F41E8178}" type="presParOf" srcId="{1B9B36E3-40C7-41F7-BCB2-216CFFBD5FAA}" destId="{98A1B202-313B-4A6B-B3A0-4A36E4EF73C4}" srcOrd="0" destOrd="0" presId="urn:microsoft.com/office/officeart/2005/8/layout/chevron2"/>
    <dgm:cxn modelId="{09116FC5-DAE9-4E8A-9A54-1BC6E6B38A47}" type="presParOf" srcId="{1B9B36E3-40C7-41F7-BCB2-216CFFBD5FAA}" destId="{63DE7CC1-8DE0-4DB5-94B6-D6D3035420B3}" srcOrd="1" destOrd="0" presId="urn:microsoft.com/office/officeart/2005/8/layout/chevron2"/>
    <dgm:cxn modelId="{526DF287-6DC5-4230-8F80-8006F882E601}" type="presParOf" srcId="{6C584629-A653-4166-B5A9-5E711210D477}" destId="{5FB03DC5-17ED-4269-BA24-52E83C875B72}" srcOrd="1" destOrd="0" presId="urn:microsoft.com/office/officeart/2005/8/layout/chevron2"/>
    <dgm:cxn modelId="{B9CCF989-5739-4395-94C0-8548A11EEFF7}" type="presParOf" srcId="{6C584629-A653-4166-B5A9-5E711210D477}" destId="{9E83D53D-77EF-4254-ACF2-5824C60560B1}" srcOrd="2" destOrd="0" presId="urn:microsoft.com/office/officeart/2005/8/layout/chevron2"/>
    <dgm:cxn modelId="{FE923262-0A7E-4305-A1EA-8C0339CCBD60}" type="presParOf" srcId="{9E83D53D-77EF-4254-ACF2-5824C60560B1}" destId="{1231D6FB-C58D-4CA1-A553-05CF6CB9153F}" srcOrd="0" destOrd="0" presId="urn:microsoft.com/office/officeart/2005/8/layout/chevron2"/>
    <dgm:cxn modelId="{03B374D5-464C-4CB9-8A06-275317048E80}" type="presParOf" srcId="{9E83D53D-77EF-4254-ACF2-5824C60560B1}" destId="{E4CA1E5B-313F-44D3-A592-1711EBB3706B}" srcOrd="1" destOrd="0" presId="urn:microsoft.com/office/officeart/2005/8/layout/chevron2"/>
    <dgm:cxn modelId="{9A83CB1E-C9F7-4CED-AB4F-310285F2C376}" type="presParOf" srcId="{6C584629-A653-4166-B5A9-5E711210D477}" destId="{9E40772C-6638-4ED6-B856-A50ACA75907F}" srcOrd="3" destOrd="0" presId="urn:microsoft.com/office/officeart/2005/8/layout/chevron2"/>
    <dgm:cxn modelId="{F7D9EF3B-8D89-4823-B1B0-628F6B39D654}" type="presParOf" srcId="{6C584629-A653-4166-B5A9-5E711210D477}" destId="{A52E6C15-A57B-4670-8C1B-74B261493783}" srcOrd="4" destOrd="0" presId="urn:microsoft.com/office/officeart/2005/8/layout/chevron2"/>
    <dgm:cxn modelId="{1209E5C7-4C4B-4A7F-A56B-18AFAD7FB60F}" type="presParOf" srcId="{A52E6C15-A57B-4670-8C1B-74B261493783}" destId="{AE3F8A8C-FC1E-4285-B3AC-33CADEFF7B4B}" srcOrd="0" destOrd="0" presId="urn:microsoft.com/office/officeart/2005/8/layout/chevron2"/>
    <dgm:cxn modelId="{450CB949-0619-4B73-B723-DB69C330EF16}" type="presParOf" srcId="{A52E6C15-A57B-4670-8C1B-74B261493783}" destId="{7DEF74A7-FFE9-40D0-8AE5-81C41F339635}" srcOrd="1" destOrd="0" presId="urn:microsoft.com/office/officeart/2005/8/layout/chevron2"/>
    <dgm:cxn modelId="{58953CA6-CB27-4963-AEB4-EC5135177578}" type="presParOf" srcId="{6C584629-A653-4166-B5A9-5E711210D477}" destId="{260923F4-39AD-4AF8-8E17-B3D4DC282EDA}" srcOrd="5" destOrd="0" presId="urn:microsoft.com/office/officeart/2005/8/layout/chevron2"/>
    <dgm:cxn modelId="{5B1DBFD0-B39A-46B5-8AA0-B8F86AB5B934}" type="presParOf" srcId="{6C584629-A653-4166-B5A9-5E711210D477}" destId="{531D762F-FD30-4300-8240-ABFAFC9C4CBF}" srcOrd="6" destOrd="0" presId="urn:microsoft.com/office/officeart/2005/8/layout/chevron2"/>
    <dgm:cxn modelId="{E6E38C18-16C5-457B-8523-3CC23EE9586D}" type="presParOf" srcId="{531D762F-FD30-4300-8240-ABFAFC9C4CBF}" destId="{DB5DAC72-A8B5-4A2E-9E69-F8B681D5B182}" srcOrd="0" destOrd="0" presId="urn:microsoft.com/office/officeart/2005/8/layout/chevron2"/>
    <dgm:cxn modelId="{11CB5B2D-E631-4A4F-A699-D203D4C163CF}" type="presParOf" srcId="{531D762F-FD30-4300-8240-ABFAFC9C4CBF}" destId="{CC01DFD8-CBEB-44F5-8759-B1CBFEC1615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3A77EB-D903-43BA-B614-0B1B5319D263}">
      <dsp:nvSpPr>
        <dsp:cNvPr id="0" name=""/>
        <dsp:cNvSpPr/>
      </dsp:nvSpPr>
      <dsp:spPr>
        <a:xfrm rot="5400000">
          <a:off x="5857069" y="-1917906"/>
          <a:ext cx="2412138" cy="6647659"/>
        </a:xfrm>
        <a:prstGeom prst="round2SameRect">
          <a:avLst/>
        </a:prstGeom>
        <a:solidFill>
          <a:schemeClr val="bg1">
            <a:lumMod val="20000"/>
            <a:lumOff val="80000"/>
            <a:alpha val="90000"/>
          </a:schemeClr>
        </a:solidFill>
        <a:ln w="12700" cap="flat" cmpd="sng" algn="ctr">
          <a:solidFill>
            <a:srgbClr val="981E32">
              <a:alpha val="90000"/>
            </a:srgb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/>
            <a:t>Observational descriptive cohort design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/>
            <a:t>Quality improvement project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/>
            <a:t>Prospective adherence report</a:t>
          </a:r>
        </a:p>
      </dsp:txBody>
      <dsp:txXfrm rot="-5400000">
        <a:off x="3739309" y="317605"/>
        <a:ext cx="6529908" cy="2176636"/>
      </dsp:txXfrm>
    </dsp:sp>
    <dsp:sp modelId="{1EE801FD-ACEB-481D-A068-0EA731B670DC}">
      <dsp:nvSpPr>
        <dsp:cNvPr id="0" name=""/>
        <dsp:cNvSpPr/>
      </dsp:nvSpPr>
      <dsp:spPr>
        <a:xfrm>
          <a:off x="0" y="4247"/>
          <a:ext cx="3739308" cy="2803351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solidFill>
            <a:srgbClr val="981E32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120015" rIns="240030" bIns="120015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b="1" kern="1200" dirty="0">
              <a:solidFill>
                <a:srgbClr val="981E32"/>
              </a:solidFill>
            </a:rPr>
            <a:t>Design</a:t>
          </a:r>
        </a:p>
      </dsp:txBody>
      <dsp:txXfrm>
        <a:off x="136848" y="141095"/>
        <a:ext cx="3465612" cy="2529655"/>
      </dsp:txXfrm>
    </dsp:sp>
    <dsp:sp modelId="{2ABD142B-2D74-49EE-8433-D9FA2AD82BED}">
      <dsp:nvSpPr>
        <dsp:cNvPr id="0" name=""/>
        <dsp:cNvSpPr/>
      </dsp:nvSpPr>
      <dsp:spPr>
        <a:xfrm rot="5400000">
          <a:off x="5941797" y="1025612"/>
          <a:ext cx="2242681" cy="6647659"/>
        </a:xfrm>
        <a:prstGeom prst="round2SameRect">
          <a:avLst/>
        </a:prstGeom>
        <a:solidFill>
          <a:schemeClr val="bg1">
            <a:lumMod val="20000"/>
            <a:lumOff val="80000"/>
            <a:alpha val="90000"/>
          </a:schemeClr>
        </a:solidFill>
        <a:ln w="12700" cap="flat" cmpd="sng" algn="ctr">
          <a:solidFill>
            <a:srgbClr val="981E32">
              <a:alpha val="90000"/>
            </a:srgb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/>
            <a:t>Free standing simulation lab for a large midwestern not-for-profit Catholic medical health care system</a:t>
          </a:r>
          <a:endParaRPr lang="en-US" sz="3200" kern="1200" dirty="0"/>
        </a:p>
      </dsp:txBody>
      <dsp:txXfrm rot="-5400000">
        <a:off x="3739309" y="3337580"/>
        <a:ext cx="6538180" cy="2023723"/>
      </dsp:txXfrm>
    </dsp:sp>
    <dsp:sp modelId="{6CB4E67F-E924-414F-B23D-22CE204793C2}">
      <dsp:nvSpPr>
        <dsp:cNvPr id="0" name=""/>
        <dsp:cNvSpPr/>
      </dsp:nvSpPr>
      <dsp:spPr>
        <a:xfrm>
          <a:off x="0" y="2947766"/>
          <a:ext cx="3739308" cy="2803351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solidFill>
            <a:srgbClr val="981E32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120015" rIns="240030" bIns="120015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b="1" kern="1200" dirty="0">
              <a:solidFill>
                <a:srgbClr val="981E32"/>
              </a:solidFill>
            </a:rPr>
            <a:t>Setting</a:t>
          </a:r>
        </a:p>
      </dsp:txBody>
      <dsp:txXfrm>
        <a:off x="136848" y="3084614"/>
        <a:ext cx="3465612" cy="2529655"/>
      </dsp:txXfrm>
    </dsp:sp>
    <dsp:sp modelId="{0F09794C-3843-453B-86D6-7D8CF041711B}">
      <dsp:nvSpPr>
        <dsp:cNvPr id="0" name=""/>
        <dsp:cNvSpPr/>
      </dsp:nvSpPr>
      <dsp:spPr>
        <a:xfrm rot="5400000">
          <a:off x="5941797" y="3969131"/>
          <a:ext cx="2242681" cy="6647659"/>
        </a:xfrm>
        <a:prstGeom prst="round2SameRect">
          <a:avLst/>
        </a:prstGeom>
        <a:solidFill>
          <a:schemeClr val="bg1">
            <a:lumMod val="20000"/>
            <a:lumOff val="80000"/>
            <a:alpha val="90000"/>
          </a:schemeClr>
        </a:solidFill>
        <a:ln w="12700" cap="flat" cmpd="sng" algn="ctr">
          <a:solidFill>
            <a:srgbClr val="981E32">
              <a:alpha val="90000"/>
            </a:srgb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b="1" kern="1200" dirty="0"/>
            <a:t>A convenience sample of 16 Registered Nurses from the Cardiac Telemetry Unit (Covid Unit</a:t>
          </a:r>
          <a:r>
            <a:rPr lang="en-US" sz="2900" b="1" kern="1200" dirty="0"/>
            <a:t>)</a:t>
          </a:r>
          <a:endParaRPr lang="en-US" sz="2900" kern="1200" dirty="0"/>
        </a:p>
      </dsp:txBody>
      <dsp:txXfrm rot="-5400000">
        <a:off x="3739309" y="6281099"/>
        <a:ext cx="6538180" cy="2023723"/>
      </dsp:txXfrm>
    </dsp:sp>
    <dsp:sp modelId="{610B1E38-1916-46FD-9D40-0A830C069551}">
      <dsp:nvSpPr>
        <dsp:cNvPr id="0" name=""/>
        <dsp:cNvSpPr/>
      </dsp:nvSpPr>
      <dsp:spPr>
        <a:xfrm>
          <a:off x="0" y="5891285"/>
          <a:ext cx="3739308" cy="2803351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solidFill>
            <a:srgbClr val="981E32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120015" rIns="240030" bIns="120015" numCol="1" spcCol="1270" anchor="ctr" anchorCtr="0">
          <a:noAutofit/>
        </a:bodyPr>
        <a:lstStyle/>
        <a:p>
          <a:pPr marL="0" lvl="0" indent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300" b="1" kern="1200" dirty="0">
              <a:solidFill>
                <a:srgbClr val="981E32"/>
              </a:solidFill>
            </a:rPr>
            <a:t>Sample</a:t>
          </a:r>
        </a:p>
      </dsp:txBody>
      <dsp:txXfrm>
        <a:off x="136848" y="6028133"/>
        <a:ext cx="3465612" cy="25296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1B202-313B-4A6B-B3A0-4A36E4EF73C4}">
      <dsp:nvSpPr>
        <dsp:cNvPr id="0" name=""/>
        <dsp:cNvSpPr/>
      </dsp:nvSpPr>
      <dsp:spPr>
        <a:xfrm rot="5400000">
          <a:off x="-387304" y="397606"/>
          <a:ext cx="2582033" cy="1807423"/>
        </a:xfrm>
        <a:prstGeom prst="chevron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rgbClr val="981E32"/>
          </a:solidFill>
          <a:prstDash val="solid"/>
        </a:ln>
        <a:effectLst/>
        <a:scene3d>
          <a:camera prst="orthographicFront"/>
          <a:lightRig rig="threePt" dir="t"/>
        </a:scene3d>
        <a:sp3d>
          <a:bevelT w="1524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5400" b="1" kern="1200" dirty="0">
              <a:solidFill>
                <a:srgbClr val="981E32"/>
              </a:solidFill>
            </a:rPr>
            <a:t>P</a:t>
          </a:r>
        </a:p>
      </dsp:txBody>
      <dsp:txXfrm rot="-5400000">
        <a:off x="2" y="914013"/>
        <a:ext cx="1807423" cy="774610"/>
      </dsp:txXfrm>
    </dsp:sp>
    <dsp:sp modelId="{63DE7CC1-8DE0-4DB5-94B6-D6D3035420B3}">
      <dsp:nvSpPr>
        <dsp:cNvPr id="0" name=""/>
        <dsp:cNvSpPr/>
      </dsp:nvSpPr>
      <dsp:spPr>
        <a:xfrm rot="5400000">
          <a:off x="5193383" y="-3375658"/>
          <a:ext cx="1679204" cy="8451123"/>
        </a:xfrm>
        <a:prstGeom prst="round2SameRect">
          <a:avLst/>
        </a:prstGeom>
        <a:solidFill>
          <a:schemeClr val="bg1">
            <a:lumMod val="20000"/>
            <a:lumOff val="80000"/>
            <a:alpha val="90000"/>
          </a:schemeClr>
        </a:solidFill>
        <a:ln w="25400" cap="flat" cmpd="sng" algn="ctr">
          <a:solidFill>
            <a:srgbClr val="981E3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 dirty="0">
              <a:latin typeface="Calibri" panose="020F0502020204030204" pitchFamily="34" charset="0"/>
              <a:cs typeface="Calibri" panose="020F0502020204030204" pitchFamily="34" charset="0"/>
            </a:rPr>
            <a:t>Measure adherence, success, manual override, &amp; error rates</a:t>
          </a:r>
          <a:endParaRPr lang="en-US" sz="4100" kern="1200" dirty="0"/>
        </a:p>
      </dsp:txBody>
      <dsp:txXfrm rot="-5400000">
        <a:off x="1807424" y="92273"/>
        <a:ext cx="8369151" cy="1515260"/>
      </dsp:txXfrm>
    </dsp:sp>
    <dsp:sp modelId="{1231D6FB-C58D-4CA1-A553-05CF6CB9153F}">
      <dsp:nvSpPr>
        <dsp:cNvPr id="0" name=""/>
        <dsp:cNvSpPr/>
      </dsp:nvSpPr>
      <dsp:spPr>
        <a:xfrm rot="5400000">
          <a:off x="-387304" y="2840363"/>
          <a:ext cx="2582033" cy="1807423"/>
        </a:xfrm>
        <a:prstGeom prst="chevron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rgbClr val="981E32"/>
          </a:solidFill>
          <a:prstDash val="solid"/>
        </a:ln>
        <a:effectLst/>
        <a:scene3d>
          <a:camera prst="orthographicFront"/>
          <a:lightRig rig="threePt" dir="t"/>
        </a:scene3d>
        <a:sp3d>
          <a:bevelT w="1524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5400" b="1" kern="1200" dirty="0">
              <a:solidFill>
                <a:srgbClr val="981E32"/>
              </a:solidFill>
            </a:rPr>
            <a:t>D</a:t>
          </a:r>
        </a:p>
      </dsp:txBody>
      <dsp:txXfrm rot="-5400000">
        <a:off x="2" y="3356770"/>
        <a:ext cx="1807423" cy="774610"/>
      </dsp:txXfrm>
    </dsp:sp>
    <dsp:sp modelId="{E4CA1E5B-313F-44D3-A592-1711EBB3706B}">
      <dsp:nvSpPr>
        <dsp:cNvPr id="0" name=""/>
        <dsp:cNvSpPr/>
      </dsp:nvSpPr>
      <dsp:spPr>
        <a:xfrm rot="5400000">
          <a:off x="5193824" y="-933342"/>
          <a:ext cx="1678321" cy="8451123"/>
        </a:xfrm>
        <a:prstGeom prst="round2SameRect">
          <a:avLst/>
        </a:prstGeom>
        <a:solidFill>
          <a:schemeClr val="bg1">
            <a:lumMod val="20000"/>
            <a:lumOff val="80000"/>
            <a:alpha val="90000"/>
          </a:schemeClr>
        </a:solidFill>
        <a:ln w="25400" cap="flat" cmpd="sng" algn="ctr">
          <a:solidFill>
            <a:srgbClr val="981E3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 dirty="0">
              <a:latin typeface="Calibri" panose="020F0502020204030204" pitchFamily="34" charset="0"/>
              <a:cs typeface="Calibri" panose="020F0502020204030204" pitchFamily="34" charset="0"/>
            </a:rPr>
            <a:t>Incorporate IV pump integration into a simulation scenario</a:t>
          </a:r>
          <a:endParaRPr lang="en-US" sz="4100" kern="1200" dirty="0"/>
        </a:p>
      </dsp:txBody>
      <dsp:txXfrm rot="-5400000">
        <a:off x="1807424" y="2534987"/>
        <a:ext cx="8369194" cy="1514463"/>
      </dsp:txXfrm>
    </dsp:sp>
    <dsp:sp modelId="{AE3F8A8C-FC1E-4285-B3AC-33CADEFF7B4B}">
      <dsp:nvSpPr>
        <dsp:cNvPr id="0" name=""/>
        <dsp:cNvSpPr/>
      </dsp:nvSpPr>
      <dsp:spPr>
        <a:xfrm rot="5400000">
          <a:off x="-387304" y="5283119"/>
          <a:ext cx="2582033" cy="1807423"/>
        </a:xfrm>
        <a:prstGeom prst="chevron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rgbClr val="981E32"/>
          </a:solidFill>
          <a:prstDash val="solid"/>
        </a:ln>
        <a:effectLst/>
        <a:scene3d>
          <a:camera prst="orthographicFront"/>
          <a:lightRig rig="threePt" dir="t"/>
        </a:scene3d>
        <a:sp3d>
          <a:bevelT w="1524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5400" b="1" kern="1200" dirty="0">
              <a:solidFill>
                <a:srgbClr val="981E32"/>
              </a:solidFill>
            </a:rPr>
            <a:t>S</a:t>
          </a:r>
        </a:p>
      </dsp:txBody>
      <dsp:txXfrm rot="-5400000">
        <a:off x="2" y="5799526"/>
        <a:ext cx="1807423" cy="774610"/>
      </dsp:txXfrm>
    </dsp:sp>
    <dsp:sp modelId="{7DEF74A7-FFE9-40D0-8AE5-81C41F339635}">
      <dsp:nvSpPr>
        <dsp:cNvPr id="0" name=""/>
        <dsp:cNvSpPr/>
      </dsp:nvSpPr>
      <dsp:spPr>
        <a:xfrm rot="5400000">
          <a:off x="5193824" y="1509413"/>
          <a:ext cx="1678321" cy="8451123"/>
        </a:xfrm>
        <a:prstGeom prst="round2SameRect">
          <a:avLst/>
        </a:prstGeom>
        <a:solidFill>
          <a:schemeClr val="bg1">
            <a:lumMod val="20000"/>
            <a:lumOff val="80000"/>
            <a:alpha val="90000"/>
          </a:schemeClr>
        </a:solidFill>
        <a:ln w="25400" cap="flat" cmpd="sng" algn="ctr">
          <a:solidFill>
            <a:srgbClr val="981E3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 dirty="0">
              <a:latin typeface="Calibri" panose="020F0502020204030204" pitchFamily="34" charset="0"/>
              <a:cs typeface="Calibri" panose="020F0502020204030204" pitchFamily="34" charset="0"/>
            </a:rPr>
            <a:t>Compare pre- &amp; post- rates ten    weeks after simulation class</a:t>
          </a:r>
          <a:endParaRPr lang="en-US" sz="4100" kern="1200" dirty="0"/>
        </a:p>
      </dsp:txBody>
      <dsp:txXfrm rot="-5400000">
        <a:off x="1807424" y="4977743"/>
        <a:ext cx="8369194" cy="1514463"/>
      </dsp:txXfrm>
    </dsp:sp>
    <dsp:sp modelId="{DB5DAC72-A8B5-4A2E-9E69-F8B681D5B182}">
      <dsp:nvSpPr>
        <dsp:cNvPr id="0" name=""/>
        <dsp:cNvSpPr/>
      </dsp:nvSpPr>
      <dsp:spPr>
        <a:xfrm rot="5400000">
          <a:off x="-387304" y="7725876"/>
          <a:ext cx="2582033" cy="1807423"/>
        </a:xfrm>
        <a:prstGeom prst="chevron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rgbClr val="981E32"/>
          </a:solidFill>
          <a:prstDash val="solid"/>
        </a:ln>
        <a:effectLst/>
        <a:scene3d>
          <a:camera prst="orthographicFront"/>
          <a:lightRig rig="threePt" dir="t"/>
        </a:scene3d>
        <a:sp3d>
          <a:bevelT w="152400" h="50800"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5400" b="1" kern="1200" dirty="0">
              <a:solidFill>
                <a:srgbClr val="981E32"/>
              </a:solidFill>
            </a:rPr>
            <a:t>A</a:t>
          </a:r>
        </a:p>
      </dsp:txBody>
      <dsp:txXfrm rot="-5400000">
        <a:off x="2" y="8242283"/>
        <a:ext cx="1807423" cy="774610"/>
      </dsp:txXfrm>
    </dsp:sp>
    <dsp:sp modelId="{CC01DFD8-CBEB-44F5-8759-B1CBFEC1615E}">
      <dsp:nvSpPr>
        <dsp:cNvPr id="0" name=""/>
        <dsp:cNvSpPr/>
      </dsp:nvSpPr>
      <dsp:spPr>
        <a:xfrm rot="5400000">
          <a:off x="5193824" y="3952169"/>
          <a:ext cx="1678321" cy="8451123"/>
        </a:xfrm>
        <a:prstGeom prst="round2SameRect">
          <a:avLst/>
        </a:prstGeom>
        <a:solidFill>
          <a:schemeClr val="bg1">
            <a:lumMod val="20000"/>
            <a:lumOff val="80000"/>
            <a:alpha val="90000"/>
          </a:schemeClr>
        </a:solidFill>
        <a:ln w="25400" cap="flat" cmpd="sng" algn="ctr">
          <a:solidFill>
            <a:srgbClr val="981E3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 dirty="0">
              <a:latin typeface="Calibri" panose="020F0502020204030204" pitchFamily="34" charset="0"/>
              <a:cs typeface="Calibri" panose="020F0502020204030204" pitchFamily="34" charset="0"/>
            </a:rPr>
            <a:t>Utilize simulation to teach IV pump integration &amp; re-evaluate as needed</a:t>
          </a:r>
          <a:endParaRPr lang="en-US" sz="4100" kern="1200" dirty="0"/>
        </a:p>
      </dsp:txBody>
      <dsp:txXfrm rot="-5400000">
        <a:off x="1807424" y="7420499"/>
        <a:ext cx="8369194" cy="15144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0.6208</cdr:x>
      <cdr:y>0.76784</cdr:y>
    </cdr:from>
    <cdr:to>
      <cdr:x>0.7744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376F9E70-21E4-4BDC-8F90-40EC567C94C6}"/>
            </a:ext>
          </a:extLst>
        </cdr:cNvPr>
        <cdr:cNvSpPr txBox="1"/>
      </cdr:nvSpPr>
      <cdr:spPr>
        <a:xfrm xmlns:a="http://schemas.openxmlformats.org/drawingml/2006/main">
          <a:off x="3695701" y="33051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0.55752</cdr:x>
      <cdr:y>0.923</cdr:y>
    </cdr:from>
    <cdr:to>
      <cdr:x>0.75272</cdr:x>
      <cdr:y>0.97983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073AC3A1-BC6C-4D6B-B671-9801FED35E46}"/>
            </a:ext>
          </a:extLst>
        </cdr:cNvPr>
        <cdr:cNvSpPr txBox="1"/>
      </cdr:nvSpPr>
      <cdr:spPr>
        <a:xfrm xmlns:a="http://schemas.openxmlformats.org/drawingml/2006/main">
          <a:off x="5472664" y="9108066"/>
          <a:ext cx="1916095" cy="5607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800" b="1" dirty="0">
              <a:solidFill>
                <a:schemeClr val="bg1">
                  <a:lumMod val="50000"/>
                </a:schemeClr>
              </a:solidFill>
            </a:rPr>
            <a:t>Post-Simulatio</a:t>
          </a:r>
          <a:r>
            <a:rPr lang="en-US" sz="3200" b="1" dirty="0">
              <a:solidFill>
                <a:schemeClr val="bg1">
                  <a:lumMod val="50000"/>
                </a:schemeClr>
              </a:solidFill>
            </a:rPr>
            <a:t>n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>
            <a:noAutofit/>
          </a:bodyPr>
          <a:lstStyle>
            <a:lvl1pPr algn="ctr">
              <a:defRPr sz="259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>
            <a:normAutofit/>
          </a:bodyPr>
          <a:lstStyle>
            <a:lvl1pPr marL="0" indent="0" algn="ctr">
              <a:buNone/>
              <a:defRPr sz="11500">
                <a:solidFill>
                  <a:schemeClr val="tx1"/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7102" y="13784580"/>
            <a:ext cx="37307520" cy="6537960"/>
          </a:xfrm>
        </p:spPr>
        <p:txBody>
          <a:bodyPr anchor="t">
            <a:noAutofit/>
          </a:bodyPr>
          <a:lstStyle>
            <a:lvl1pPr algn="l">
              <a:defRPr sz="211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6583682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94560" y="7368542"/>
            <a:ext cx="19392902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2296122" y="7368542"/>
            <a:ext cx="19400520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4563" y="1310640"/>
            <a:ext cx="14439902" cy="5577840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6949440"/>
            <a:ext cx="14264640" cy="6377942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3327382"/>
            <a:ext cx="1426464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21172883" flipH="1">
            <a:off x="19529513" y="6301409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0" name="Rectangle 9"/>
          <p:cNvSpPr/>
          <p:nvPr/>
        </p:nvSpPr>
        <p:spPr>
          <a:xfrm rot="21435926" flipH="1">
            <a:off x="19416060" y="6084790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514702" y="6009734"/>
            <a:ext cx="18434304" cy="18434304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/>
          <p:cNvSpPr/>
          <p:nvPr/>
        </p:nvSpPr>
        <p:spPr>
          <a:xfrm rot="293056">
            <a:off x="19796059" y="5672088"/>
            <a:ext cx="19092672" cy="19092672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50000" dist="50800" dir="12900000" sy="99500" kx="90000" ky="150000" algn="tl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300000">
            <a:off x="20523206" y="6355080"/>
            <a:ext cx="17556480" cy="1755648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981E32">
                <a:alpha val="50000"/>
              </a:srgbClr>
            </a:gs>
            <a:gs pos="0">
              <a:srgbClr val="981E32"/>
            </a:gs>
            <a:gs pos="100000">
              <a:srgbClr val="981E32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/>
              </a:contourClr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300">
                <a:solidFill>
                  <a:schemeClr val="tx1"/>
                </a:solidFill>
              </a:defRPr>
            </a:lvl1pPr>
          </a:lstStyle>
          <a:p>
            <a:fld id="{B72351B0-6FE5-4A01-9E8F-A138D1C7B1AD}" type="datetimeFigureOut">
              <a:rPr lang="en-US" smtClean="0"/>
              <a:pPr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300">
                <a:solidFill>
                  <a:schemeClr val="tx1"/>
                </a:solidFill>
              </a:defRPr>
            </a:lvl1pPr>
          </a:lstStyle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7" r:id="rId3"/>
    <p:sldLayoutId id="2147484488" r:id="rId4"/>
    <p:sldLayoutId id="2147484489" r:id="rId5"/>
    <p:sldLayoutId id="2147484490" r:id="rId6"/>
    <p:sldLayoutId id="2147484491" r:id="rId7"/>
    <p:sldLayoutId id="2147484492" r:id="rId8"/>
    <p:sldLayoutId id="2147484493" r:id="rId9"/>
    <p:sldLayoutId id="2147484494" r:id="rId10"/>
    <p:sldLayoutId id="2147484495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21100" b="1" kern="1200">
          <a:ln>
            <a:noFill/>
          </a:ln>
          <a:solidFill>
            <a:schemeClr val="tx2"/>
          </a:solidFill>
          <a:effectLst>
            <a:outerShdw blurRad="50800" dist="25400" dir="5400000" algn="t" rotWithShape="0">
              <a:prstClr val="black">
                <a:alpha val="8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645920" indent="-164592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3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2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5" Type="http://schemas.openxmlformats.org/officeDocument/2006/relationships/hyperlink" Target="https://www.ismp.org/node/972%C2%A0" TargetMode="External"/><Relationship Id="rId15" Type="http://schemas.microsoft.com/office/2007/relationships/diagramDrawing" Target="../diagrams/drawing2.xml"/><Relationship Id="rId10" Type="http://schemas.microsoft.com/office/2007/relationships/diagramDrawing" Target="../diagrams/drawing1.xml"/><Relationship Id="rId4" Type="http://schemas.openxmlformats.org/officeDocument/2006/relationships/chart" Target="../charts/chart1.xml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6205390" y="554136"/>
            <a:ext cx="25644266" cy="4343400"/>
          </a:xfrm>
          <a:prstGeom prst="roundRect">
            <a:avLst/>
          </a:prstGeom>
          <a:solidFill>
            <a:srgbClr val="F8F8F8"/>
          </a:solidFill>
          <a:ln w="1270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ln w="3175">
                  <a:noFill/>
                </a:ln>
                <a:solidFill>
                  <a:srgbClr val="981E32"/>
                </a:solidFill>
                <a:effectLst/>
              </a:rPr>
              <a:t>Increasing Adherence of Pump Integration with Electronic Medical Record Through Simulation</a:t>
            </a:r>
            <a:br>
              <a:rPr lang="en-US" sz="8000" b="1" dirty="0">
                <a:ln w="12700">
                  <a:solidFill>
                    <a:srgbClr val="000000"/>
                  </a:solidFill>
                </a:ln>
                <a:solidFill>
                  <a:srgbClr val="981E32"/>
                </a:solidFill>
                <a:effectLst/>
              </a:rPr>
            </a:br>
            <a:r>
              <a:rPr lang="en-US" sz="6600" b="1" dirty="0">
                <a:ln w="12700">
                  <a:noFill/>
                </a:ln>
                <a:solidFill>
                  <a:srgbClr val="000000"/>
                </a:solidFill>
                <a:effectLst/>
              </a:rPr>
              <a:t>Judith Ann Reeves, MSN, RN, CCRN</a:t>
            </a:r>
            <a:br>
              <a:rPr lang="en-US" sz="6600" dirty="0">
                <a:ln w="12700">
                  <a:noFill/>
                </a:ln>
                <a:solidFill>
                  <a:srgbClr val="000000"/>
                </a:solidFill>
                <a:effectLst/>
              </a:rPr>
            </a:br>
            <a:r>
              <a:rPr lang="en-US" sz="5400" b="0" dirty="0">
                <a:ln w="12700">
                  <a:noFill/>
                </a:ln>
                <a:solidFill>
                  <a:srgbClr val="000000"/>
                </a:solidFill>
                <a:effectLst/>
              </a:rPr>
              <a:t>(Candidate for Doctor of Nursing Practice)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2507059" y="5562601"/>
            <a:ext cx="19050000" cy="24003000"/>
          </a:xfrm>
          <a:prstGeom prst="roundRect">
            <a:avLst/>
          </a:prstGeom>
          <a:solidFill>
            <a:srgbClr val="F8F8F8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529357" y="5552405"/>
            <a:ext cx="11442225" cy="26746200"/>
          </a:xfrm>
          <a:prstGeom prst="roundRect">
            <a:avLst/>
          </a:prstGeom>
          <a:solidFill>
            <a:srgbClr val="F8F8F8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2156400" y="5527877"/>
            <a:ext cx="11201400" cy="24003000"/>
          </a:xfrm>
          <a:prstGeom prst="roundRect">
            <a:avLst/>
          </a:prstGeom>
          <a:solidFill>
            <a:srgbClr val="F8F8F8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13051877" y="29916418"/>
            <a:ext cx="19050001" cy="2762430"/>
          </a:xfrm>
          <a:prstGeom prst="roundRect">
            <a:avLst/>
          </a:prstGeom>
          <a:solidFill>
            <a:srgbClr val="F8F8F8"/>
          </a:solidFill>
          <a:ln w="19050">
            <a:solidFill>
              <a:srgbClr val="981E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1" y="6299218"/>
            <a:ext cx="10656461" cy="45338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400" b="1" dirty="0">
                <a:solidFill>
                  <a:srgbClr val="981E32"/>
                </a:solidFill>
              </a:rPr>
              <a:t>PURPOSE</a:t>
            </a:r>
          </a:p>
          <a:p>
            <a:pPr>
              <a:spcAft>
                <a:spcPts val="600"/>
              </a:spcAft>
            </a:pPr>
            <a:r>
              <a:rPr lang="en-US" sz="4800" dirty="0"/>
              <a:t>A Quality Improvement (QI) Project to evaluate effectiveness of simulation education in improving adherence of IV pump integration.</a:t>
            </a:r>
          </a:p>
          <a:p>
            <a:pPr algn="just"/>
            <a:endParaRPr lang="en-US" sz="4000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</p:txBody>
      </p:sp>
      <p:sp>
        <p:nvSpPr>
          <p:cNvPr id="21" name="TextBox 20"/>
          <p:cNvSpPr txBox="1"/>
          <p:nvPr/>
        </p:nvSpPr>
        <p:spPr>
          <a:xfrm>
            <a:off x="16459200" y="6008018"/>
            <a:ext cx="4080955" cy="10510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5400" b="1" dirty="0">
                <a:solidFill>
                  <a:srgbClr val="981E32"/>
                </a:solidFill>
              </a:rPr>
              <a:t>METHODS</a:t>
            </a:r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pPr algn="just"/>
            <a:endParaRPr lang="en-US" sz="3600" dirty="0"/>
          </a:p>
          <a:p>
            <a:pPr algn="just"/>
            <a:endParaRPr lang="en-US" sz="4000" b="1" dirty="0">
              <a:solidFill>
                <a:srgbClr val="981E3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296166" y="16473636"/>
            <a:ext cx="10888112" cy="716010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400" b="1" dirty="0">
                <a:solidFill>
                  <a:srgbClr val="981E32"/>
                </a:solidFill>
              </a:rPr>
              <a:t>CONCLUSIONS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/>
              <a:t>Continue to use simulation education to reinforce knowledge and skills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Adherence and successful IV pump integration improved after simulation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rgbClr val="000000"/>
                </a:solidFill>
              </a:rPr>
              <a:t>Manual overrides decreased with a small effect size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Error rate changes not statistically significant, but had a slight improvement </a:t>
            </a:r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4000" dirty="0">
              <a:solidFill>
                <a:srgbClr val="981E3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452532" y="16352817"/>
            <a:ext cx="18986135" cy="11765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400" b="1" dirty="0">
                <a:solidFill>
                  <a:srgbClr val="981E32"/>
                </a:solidFill>
              </a:rPr>
              <a:t>RESULTS</a:t>
            </a: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pPr algn="just"/>
            <a:endParaRPr lang="en-US" sz="3600" dirty="0"/>
          </a:p>
          <a:p>
            <a:pPr algn="just"/>
            <a:endParaRPr lang="en-US" sz="4000" b="1" dirty="0">
              <a:solidFill>
                <a:srgbClr val="981E3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2447" y="950391"/>
            <a:ext cx="10014718" cy="3550889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sp>
        <p:nvSpPr>
          <p:cNvPr id="24" name="Rounded Rectangle 23"/>
          <p:cNvSpPr/>
          <p:nvPr/>
        </p:nvSpPr>
        <p:spPr>
          <a:xfrm>
            <a:off x="34366200" y="30124200"/>
            <a:ext cx="7315200" cy="2438400"/>
          </a:xfrm>
          <a:prstGeom prst="roundRect">
            <a:avLst/>
          </a:prstGeom>
          <a:solidFill>
            <a:srgbClr val="F8F8F8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4661061" y="30273572"/>
            <a:ext cx="7010400" cy="22606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4000" b="1" dirty="0">
                <a:solidFill>
                  <a:srgbClr val="981E32"/>
                </a:solidFill>
              </a:rPr>
              <a:t>ACKNOWLEDGEMENTS:                            </a:t>
            </a:r>
            <a:r>
              <a:rPr lang="en-US" sz="2400" dirty="0"/>
              <a:t>Thank you to my committee: </a:t>
            </a:r>
          </a:p>
          <a:p>
            <a:pPr algn="just"/>
            <a:r>
              <a:rPr lang="en-US" sz="2400" dirty="0"/>
              <a:t>Alicia Hutchings, Ph.D., RN, CNE, Chairperson; </a:t>
            </a:r>
          </a:p>
          <a:p>
            <a:pPr algn="just"/>
            <a:r>
              <a:rPr lang="en-US" sz="2400" dirty="0"/>
              <a:t>Tonya Haynes, DNP, RN; </a:t>
            </a:r>
          </a:p>
          <a:p>
            <a:pPr algn="just"/>
            <a:r>
              <a:rPr lang="en-US" sz="2400" dirty="0"/>
              <a:t>Melissa Ehmke, DNP, RN, CLC</a:t>
            </a:r>
          </a:p>
          <a:p>
            <a:pPr algn="just"/>
            <a:endParaRPr lang="en-US" sz="4000" dirty="0">
              <a:solidFill>
                <a:srgbClr val="981E3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7044" y="23425496"/>
            <a:ext cx="11483766" cy="943261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 algn="ctr"/>
            <a:r>
              <a:rPr lang="en-US" sz="5400" b="1" dirty="0">
                <a:solidFill>
                  <a:srgbClr val="981E32"/>
                </a:solidFill>
              </a:rPr>
              <a:t>BACKGROUND</a:t>
            </a:r>
          </a:p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en-US" sz="4800" dirty="0"/>
              <a:t>Failure to complete steps of IV pump integration causes medication errors</a:t>
            </a:r>
            <a:r>
              <a:rPr lang="en-US" sz="4800" baseline="30000" dirty="0"/>
              <a:t>1</a:t>
            </a:r>
            <a:r>
              <a:rPr lang="en-US" sz="4800" dirty="0"/>
              <a:t>.</a:t>
            </a:r>
            <a:endParaRPr lang="en-US" sz="4800" baseline="30000" dirty="0"/>
          </a:p>
          <a:p>
            <a:pPr marL="685800" lvl="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dirty="0"/>
              <a:t>In the US 90% of all hospitalized patients receive IV medication</a:t>
            </a:r>
            <a:r>
              <a:rPr lang="en-US" sz="4800" baseline="30000" dirty="0"/>
              <a:t>2</a:t>
            </a:r>
            <a:r>
              <a:rPr lang="en-US" sz="4800" dirty="0"/>
              <a:t>.</a:t>
            </a:r>
          </a:p>
          <a:p>
            <a:pPr marL="685800" lvl="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dirty="0"/>
              <a:t>37% of medication errors are related  to IV pump use</a:t>
            </a:r>
            <a:r>
              <a:rPr lang="en-US" sz="4800" baseline="30000" dirty="0"/>
              <a:t>3</a:t>
            </a:r>
            <a:r>
              <a:rPr lang="en-US" sz="4800" dirty="0"/>
              <a:t>.</a:t>
            </a:r>
          </a:p>
          <a:p>
            <a:pPr marL="685800" lvl="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dirty="0"/>
              <a:t>The World Health Organization (WHO) Third Global Patient Safety Challenge: </a:t>
            </a:r>
          </a:p>
          <a:p>
            <a:pPr lvl="0" algn="ctr">
              <a:spcBef>
                <a:spcPts val="1200"/>
              </a:spcBef>
            </a:pPr>
            <a:r>
              <a:rPr lang="en-US" sz="4800" dirty="0"/>
              <a:t>Medication Without Harm</a:t>
            </a:r>
            <a:r>
              <a:rPr lang="en-US" sz="4800" baseline="30000" dirty="0"/>
              <a:t>4</a:t>
            </a:r>
            <a:r>
              <a:rPr lang="en-US" sz="4800" dirty="0"/>
              <a:t>        </a:t>
            </a:r>
          </a:p>
          <a:p>
            <a:pPr lvl="0">
              <a:spcBef>
                <a:spcPts val="600"/>
              </a:spcBef>
            </a:pPr>
            <a:r>
              <a:rPr lang="en-US" sz="4800" dirty="0"/>
              <a:t>.</a:t>
            </a: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 algn="just"/>
            <a:endParaRPr lang="en-US" sz="3600" dirty="0">
              <a:solidFill>
                <a:srgbClr val="40110E"/>
              </a:solidFill>
            </a:endParaRPr>
          </a:p>
          <a:p>
            <a:pPr lvl="0" algn="just"/>
            <a:r>
              <a:rPr lang="en-US" sz="3600" dirty="0">
                <a:solidFill>
                  <a:srgbClr val="40110E"/>
                </a:solidFill>
              </a:rPr>
              <a:t>.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32489192" y="23783115"/>
            <a:ext cx="10695085" cy="55036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 algn="ctr"/>
            <a:r>
              <a:rPr lang="en-US" sz="5400" b="1" dirty="0">
                <a:solidFill>
                  <a:srgbClr val="981E32"/>
                </a:solidFill>
              </a:rPr>
              <a:t>IMPLICATIONS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Simulation education is a proven and reliable teaching method which reinforces previous learning.</a:t>
            </a:r>
          </a:p>
          <a:p>
            <a:pPr marL="685800" lvl="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dirty="0"/>
              <a:t>Consistent debriefing methods &amp; post-simulation questions are key to success</a:t>
            </a:r>
          </a:p>
        </p:txBody>
      </p:sp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105AE256-7B4D-49FB-A350-D9DC97DF82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17" y="346273"/>
            <a:ext cx="4977130" cy="475912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D2E4C41-AE83-4B1B-90C9-5BF1431D3382}"/>
              </a:ext>
            </a:extLst>
          </p:cNvPr>
          <p:cNvSpPr txBox="1"/>
          <p:nvPr/>
        </p:nvSpPr>
        <p:spPr>
          <a:xfrm>
            <a:off x="916099" y="10577320"/>
            <a:ext cx="107823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b="1" dirty="0">
                <a:solidFill>
                  <a:srgbClr val="981E32"/>
                </a:solidFill>
              </a:rPr>
              <a:t>PICOT</a:t>
            </a:r>
          </a:p>
          <a:p>
            <a:pPr lvl="0"/>
            <a:r>
              <a:rPr lang="en-US" sz="4800" dirty="0"/>
              <a:t>In a cardiac telemetry unit in a large metropolitan midwestern not-for-profit Catholic medical health care system, what is the effect of a simulation education experience on the adherence rate of IV pump integration?</a:t>
            </a:r>
            <a:endParaRPr lang="en-US" sz="5400" b="1" dirty="0">
              <a:solidFill>
                <a:srgbClr val="981E3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ADC9F2-ACE7-4DA7-8B59-C34C92824E78}"/>
              </a:ext>
            </a:extLst>
          </p:cNvPr>
          <p:cNvSpPr txBox="1"/>
          <p:nvPr/>
        </p:nvSpPr>
        <p:spPr>
          <a:xfrm>
            <a:off x="21488400" y="16002000"/>
            <a:ext cx="9144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AC5850-560C-4C11-AE21-38961D09BB87}"/>
              </a:ext>
            </a:extLst>
          </p:cNvPr>
          <p:cNvSpPr txBox="1"/>
          <p:nvPr/>
        </p:nvSpPr>
        <p:spPr>
          <a:xfrm>
            <a:off x="956693" y="16924464"/>
            <a:ext cx="10640786" cy="5509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981E32"/>
                </a:solidFill>
              </a:rPr>
              <a:t>AIM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/>
              <a:t>To increase nurse adherence rate to </a:t>
            </a: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85%</a:t>
            </a:r>
            <a:r>
              <a:rPr lang="en-US" sz="4800" b="1" dirty="0"/>
              <a:t> in the use of IV pump integration. </a:t>
            </a:r>
          </a:p>
          <a:p>
            <a:pPr marL="685800" indent="-685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800" b="1" dirty="0"/>
              <a:t>To decrease the manual overrides to less than </a:t>
            </a:r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10% </a:t>
            </a:r>
            <a:r>
              <a:rPr lang="en-US" sz="4800" b="1" dirty="0"/>
              <a:t>after simulation education.</a:t>
            </a: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AEFC6F45-88AA-4EE8-8627-50A5CBF586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8776113"/>
              </p:ext>
            </p:extLst>
          </p:nvPr>
        </p:nvGraphicFramePr>
        <p:xfrm>
          <a:off x="21945600" y="18403232"/>
          <a:ext cx="9751225" cy="10581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18F9CE2-658A-46A7-AD60-6D8FD1A01CED}"/>
              </a:ext>
            </a:extLst>
          </p:cNvPr>
          <p:cNvSpPr txBox="1"/>
          <p:nvPr/>
        </p:nvSpPr>
        <p:spPr>
          <a:xfrm>
            <a:off x="13051877" y="17388913"/>
            <a:ext cx="17123323" cy="11341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Aim 1</a:t>
            </a:r>
            <a:r>
              <a:rPr lang="en-US" sz="4800" dirty="0"/>
              <a:t>: </a:t>
            </a:r>
            <a:r>
              <a:rPr lang="en-US" sz="4800" b="1" i="1" dirty="0">
                <a:solidFill>
                  <a:schemeClr val="bg1">
                    <a:lumMod val="50000"/>
                  </a:schemeClr>
                </a:solidFill>
              </a:rPr>
              <a:t>Adherence Improved Significantly </a:t>
            </a:r>
          </a:p>
          <a:p>
            <a:r>
              <a:rPr lang="en-US" sz="4400" dirty="0"/>
              <a:t>Pre-Simulation   </a:t>
            </a:r>
            <a:r>
              <a:rPr lang="en-US" sz="4400" i="1" dirty="0"/>
              <a:t>M</a:t>
            </a:r>
            <a:r>
              <a:rPr lang="en-US" sz="4400" dirty="0"/>
              <a:t> = 89.06% (</a:t>
            </a:r>
            <a:r>
              <a:rPr lang="en-US" sz="4400" i="1" dirty="0"/>
              <a:t>N</a:t>
            </a:r>
            <a:r>
              <a:rPr lang="en-US" sz="4400" dirty="0"/>
              <a:t>=268)</a:t>
            </a:r>
          </a:p>
          <a:p>
            <a:r>
              <a:rPr lang="en-US" sz="4400" dirty="0"/>
              <a:t>Post-Simulation </a:t>
            </a:r>
            <a:r>
              <a:rPr lang="en-US" sz="4400" i="1" dirty="0"/>
              <a:t>M</a:t>
            </a:r>
            <a:r>
              <a:rPr lang="en-US" sz="4400" dirty="0"/>
              <a:t> = 92.75% (</a:t>
            </a:r>
            <a:r>
              <a:rPr lang="en-US" sz="4400" i="1" dirty="0"/>
              <a:t>N</a:t>
            </a:r>
            <a:r>
              <a:rPr lang="en-US" sz="4400" dirty="0"/>
              <a:t>=374)</a:t>
            </a:r>
          </a:p>
          <a:p>
            <a:endParaRPr lang="en-US" sz="900" b="1" dirty="0"/>
          </a:p>
          <a:p>
            <a:pPr>
              <a:spcBef>
                <a:spcPts val="1200"/>
              </a:spcBef>
            </a:pPr>
            <a:r>
              <a:rPr lang="en-US" sz="4800" b="1" dirty="0"/>
              <a:t>Aim 2</a:t>
            </a:r>
            <a:r>
              <a:rPr lang="en-US" sz="4800" dirty="0"/>
              <a:t>: </a:t>
            </a:r>
            <a:r>
              <a:rPr lang="en-US" sz="4800" b="1" i="1" dirty="0">
                <a:solidFill>
                  <a:schemeClr val="bg1">
                    <a:lumMod val="50000"/>
                  </a:schemeClr>
                </a:solidFill>
              </a:rPr>
              <a:t>Manual Overrides </a:t>
            </a:r>
          </a:p>
          <a:p>
            <a:r>
              <a:rPr lang="en-US" sz="4800" b="1" i="1" dirty="0">
                <a:solidFill>
                  <a:schemeClr val="bg1">
                    <a:lumMod val="50000"/>
                  </a:schemeClr>
                </a:solidFill>
              </a:rPr>
              <a:t>significantly decreased</a:t>
            </a:r>
            <a:endParaRPr lang="en-US" sz="4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4400" dirty="0"/>
              <a:t>Pre-Simulation   </a:t>
            </a:r>
            <a:r>
              <a:rPr lang="en-US" sz="4400" i="1" dirty="0"/>
              <a:t>M </a:t>
            </a:r>
            <a:r>
              <a:rPr lang="en-US" sz="4400" dirty="0"/>
              <a:t>= 0.69 (</a:t>
            </a:r>
            <a:r>
              <a:rPr lang="en-US" sz="4400" i="1" dirty="0"/>
              <a:t>N </a:t>
            </a:r>
            <a:r>
              <a:rPr lang="en-US" sz="4400" dirty="0"/>
              <a:t>=11)</a:t>
            </a:r>
          </a:p>
          <a:p>
            <a:r>
              <a:rPr lang="en-US" sz="4400" dirty="0"/>
              <a:t>Post-Simulation </a:t>
            </a:r>
            <a:r>
              <a:rPr lang="en-US" sz="4400" i="1" dirty="0"/>
              <a:t>M</a:t>
            </a:r>
            <a:r>
              <a:rPr lang="en-US" sz="4400" dirty="0"/>
              <a:t> = 0.50 (</a:t>
            </a:r>
            <a:r>
              <a:rPr lang="en-US" sz="4400" i="1" dirty="0"/>
              <a:t>N </a:t>
            </a:r>
            <a:r>
              <a:rPr lang="en-US" sz="4400" dirty="0"/>
              <a:t>= 8)</a:t>
            </a:r>
            <a:endParaRPr lang="en-US" sz="4400" b="1" dirty="0"/>
          </a:p>
          <a:p>
            <a:pPr>
              <a:spcBef>
                <a:spcPts val="1200"/>
              </a:spcBef>
            </a:pPr>
            <a:r>
              <a:rPr lang="en-US" sz="4800" b="1" dirty="0"/>
              <a:t>Successful Integration </a:t>
            </a:r>
          </a:p>
          <a:p>
            <a:r>
              <a:rPr lang="en-US" sz="4800" b="1" i="1" dirty="0">
                <a:solidFill>
                  <a:schemeClr val="bg1">
                    <a:lumMod val="50000"/>
                  </a:schemeClr>
                </a:solidFill>
              </a:rPr>
              <a:t>Improved Significantly </a:t>
            </a:r>
          </a:p>
          <a:p>
            <a:r>
              <a:rPr lang="en-US" sz="4400" dirty="0"/>
              <a:t>Pre-   </a:t>
            </a:r>
            <a:r>
              <a:rPr lang="en-US" sz="4400" i="1" dirty="0"/>
              <a:t>M </a:t>
            </a:r>
            <a:r>
              <a:rPr lang="en-US" sz="4400" dirty="0"/>
              <a:t>= 16.75 (</a:t>
            </a:r>
            <a:r>
              <a:rPr lang="en-US" sz="4400" i="1" dirty="0"/>
              <a:t>SD</a:t>
            </a:r>
            <a:r>
              <a:rPr lang="en-US" sz="4400" dirty="0"/>
              <a:t>=11.23)</a:t>
            </a:r>
          </a:p>
          <a:p>
            <a:r>
              <a:rPr lang="en-US" sz="4400" dirty="0"/>
              <a:t>Post- </a:t>
            </a:r>
            <a:r>
              <a:rPr lang="en-US" sz="4400" i="1" dirty="0"/>
              <a:t>M</a:t>
            </a:r>
            <a:r>
              <a:rPr lang="en-US" sz="4400" dirty="0"/>
              <a:t> = 23.38 (</a:t>
            </a:r>
            <a:r>
              <a:rPr lang="en-US" sz="4400" i="1" dirty="0"/>
              <a:t>SD</a:t>
            </a:r>
            <a:r>
              <a:rPr lang="en-US" sz="4400" dirty="0"/>
              <a:t>=11.25)</a:t>
            </a:r>
          </a:p>
          <a:p>
            <a:pPr>
              <a:spcBef>
                <a:spcPts val="1200"/>
              </a:spcBef>
            </a:pPr>
            <a:r>
              <a:rPr lang="en-US" sz="4800" b="1" dirty="0"/>
              <a:t>Errors</a:t>
            </a:r>
            <a:r>
              <a:rPr lang="en-US" sz="4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4800" b="1" i="1" dirty="0">
                <a:solidFill>
                  <a:schemeClr val="bg1">
                    <a:lumMod val="50000"/>
                  </a:schemeClr>
                </a:solidFill>
              </a:rPr>
              <a:t>not significantly </a:t>
            </a:r>
          </a:p>
          <a:p>
            <a:r>
              <a:rPr lang="en-US" sz="4800" b="1" i="1" dirty="0">
                <a:solidFill>
                  <a:schemeClr val="bg1">
                    <a:lumMod val="50000"/>
                  </a:schemeClr>
                </a:solidFill>
              </a:rPr>
              <a:t>decreased </a:t>
            </a:r>
          </a:p>
          <a:p>
            <a:r>
              <a:rPr lang="en-US" sz="4800" dirty="0"/>
              <a:t>   </a:t>
            </a:r>
            <a:r>
              <a:rPr lang="en-US" sz="4400" dirty="0"/>
              <a:t>Pre-   </a:t>
            </a:r>
            <a:r>
              <a:rPr lang="en-US" sz="4400" i="1" dirty="0"/>
              <a:t>M</a:t>
            </a:r>
            <a:r>
              <a:rPr lang="en-US" sz="4400" dirty="0"/>
              <a:t> = 2.69 (</a:t>
            </a:r>
            <a:r>
              <a:rPr lang="en-US" sz="4400" i="1" dirty="0"/>
              <a:t>SD</a:t>
            </a:r>
            <a:r>
              <a:rPr lang="en-US" sz="4400" dirty="0"/>
              <a:t>=3.18) </a:t>
            </a:r>
          </a:p>
          <a:p>
            <a:r>
              <a:rPr lang="en-US" sz="4400" dirty="0"/>
              <a:t>   Post-  </a:t>
            </a:r>
            <a:r>
              <a:rPr lang="en-US" sz="4400" i="1" dirty="0"/>
              <a:t>M</a:t>
            </a:r>
            <a:r>
              <a:rPr lang="en-US" sz="4400" dirty="0"/>
              <a:t> = </a:t>
            </a:r>
            <a:r>
              <a:rPr lang="en-US" sz="4400" i="1" dirty="0"/>
              <a:t>2</a:t>
            </a:r>
            <a:r>
              <a:rPr lang="en-US" sz="4400" dirty="0"/>
              <a:t>.13 (</a:t>
            </a:r>
            <a:r>
              <a:rPr lang="en-US" sz="4400" i="1" dirty="0"/>
              <a:t>SD=2.36)</a:t>
            </a:r>
            <a:r>
              <a:rPr lang="en-US" sz="4400" dirty="0"/>
              <a:t>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F2114E-8592-4F09-8F8D-142DFAD489BF}"/>
              </a:ext>
            </a:extLst>
          </p:cNvPr>
          <p:cNvSpPr txBox="1"/>
          <p:nvPr/>
        </p:nvSpPr>
        <p:spPr>
          <a:xfrm>
            <a:off x="13259280" y="29981809"/>
            <a:ext cx="18642536" cy="27624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4000" b="1" dirty="0">
                <a:solidFill>
                  <a:srgbClr val="981E32"/>
                </a:solidFill>
              </a:rPr>
              <a:t>REFERENCES: </a:t>
            </a:r>
            <a:r>
              <a:rPr lang="en-US" sz="2400" baseline="30000" dirty="0"/>
              <a:t>1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Institute for Safe Medication Practices. (2020). 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ISMP Guidelines for optimizing safe implementation and use of smart infusion pumps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[Guidelines booklet]. Retrieved from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https://www.ismp.org/node/972%C2%A0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2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Giuliano, K. K. (2018b). IV smart pumps and error-prone programming tasks: Comparison of four devices. 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Biomedical Instrumentation and Technology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52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(s2), 17-27. https://doi.org/10.2345/0899-8205-52.s2.17</a:t>
            </a:r>
          </a:p>
          <a:p>
            <a:r>
              <a:rPr lang="en-US" sz="20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Giuliano, K. K. (2018a). Intravenous smart pumps usability issues, intravenous medication administration error, and patient safety. 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Critical Care Nursing Clinics of North America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30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(2), 215-224. https://doi.org/10.1016/j.cnc.2018.02.004</a:t>
            </a:r>
          </a:p>
          <a:p>
            <a:r>
              <a:rPr lang="en-US" sz="2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third WHO global patient safety challenge: Medication without harm. (2017a). Retrieved from https://www.who.int/patientsafety/medication-safety/en/</a:t>
            </a:r>
          </a:p>
          <a:p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sz="4000" dirty="0"/>
              <a:t> </a:t>
            </a:r>
            <a:r>
              <a:rPr lang="en-US" sz="4000" baseline="30000" dirty="0"/>
              <a:t>  </a:t>
            </a:r>
            <a:endParaRPr lang="en-US" sz="2400" baseline="30000" dirty="0"/>
          </a:p>
          <a:p>
            <a:pPr algn="just"/>
            <a:endParaRPr lang="en-US" sz="4000" dirty="0">
              <a:solidFill>
                <a:srgbClr val="981E3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9BB26C-DE7D-41CF-826F-7590B9D95467}"/>
              </a:ext>
            </a:extLst>
          </p:cNvPr>
          <p:cNvSpPr txBox="1"/>
          <p:nvPr/>
        </p:nvSpPr>
        <p:spPr>
          <a:xfrm>
            <a:off x="23697045" y="7631893"/>
            <a:ext cx="8074690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800" b="1" dirty="0"/>
              <a:t>Test Results</a:t>
            </a:r>
            <a:r>
              <a:rPr lang="en-US" sz="4800" dirty="0"/>
              <a:t>: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Small sample size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Delayed 6 months due to a pandemic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Unit changed from a Cardiac Telemetry Unit to a Covid Unit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800" b="1" dirty="0"/>
              <a:t>Simulation</a:t>
            </a:r>
            <a:r>
              <a:rPr lang="en-US" sz="4800" dirty="0"/>
              <a:t>: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Inconsistent debriefing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dirty="0"/>
              <a:t>Some equipment issues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DFC3ABD1-FFCE-40EB-9EEC-D9C8181325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330018"/>
              </p:ext>
            </p:extLst>
          </p:nvPr>
        </p:nvGraphicFramePr>
        <p:xfrm>
          <a:off x="12925412" y="7370205"/>
          <a:ext cx="10386968" cy="8698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6FC72B58-4206-40E6-ABEB-3926855E80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5134783"/>
              </p:ext>
            </p:extLst>
          </p:nvPr>
        </p:nvGraphicFramePr>
        <p:xfrm>
          <a:off x="32642053" y="6993558"/>
          <a:ext cx="10258547" cy="9930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901C8ACD-39A3-4F87-BC9B-BBAAAF05C5CE}"/>
              </a:ext>
            </a:extLst>
          </p:cNvPr>
          <p:cNvSpPr txBox="1"/>
          <p:nvPr/>
        </p:nvSpPr>
        <p:spPr>
          <a:xfrm>
            <a:off x="24231600" y="6043498"/>
            <a:ext cx="45061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5400" b="1" dirty="0">
                <a:solidFill>
                  <a:srgbClr val="981E32"/>
                </a:solidFill>
              </a:rPr>
              <a:t>LIMITATIONS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7C2D3F-C77F-4A43-B990-33E5DBE06DA9}"/>
              </a:ext>
            </a:extLst>
          </p:cNvPr>
          <p:cNvSpPr txBox="1"/>
          <p:nvPr/>
        </p:nvSpPr>
        <p:spPr>
          <a:xfrm>
            <a:off x="35337208" y="5920856"/>
            <a:ext cx="4839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5400" b="1" dirty="0">
                <a:solidFill>
                  <a:srgbClr val="981E32"/>
                </a:solidFill>
              </a:rPr>
              <a:t>FRAMEWORK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lk">
  <a:themeElements>
    <a:clrScheme name="Custom 3">
      <a:dk1>
        <a:srgbClr val="40110E"/>
      </a:dk1>
      <a:lt1>
        <a:srgbClr val="DF7772"/>
      </a:lt1>
      <a:dk2>
        <a:srgbClr val="081E2D"/>
      </a:dk2>
      <a:lt2>
        <a:srgbClr val="FFDE7E"/>
      </a:lt2>
      <a:accent1>
        <a:srgbClr val="EDD796"/>
      </a:accent1>
      <a:accent2>
        <a:srgbClr val="FFC829"/>
      </a:accent2>
      <a:accent3>
        <a:srgbClr val="561613"/>
      </a:accent3>
      <a:accent4>
        <a:srgbClr val="C00000"/>
      </a:accent4>
      <a:accent5>
        <a:srgbClr val="AF8B1E"/>
      </a:accent5>
      <a:accent6>
        <a:srgbClr val="A35E21"/>
      </a:accent6>
      <a:hlink>
        <a:srgbClr val="0B283D"/>
      </a:hlink>
      <a:folHlink>
        <a:srgbClr val="113C5B"/>
      </a:folHlink>
    </a:clrScheme>
    <a:fontScheme name="Slik-1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lik-1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696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696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27000" h="12700"/>
          </a:sp3d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52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50000"/>
              </a:schemeClr>
            </a:gs>
            <a:gs pos="50000">
              <a:schemeClr val="phClr">
                <a:tint val="85000"/>
                <a:shade val="100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0"/>
                <a:satMod val="150000"/>
              </a:schemeClr>
            </a:duotone>
          </a:blip>
          <a:stretch/>
        </a:blipFill>
      </a:bgFillStyleLst>
    </a:fmtScheme>
  </a:themeElements>
  <a:objectDefaults>
    <a:spDef>
      <a:spPr>
        <a:solidFill>
          <a:srgbClr val="F8F8F8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E260723705114FACB5CE943C2D92CD" ma:contentTypeVersion="2" ma:contentTypeDescription="Create a new document." ma:contentTypeScope="" ma:versionID="c07465cfddcba56560b633116eef6a32">
  <xsd:schema xmlns:xsd="http://www.w3.org/2001/XMLSchema" xmlns:xs="http://www.w3.org/2001/XMLSchema" xmlns:p="http://schemas.microsoft.com/office/2006/metadata/properties" xmlns:ns2="5ceb47c2-30fc-425a-b1d3-b65b5778cf4c" targetNamespace="http://schemas.microsoft.com/office/2006/metadata/properties" ma:root="true" ma:fieldsID="4be5efcbf954e34eda430a4c805e3b23" ns2:_="">
    <xsd:import namespace="5ceb47c2-30fc-425a-b1d3-b65b5778cf4c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eb47c2-30fc-425a-b1d3-b65b5778cf4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92A019-EBC1-44A4-9B28-737AC774D35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5ceb47c2-30fc-425a-b1d3-b65b5778cf4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72A890D-8C76-4EDA-9AF0-1ACBA0D5E9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EF052D-F80B-4F1D-83BE-865D8A8EB1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eb47c2-30fc-425a-b1d3-b65b5778cf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Silk</Template>
  <TotalTime>2135</TotalTime>
  <Words>676</Words>
  <Application>Microsoft Office PowerPoint</Application>
  <PresentationFormat>Custom</PresentationFormat>
  <Paragraphs>129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Silk</vt:lpstr>
      <vt:lpstr>PowerPoint Presentation</vt:lpstr>
    </vt:vector>
  </TitlesOfParts>
  <Company>University of Missouri - St. Louis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lewischr</dc:creator>
  <cp:lastModifiedBy>Judi Reeves</cp:lastModifiedBy>
  <cp:revision>159</cp:revision>
  <cp:lastPrinted>2021-03-31T02:33:59Z</cp:lastPrinted>
  <dcterms:created xsi:type="dcterms:W3CDTF">2010-04-06T19:30:00Z</dcterms:created>
  <dcterms:modified xsi:type="dcterms:W3CDTF">2021-04-18T18:57:07Z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0x0101001DE260723705114FACB5CE943C2D92CD</vt:lpwstr>
  </property>
  <property fmtid="{D5CDD505-2E9C-101B-9397-08002B2CF9AE}" pid="3" name="Order">
    <vt:r8>47500</vt:r8>
  </property>
  <property fmtid="{D5CDD505-2E9C-101B-9397-08002B2CF9AE}" pid="4" name="xd_ProgID">
    <vt:lpwstr/>
  </property>
  <property fmtid="{D5CDD505-2E9C-101B-9397-08002B2CF9AE}" pid="5" name="TemplateUrl">
    <vt:lpwstr/>
  </property>
</Properties>
</file>