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84" r:id="rId1"/>
  </p:sldMasterIdLst>
  <p:sldIdLst>
    <p:sldId id="256" r:id="rId2"/>
  </p:sldIdLst>
  <p:sldSz cx="43891200" cy="32918400"/>
  <p:notesSz cx="7086600" cy="9372600"/>
  <p:defaultTextStyle>
    <a:defPPr>
      <a:defRPr lang="en-US"/>
    </a:defPPr>
    <a:lvl1pPr marL="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4E8F00"/>
    <a:srgbClr val="D5FC79"/>
    <a:srgbClr val="941100"/>
    <a:srgbClr val="B2FE5F"/>
    <a:srgbClr val="F8F8F8"/>
    <a:srgbClr val="EAAB00"/>
    <a:srgbClr val="981E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854" autoAdjust="0"/>
    <p:restoredTop sz="94721" autoAdjust="0"/>
  </p:normalViewPr>
  <p:slideViewPr>
    <p:cSldViewPr>
      <p:cViewPr varScale="1">
        <p:scale>
          <a:sx n="15" d="100"/>
          <a:sy n="15" d="100"/>
        </p:scale>
        <p:origin x="1164" y="108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</p:spPr>
        <p:txBody>
          <a:bodyPr>
            <a:noAutofit/>
          </a:bodyPr>
          <a:lstStyle>
            <a:lvl1pPr algn="ctr">
              <a:defRPr sz="259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>
            <a:normAutofit/>
          </a:bodyPr>
          <a:lstStyle>
            <a:lvl1pPr marL="0" indent="0" algn="ctr">
              <a:buNone/>
              <a:defRPr sz="11500">
                <a:solidFill>
                  <a:schemeClr val="tx1"/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8/4/2022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8/4/2022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318265"/>
            <a:ext cx="9875520" cy="280873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318265"/>
            <a:ext cx="28895040" cy="280873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8/4/2022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8/4/2022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67102" y="13784580"/>
            <a:ext cx="37307520" cy="6537960"/>
          </a:xfrm>
        </p:spPr>
        <p:txBody>
          <a:bodyPr anchor="t">
            <a:noAutofit/>
          </a:bodyPr>
          <a:lstStyle>
            <a:lvl1pPr algn="l">
              <a:defRPr sz="21100" b="1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6583682"/>
            <a:ext cx="3730752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/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8/4/2022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8/4/2022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194560" y="7368542"/>
            <a:ext cx="19392902" cy="3070858"/>
          </a:xfrm>
        </p:spPr>
        <p:txBody>
          <a:bodyPr anchor="ctr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0"/>
            <a:ext cx="19392902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22296122" y="7368542"/>
            <a:ext cx="19400520" cy="3070858"/>
          </a:xfrm>
        </p:spPr>
        <p:txBody>
          <a:bodyPr anchor="ctr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400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8/4/2022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8/4/2022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8/4/2022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94563" y="1310640"/>
            <a:ext cx="14439902" cy="5577840"/>
          </a:xfrm>
        </p:spPr>
        <p:txBody>
          <a:bodyPr anchor="b">
            <a:scene3d>
              <a:camera prst="orthographicFront"/>
              <a:lightRig rig="soft" dir="t"/>
            </a:scene3d>
            <a:sp3d prstMaterial="powder">
              <a:contourClr>
                <a:schemeClr val="bg2"/>
              </a:contourClr>
            </a:sp3d>
          </a:bodyPr>
          <a:lstStyle>
            <a:lvl1pPr algn="l">
              <a:defRPr sz="9600" b="1" cap="none" spc="0">
                <a:ln>
                  <a:noFill/>
                </a:ln>
                <a:solidFill>
                  <a:schemeClr val="tx2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3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3"/>
            <a:ext cx="14439902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8/4/2022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8800" y="6949440"/>
            <a:ext cx="14264640" cy="6377942"/>
          </a:xfrm>
        </p:spPr>
        <p:txBody>
          <a:bodyPr anchor="b">
            <a:scene3d>
              <a:camera prst="orthographicFront"/>
              <a:lightRig rig="soft" dir="t"/>
            </a:scene3d>
            <a:sp3d prstMaterial="powder">
              <a:contourClr>
                <a:schemeClr val="bg2"/>
              </a:contourClr>
            </a:sp3d>
          </a:bodyPr>
          <a:lstStyle>
            <a:lvl1pPr algn="l">
              <a:defRPr sz="9600" b="1" cap="none" spc="0">
                <a:ln>
                  <a:noFill/>
                </a:ln>
                <a:solidFill>
                  <a:schemeClr val="tx2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3327382"/>
            <a:ext cx="1426464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8/4/2022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 rot="21172883" flipH="1">
            <a:off x="19529513" y="6301409"/>
            <a:ext cx="17635061" cy="17635061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63500" dist="6350" dir="5400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0" name="Rectangle 9"/>
          <p:cNvSpPr/>
          <p:nvPr/>
        </p:nvSpPr>
        <p:spPr>
          <a:xfrm rot="21435926" flipH="1">
            <a:off x="19416060" y="6084790"/>
            <a:ext cx="17635061" cy="17635061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63500" dist="6350" dir="5400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514702" y="6009734"/>
            <a:ext cx="18434304" cy="18434304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76200" dist="6350" dir="5400000" algn="t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2" name="Rectangle 11"/>
          <p:cNvSpPr/>
          <p:nvPr/>
        </p:nvSpPr>
        <p:spPr>
          <a:xfrm rot="293056">
            <a:off x="19796059" y="5672088"/>
            <a:ext cx="19092672" cy="19092672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50000" dist="50800" dir="12900000" sy="99500" kx="90000" ky="150000" algn="tl" rotWithShape="0">
              <a:srgbClr val="000000">
                <a:alpha val="3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300000">
            <a:off x="20523206" y="6355080"/>
            <a:ext cx="17556480" cy="17556480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981E32"/>
            </a:gs>
            <a:gs pos="0">
              <a:srgbClr val="981E32"/>
            </a:gs>
            <a:gs pos="100000">
              <a:srgbClr val="981E32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  <a:scene3d>
              <a:camera prst="orthographicFront"/>
              <a:lightRig rig="soft" dir="t"/>
            </a:scene3d>
            <a:sp3d contourW="12700" prstMaterial="powder">
              <a:bevelT w="29210" h="12700"/>
              <a:contourClr>
                <a:schemeClr val="bg2"/>
              </a:contourClr>
            </a:sp3d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3"/>
            <a:ext cx="39502080" cy="21724622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300">
                <a:solidFill>
                  <a:schemeClr val="tx1"/>
                </a:solidFill>
              </a:defRPr>
            </a:lvl1pPr>
          </a:lstStyle>
          <a:p>
            <a:fld id="{B72351B0-6FE5-4A01-9E8F-A138D1C7B1AD}" type="datetimeFigureOut">
              <a:rPr lang="en-US" smtClean="0"/>
              <a:pPr/>
              <a:t>8/4/2022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3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300">
                <a:solidFill>
                  <a:schemeClr val="tx1"/>
                </a:solidFill>
              </a:defRPr>
            </a:lvl1pPr>
          </a:lstStyle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5" r:id="rId1"/>
    <p:sldLayoutId id="2147484486" r:id="rId2"/>
    <p:sldLayoutId id="2147484487" r:id="rId3"/>
    <p:sldLayoutId id="2147484488" r:id="rId4"/>
    <p:sldLayoutId id="2147484489" r:id="rId5"/>
    <p:sldLayoutId id="2147484490" r:id="rId6"/>
    <p:sldLayoutId id="2147484491" r:id="rId7"/>
    <p:sldLayoutId id="2147484492" r:id="rId8"/>
    <p:sldLayoutId id="2147484493" r:id="rId9"/>
    <p:sldLayoutId id="2147484494" r:id="rId10"/>
    <p:sldLayoutId id="2147484495" r:id="rId11"/>
  </p:sldLayoutIdLst>
  <p:txStyles>
    <p:titleStyle>
      <a:lvl1pPr algn="l" defTabSz="4389120" rtl="0" eaLnBrk="1" latinLnBrk="0" hangingPunct="1">
        <a:spcBef>
          <a:spcPct val="0"/>
        </a:spcBef>
        <a:buNone/>
        <a:defRPr sz="21100" b="1" kern="1200">
          <a:ln>
            <a:noFill/>
          </a:ln>
          <a:solidFill>
            <a:schemeClr val="tx2"/>
          </a:solidFill>
          <a:effectLst>
            <a:outerShdw blurRad="50800" dist="25400" dir="5400000" algn="t" rotWithShape="0">
              <a:prstClr val="black">
                <a:alpha val="80000"/>
              </a:prst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645920" indent="-164592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3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15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tangle 95">
            <a:extLst>
              <a:ext uri="{FF2B5EF4-FFF2-40B4-BE49-F238E27FC236}">
                <a16:creationId xmlns:a16="http://schemas.microsoft.com/office/drawing/2014/main" id="{0078EA08-FFA4-5E49-BBDC-54158BD74FCD}"/>
              </a:ext>
            </a:extLst>
          </p:cNvPr>
          <p:cNvSpPr/>
          <p:nvPr/>
        </p:nvSpPr>
        <p:spPr>
          <a:xfrm>
            <a:off x="14206652" y="5266030"/>
            <a:ext cx="16155916" cy="27014610"/>
          </a:xfrm>
          <a:prstGeom prst="rect">
            <a:avLst/>
          </a:prstGeom>
          <a:solidFill>
            <a:srgbClr val="F8F8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047B951F-F0A5-484B-8156-7B98684B66B6}"/>
              </a:ext>
            </a:extLst>
          </p:cNvPr>
          <p:cNvSpPr/>
          <p:nvPr/>
        </p:nvSpPr>
        <p:spPr>
          <a:xfrm>
            <a:off x="30808918" y="5250333"/>
            <a:ext cx="12548882" cy="27025410"/>
          </a:xfrm>
          <a:prstGeom prst="rect">
            <a:avLst/>
          </a:prstGeom>
          <a:solidFill>
            <a:srgbClr val="F8F8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1E2396A-135D-234F-8392-B13FC5FA5E13}"/>
              </a:ext>
            </a:extLst>
          </p:cNvPr>
          <p:cNvSpPr/>
          <p:nvPr/>
        </p:nvSpPr>
        <p:spPr>
          <a:xfrm>
            <a:off x="533400" y="5261133"/>
            <a:ext cx="13078448" cy="27014610"/>
          </a:xfrm>
          <a:prstGeom prst="rect">
            <a:avLst/>
          </a:prstGeom>
          <a:solidFill>
            <a:srgbClr val="F8F8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1450" y="351893"/>
            <a:ext cx="43548300" cy="4281297"/>
          </a:xfrm>
          <a:prstGeom prst="rect">
            <a:avLst/>
          </a:prstGeom>
          <a:solidFill>
            <a:srgbClr val="F8F8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04343" y="-851395"/>
            <a:ext cx="30137100" cy="2766297"/>
          </a:xfrm>
        </p:spPr>
        <p:txBody>
          <a:bodyPr wrap="square">
            <a:noAutofit/>
          </a:bodyPr>
          <a:lstStyle/>
          <a:p>
            <a:r>
              <a:rPr lang="en-US" dirty="0">
                <a:effectLst/>
              </a:rPr>
              <a:t> </a:t>
            </a:r>
            <a:br>
              <a:rPr lang="en-US" dirty="0">
                <a:effectLst/>
              </a:rPr>
            </a:br>
            <a:r>
              <a:rPr lang="en-US" sz="7200" b="0" dirty="0">
                <a:solidFill>
                  <a:schemeClr val="tx1"/>
                </a:solidFill>
              </a:rPr>
              <a:t>Implementation of an Evaluation of DaVita CLABSI Protocol to Reduce Bloodstream Infections in Acute Hemodialysis Patients</a:t>
            </a:r>
            <a:br>
              <a:rPr lang="en-US" dirty="0">
                <a:solidFill>
                  <a:schemeClr val="tx1"/>
                </a:solidFill>
                <a:effectLst/>
              </a:rPr>
            </a:br>
            <a:r>
              <a:rPr lang="en-US" sz="6000" b="0" dirty="0">
                <a:ln w="12700"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Emmy Le BSN, RN</a:t>
            </a:r>
            <a:br>
              <a:rPr lang="en-US" sz="6000" b="0" dirty="0">
                <a:ln w="12700"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0" dirty="0">
                <a:ln w="12700"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Candidate for Doctor of Nursing Practice</a:t>
            </a:r>
            <a:endParaRPr lang="en-US" sz="6600" b="0" dirty="0">
              <a:ln w="12700"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9586" y="1304951"/>
            <a:ext cx="7562850" cy="2337607"/>
          </a:xfrm>
          <a:prstGeom prst="rect">
            <a:avLst/>
          </a:prstGeom>
        </p:spPr>
      </p:pic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1065ABB2-EF12-014C-9A9B-88A2675C50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75" y="914400"/>
            <a:ext cx="3586025" cy="3586025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5118B5E3-BF68-5940-9BB6-7BDB195C8CAD}"/>
              </a:ext>
            </a:extLst>
          </p:cNvPr>
          <p:cNvSpPr/>
          <p:nvPr/>
        </p:nvSpPr>
        <p:spPr>
          <a:xfrm>
            <a:off x="32156400" y="5562601"/>
            <a:ext cx="11201400" cy="2400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F73E82-1C1C-B641-8FD5-9B7EB8E3C738}"/>
              </a:ext>
            </a:extLst>
          </p:cNvPr>
          <p:cNvSpPr txBox="1"/>
          <p:nvPr/>
        </p:nvSpPr>
        <p:spPr>
          <a:xfrm>
            <a:off x="723132" y="30819426"/>
            <a:ext cx="12888716" cy="169675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800" b="1" dirty="0">
                <a:solidFill>
                  <a:srgbClr val="981E32"/>
                </a:solidFill>
              </a:rPr>
              <a:t>Acknowledgements: </a:t>
            </a:r>
            <a:r>
              <a:rPr lang="en-US" sz="2800" dirty="0"/>
              <a:t>Cathy Koetting, PhD, DNP, APRN, CPNP, PMHS, FNP-C; Sarah Jackson, DNP, APRN, FNP-C; Tina Livaudais RN, BSN, MBA</a:t>
            </a:r>
            <a:endParaRPr lang="en-US" sz="2800" dirty="0">
              <a:solidFill>
                <a:srgbClr val="981E3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064F9B-CEB3-1447-8504-EBC58D55CD26}"/>
              </a:ext>
            </a:extLst>
          </p:cNvPr>
          <p:cNvSpPr txBox="1"/>
          <p:nvPr/>
        </p:nvSpPr>
        <p:spPr>
          <a:xfrm>
            <a:off x="1169670" y="5629870"/>
            <a:ext cx="11555730" cy="923330"/>
          </a:xfrm>
          <a:prstGeom prst="rect">
            <a:avLst/>
          </a:prstGeom>
          <a:solidFill>
            <a:srgbClr val="981E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F8F8F8"/>
                </a:solidFill>
              </a:rPr>
              <a:t>PROBLEM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36BFA28-EF6F-2E47-9D10-04E69FB45A09}"/>
              </a:ext>
            </a:extLst>
          </p:cNvPr>
          <p:cNvSpPr txBox="1"/>
          <p:nvPr/>
        </p:nvSpPr>
        <p:spPr>
          <a:xfrm>
            <a:off x="1196340" y="17524132"/>
            <a:ext cx="1150239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9900" marR="5080" indent="-457200" algn="just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3200" spc="-5" dirty="0">
                <a:cs typeface="Source Sans Pro Light"/>
              </a:rPr>
              <a:t>The purpose is to implement a CLABSI prevention protocol. </a:t>
            </a:r>
            <a:endParaRPr lang="en-US" sz="3200" dirty="0">
              <a:cs typeface="Source Sans Pro Light"/>
            </a:endParaRPr>
          </a:p>
          <a:p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spc="-5" dirty="0">
                <a:cs typeface="Source Sans Pro Light"/>
              </a:rPr>
              <a:t>This aims is to reduce CLABSI occurrence rate in inpatient hemodialysis patients by 25% over two months</a:t>
            </a:r>
            <a:endParaRPr lang="en-US" sz="32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994996-1DBD-E44A-95BA-3C771D50FCF6}"/>
              </a:ext>
            </a:extLst>
          </p:cNvPr>
          <p:cNvSpPr txBox="1"/>
          <p:nvPr/>
        </p:nvSpPr>
        <p:spPr>
          <a:xfrm>
            <a:off x="1229405" y="16202484"/>
            <a:ext cx="11529060" cy="923330"/>
          </a:xfrm>
          <a:prstGeom prst="rect">
            <a:avLst/>
          </a:prstGeom>
          <a:solidFill>
            <a:srgbClr val="981E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F8F8F8"/>
                </a:solidFill>
              </a:rPr>
              <a:t>PURPOSE &amp; AIM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99C1DD3-4D68-504B-811C-BA30E6E361D7}"/>
              </a:ext>
            </a:extLst>
          </p:cNvPr>
          <p:cNvSpPr txBox="1"/>
          <p:nvPr/>
        </p:nvSpPr>
        <p:spPr>
          <a:xfrm>
            <a:off x="1196340" y="6705600"/>
            <a:ext cx="11529060" cy="6493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98450" marR="5080" indent="-285750" algn="just">
              <a:lnSpc>
                <a:spcPct val="1181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Bloodstream infection (BSI) is associated with severe medical complications, prolonged hospitalization, and high economic burden </a:t>
            </a:r>
            <a:r>
              <a:rPr lang="en-US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Mazonakis</a:t>
            </a:r>
            <a:r>
              <a:rPr lang="en-US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et al., 2009; </a:t>
            </a:r>
            <a:r>
              <a:rPr lang="en-US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Fysaraki</a:t>
            </a:r>
            <a:r>
              <a:rPr lang="en-US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et al., 2013; Fisher et al., 2020; </a:t>
            </a:r>
            <a:r>
              <a:rPr lang="en-US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Heidempergher</a:t>
            </a:r>
            <a:r>
              <a:rPr lang="en-US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et al., 2021). </a:t>
            </a:r>
          </a:p>
          <a:p>
            <a:pPr marL="298450" marR="5080" indent="-285750" algn="just">
              <a:lnSpc>
                <a:spcPct val="1181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Central line-associated bloodstream infections (CLABSI) is a deadly types of BSI, with a mortality rate of 12%-25% (CDC, 2011). </a:t>
            </a:r>
          </a:p>
          <a:p>
            <a:pPr marL="298450" marR="5080" indent="-285750" algn="just">
              <a:lnSpc>
                <a:spcPct val="1181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Central venous catheterization in hemodialysis remains high due to its convenience, simple operation, and minimal invasiveness (Yang et al., 2020). </a:t>
            </a:r>
          </a:p>
          <a:p>
            <a:pPr indent="-1737360" defTabSz="914400">
              <a:spcBef>
                <a:spcPct val="20000"/>
              </a:spcBef>
              <a:buFont typeface="Arial" pitchFamily="34" charset="0"/>
              <a:buChar char="–"/>
            </a:pP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B9691C9-E5D6-7F40-A685-781B0FA66008}"/>
              </a:ext>
            </a:extLst>
          </p:cNvPr>
          <p:cNvSpPr txBox="1"/>
          <p:nvPr/>
        </p:nvSpPr>
        <p:spPr>
          <a:xfrm>
            <a:off x="1229405" y="12951472"/>
            <a:ext cx="11555730" cy="923330"/>
          </a:xfrm>
          <a:prstGeom prst="rect">
            <a:avLst/>
          </a:prstGeom>
          <a:solidFill>
            <a:srgbClr val="981E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F8F8F8"/>
                </a:solidFill>
              </a:rPr>
              <a:t>STUDY QUESTION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0945100-ECC2-2E42-91FC-20505D0DD4E5}"/>
              </a:ext>
            </a:extLst>
          </p:cNvPr>
          <p:cNvSpPr txBox="1"/>
          <p:nvPr/>
        </p:nvSpPr>
        <p:spPr>
          <a:xfrm>
            <a:off x="1169669" y="14433666"/>
            <a:ext cx="115557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What is the effect of the implementation of DaVita’s CLABSI Protocol in </a:t>
            </a:r>
            <a:r>
              <a:rPr lang="en-US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inpatient</a:t>
            </a:r>
            <a:r>
              <a:rPr lang="en-US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hemodialysis patients? 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8D03404-FF4F-7C4E-B1CE-E9146EA7295C}"/>
              </a:ext>
            </a:extLst>
          </p:cNvPr>
          <p:cNvSpPr txBox="1"/>
          <p:nvPr/>
        </p:nvSpPr>
        <p:spPr>
          <a:xfrm>
            <a:off x="14452650" y="5562599"/>
            <a:ext cx="15307945" cy="932409"/>
          </a:xfrm>
          <a:prstGeom prst="rect">
            <a:avLst/>
          </a:prstGeom>
          <a:solidFill>
            <a:srgbClr val="981E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F8F8F8"/>
                </a:solidFill>
              </a:rPr>
              <a:t>METHOD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378A471-C002-094B-972C-797C91240025}"/>
              </a:ext>
            </a:extLst>
          </p:cNvPr>
          <p:cNvSpPr txBox="1"/>
          <p:nvPr/>
        </p:nvSpPr>
        <p:spPr>
          <a:xfrm>
            <a:off x="14539913" y="13956372"/>
            <a:ext cx="15220681" cy="923330"/>
          </a:xfrm>
          <a:prstGeom prst="rect">
            <a:avLst/>
          </a:prstGeom>
          <a:solidFill>
            <a:srgbClr val="981E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F8F8F8"/>
                </a:solidFill>
              </a:rPr>
              <a:t>RESULTS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1608619-3FBC-1C45-AB16-630AB36B8EE6}"/>
              </a:ext>
            </a:extLst>
          </p:cNvPr>
          <p:cNvSpPr txBox="1"/>
          <p:nvPr/>
        </p:nvSpPr>
        <p:spPr>
          <a:xfrm>
            <a:off x="31318978" y="25575700"/>
            <a:ext cx="1169775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US" sz="3200" dirty="0">
              <a:solidFill>
                <a:srgbClr val="000000"/>
              </a:solidFill>
              <a:ea typeface="Times New Roman"/>
              <a:cs typeface="Times New Roman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CLABSI reduction is possible through the application of surveillance, infection prevention protocols, and program evaluation.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Future projects are recommended with a larger sample size and longer timeframe for data collection.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The next cycle of this project should be performed when more modality of CLABSI education is available. 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US" sz="3200" dirty="0">
              <a:solidFill>
                <a:srgbClr val="000000"/>
              </a:solidFill>
              <a:ea typeface="Times New Roman"/>
              <a:cs typeface="Times New Roman"/>
            </a:endParaRPr>
          </a:p>
          <a:p>
            <a:pPr lvl="0"/>
            <a:endParaRPr lang="en-US" sz="3200" dirty="0">
              <a:solidFill>
                <a:srgbClr val="000000"/>
              </a:solidFill>
              <a:ea typeface="Times New Roman"/>
              <a:cs typeface="Times New Roman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4C487FA-FF41-A14E-B9BD-8EA76C514827}"/>
              </a:ext>
            </a:extLst>
          </p:cNvPr>
          <p:cNvSpPr txBox="1"/>
          <p:nvPr/>
        </p:nvSpPr>
        <p:spPr>
          <a:xfrm>
            <a:off x="31217575" y="20463754"/>
            <a:ext cx="11748468" cy="923330"/>
          </a:xfrm>
          <a:prstGeom prst="rect">
            <a:avLst/>
          </a:prstGeom>
          <a:solidFill>
            <a:srgbClr val="981E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F8F8F8"/>
                </a:solidFill>
              </a:rPr>
              <a:t>IMPLICATIONS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7CCA1A95-D866-8C40-A167-AFA9EB04D56A}"/>
              </a:ext>
            </a:extLst>
          </p:cNvPr>
          <p:cNvSpPr txBox="1"/>
          <p:nvPr/>
        </p:nvSpPr>
        <p:spPr>
          <a:xfrm>
            <a:off x="1229405" y="20752416"/>
            <a:ext cx="11529060" cy="923330"/>
          </a:xfrm>
          <a:prstGeom prst="rect">
            <a:avLst/>
          </a:prstGeom>
          <a:solidFill>
            <a:srgbClr val="981E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F8F8F8"/>
                </a:solidFill>
              </a:rPr>
              <a:t>LITERATURE REVIEW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4278C22-93BA-D14F-B472-3B6832A84E85}"/>
              </a:ext>
            </a:extLst>
          </p:cNvPr>
          <p:cNvSpPr txBox="1"/>
          <p:nvPr/>
        </p:nvSpPr>
        <p:spPr>
          <a:xfrm>
            <a:off x="1137012" y="22050660"/>
            <a:ext cx="11740515" cy="974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/>
              <a:t>Research findings revealed the magnitude of complications caused by bloodstream infection in hemodialysis patients and highlights the importance of infection prevention measures.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/>
              <a:t>Consistent themes identify the need for infection surveillance, root cause analysis investigation, and CLABSI prevention bundles.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/>
              <a:t>CLABSI prevention measures could decrease the overall CLABSI rate by 43% (</a:t>
            </a:r>
            <a:r>
              <a:rPr lang="en-US" sz="3200" dirty="0" err="1"/>
              <a:t>Berenholtz</a:t>
            </a:r>
            <a:r>
              <a:rPr lang="en-US" sz="3200" dirty="0"/>
              <a:t> et al., 2014). 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/>
              <a:t>RCA in healthcare has a significant impact on patient outcomes (Abdi &amp; </a:t>
            </a:r>
            <a:r>
              <a:rPr lang="en-US" sz="3200" dirty="0" err="1"/>
              <a:t>Ravaghi</a:t>
            </a:r>
            <a:r>
              <a:rPr lang="en-US" sz="3200" dirty="0"/>
              <a:t>, 2017). 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/>
              <a:t>RCA can assess the problems accurately and identify trends to make appropriate change (Hallam et al., 2018).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/>
              <a:t>Adherence to infection control measures and surveillance programs can decrease the incident rate of infections (Chen et al., 2012). </a:t>
            </a: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</a:pPr>
            <a:endParaRPr lang="en-US" sz="3200" dirty="0"/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</a:pP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1737360" defTabSz="914400">
              <a:spcBef>
                <a:spcPct val="20000"/>
              </a:spcBef>
              <a:buFont typeface="Arial" pitchFamily="34" charset="0"/>
              <a:buChar char="–"/>
            </a:pP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id="{BD1EB942-9A34-1348-A1CA-64B10CE6FD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88322" y="25194721"/>
            <a:ext cx="4389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FCFDE5CE-5462-7448-B5C0-475855A4C6AA}"/>
              </a:ext>
            </a:extLst>
          </p:cNvPr>
          <p:cNvSpPr txBox="1"/>
          <p:nvPr/>
        </p:nvSpPr>
        <p:spPr>
          <a:xfrm flipH="1">
            <a:off x="14596521" y="14972275"/>
            <a:ext cx="1502020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Two hundred and fifty-three patients met eligibility criteria for this QI project from November 1, 2021 to March 31, 2022.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The relationship between the rate of CLABSI occurrence and group (pre vs. post) was found to be statistically insignificant (p=0.393).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6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4446696-4FB6-032F-B535-8B2194C7F259}"/>
              </a:ext>
            </a:extLst>
          </p:cNvPr>
          <p:cNvGrpSpPr/>
          <p:nvPr/>
        </p:nvGrpSpPr>
        <p:grpSpPr>
          <a:xfrm>
            <a:off x="14539914" y="6792337"/>
            <a:ext cx="15059657" cy="6794637"/>
            <a:chOff x="5616570" y="1550592"/>
            <a:chExt cx="12673543" cy="7982049"/>
          </a:xfrm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6C6AEBC-4C7E-3292-47A5-FC037AC463C5}"/>
                </a:ext>
              </a:extLst>
            </p:cNvPr>
            <p:cNvSpPr/>
            <p:nvPr/>
          </p:nvSpPr>
          <p:spPr>
            <a:xfrm>
              <a:off x="5616572" y="1550592"/>
              <a:ext cx="2056151" cy="2937358"/>
            </a:xfrm>
            <a:custGeom>
              <a:avLst/>
              <a:gdLst>
                <a:gd name="connsiteX0" fmla="*/ 0 w 2937357"/>
                <a:gd name="connsiteY0" fmla="*/ 0 h 2056150"/>
                <a:gd name="connsiteX1" fmla="*/ 1909282 w 2937357"/>
                <a:gd name="connsiteY1" fmla="*/ 0 h 2056150"/>
                <a:gd name="connsiteX2" fmla="*/ 2937357 w 2937357"/>
                <a:gd name="connsiteY2" fmla="*/ 1028075 h 2056150"/>
                <a:gd name="connsiteX3" fmla="*/ 1909282 w 2937357"/>
                <a:gd name="connsiteY3" fmla="*/ 2056150 h 2056150"/>
                <a:gd name="connsiteX4" fmla="*/ 0 w 2937357"/>
                <a:gd name="connsiteY4" fmla="*/ 2056150 h 2056150"/>
                <a:gd name="connsiteX5" fmla="*/ 1028075 w 2937357"/>
                <a:gd name="connsiteY5" fmla="*/ 1028075 h 2056150"/>
                <a:gd name="connsiteX6" fmla="*/ 0 w 2937357"/>
                <a:gd name="connsiteY6" fmla="*/ 0 h 2056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37357" h="2056150">
                  <a:moveTo>
                    <a:pt x="2937356" y="0"/>
                  </a:moveTo>
                  <a:lnTo>
                    <a:pt x="2937356" y="1336497"/>
                  </a:lnTo>
                  <a:lnTo>
                    <a:pt x="1468679" y="2056150"/>
                  </a:lnTo>
                  <a:lnTo>
                    <a:pt x="1" y="1336497"/>
                  </a:lnTo>
                  <a:lnTo>
                    <a:pt x="1" y="0"/>
                  </a:lnTo>
                  <a:lnTo>
                    <a:pt x="1468679" y="719653"/>
                  </a:lnTo>
                  <a:lnTo>
                    <a:pt x="2937356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3021" tIns="1061095" rIns="33020" bIns="1061096" numCol="1" spcCol="1270" anchor="ctr" anchorCtr="0">
              <a:noAutofit/>
            </a:bodyPr>
            <a:lstStyle/>
            <a:p>
              <a:pPr marL="0" lvl="0" indent="0" algn="ctr" defTabSz="2311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5200" kern="1200" dirty="0">
                  <a:solidFill>
                    <a:srgbClr val="000000"/>
                  </a:solidFill>
                </a:rPr>
                <a:t>Design</a:t>
              </a:r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9A3D9D6-5E4A-365D-776F-D6AFF538FA3B}"/>
                </a:ext>
              </a:extLst>
            </p:cNvPr>
            <p:cNvSpPr/>
            <p:nvPr/>
          </p:nvSpPr>
          <p:spPr>
            <a:xfrm>
              <a:off x="7672721" y="1550592"/>
              <a:ext cx="10617392" cy="1909283"/>
            </a:xfrm>
            <a:custGeom>
              <a:avLst/>
              <a:gdLst>
                <a:gd name="connsiteX0" fmla="*/ 318220 w 1909282"/>
                <a:gd name="connsiteY0" fmla="*/ 0 h 10617391"/>
                <a:gd name="connsiteX1" fmla="*/ 1591062 w 1909282"/>
                <a:gd name="connsiteY1" fmla="*/ 0 h 10617391"/>
                <a:gd name="connsiteX2" fmla="*/ 1909282 w 1909282"/>
                <a:gd name="connsiteY2" fmla="*/ 318220 h 10617391"/>
                <a:gd name="connsiteX3" fmla="*/ 1909282 w 1909282"/>
                <a:gd name="connsiteY3" fmla="*/ 10617391 h 10617391"/>
                <a:gd name="connsiteX4" fmla="*/ 1909282 w 1909282"/>
                <a:gd name="connsiteY4" fmla="*/ 10617391 h 10617391"/>
                <a:gd name="connsiteX5" fmla="*/ 0 w 1909282"/>
                <a:gd name="connsiteY5" fmla="*/ 10617391 h 10617391"/>
                <a:gd name="connsiteX6" fmla="*/ 0 w 1909282"/>
                <a:gd name="connsiteY6" fmla="*/ 10617391 h 10617391"/>
                <a:gd name="connsiteX7" fmla="*/ 0 w 1909282"/>
                <a:gd name="connsiteY7" fmla="*/ 318220 h 10617391"/>
                <a:gd name="connsiteX8" fmla="*/ 318220 w 1909282"/>
                <a:gd name="connsiteY8" fmla="*/ 0 h 1061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9282" h="10617391">
                  <a:moveTo>
                    <a:pt x="1909282" y="1769602"/>
                  </a:moveTo>
                  <a:lnTo>
                    <a:pt x="1909282" y="8847789"/>
                  </a:lnTo>
                  <a:cubicBezTo>
                    <a:pt x="1909282" y="9825111"/>
                    <a:pt x="1883662" y="10617388"/>
                    <a:pt x="1852058" y="10617388"/>
                  </a:cubicBezTo>
                  <a:lnTo>
                    <a:pt x="0" y="10617388"/>
                  </a:lnTo>
                  <a:lnTo>
                    <a:pt x="0" y="10617388"/>
                  </a:lnTo>
                  <a:lnTo>
                    <a:pt x="0" y="3"/>
                  </a:lnTo>
                  <a:lnTo>
                    <a:pt x="0" y="3"/>
                  </a:lnTo>
                  <a:lnTo>
                    <a:pt x="1852058" y="3"/>
                  </a:lnTo>
                  <a:cubicBezTo>
                    <a:pt x="1883662" y="3"/>
                    <a:pt x="1909282" y="792280"/>
                    <a:pt x="1909282" y="1769602"/>
                  </a:cubicBezTo>
                  <a:close/>
                </a:path>
              </a:pathLst>
            </a:custGeom>
            <a:solidFill>
              <a:schemeClr val="tx2">
                <a:lumMod val="25000"/>
                <a:lumOff val="7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4049" tIns="127493" rIns="127493" bIns="127494" numCol="1" spcCol="1270" anchor="ctr" anchorCtr="0">
              <a:noAutofit/>
            </a:bodyPr>
            <a:lstStyle/>
            <a:p>
              <a:pPr marL="285750" lvl="1" indent="-285750" algn="l" defTabSz="2400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/>
                <a:t>Descriptive observational pilot design. </a:t>
              </a:r>
            </a:p>
            <a:p>
              <a:pPr marL="285750" lvl="1" indent="-285750" algn="l" defTabSz="2400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dirty="0"/>
                <a:t> Retrospectively-prospectively analysis via electronic medical record (EMR) review.</a:t>
              </a:r>
            </a:p>
            <a:p>
              <a:pPr marL="285750" lvl="1" indent="-285750" algn="l" defTabSz="2400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/>
                <a:t>DMAIC framework</a:t>
              </a: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105E5F2-CDB9-0378-6CB8-72109F24B0E8}"/>
                </a:ext>
              </a:extLst>
            </p:cNvPr>
            <p:cNvSpPr/>
            <p:nvPr/>
          </p:nvSpPr>
          <p:spPr>
            <a:xfrm>
              <a:off x="5616571" y="4115269"/>
              <a:ext cx="2056151" cy="2937358"/>
            </a:xfrm>
            <a:custGeom>
              <a:avLst/>
              <a:gdLst>
                <a:gd name="connsiteX0" fmla="*/ 0 w 2937357"/>
                <a:gd name="connsiteY0" fmla="*/ 0 h 2056150"/>
                <a:gd name="connsiteX1" fmla="*/ 1909282 w 2937357"/>
                <a:gd name="connsiteY1" fmla="*/ 0 h 2056150"/>
                <a:gd name="connsiteX2" fmla="*/ 2937357 w 2937357"/>
                <a:gd name="connsiteY2" fmla="*/ 1028075 h 2056150"/>
                <a:gd name="connsiteX3" fmla="*/ 1909282 w 2937357"/>
                <a:gd name="connsiteY3" fmla="*/ 2056150 h 2056150"/>
                <a:gd name="connsiteX4" fmla="*/ 0 w 2937357"/>
                <a:gd name="connsiteY4" fmla="*/ 2056150 h 2056150"/>
                <a:gd name="connsiteX5" fmla="*/ 1028075 w 2937357"/>
                <a:gd name="connsiteY5" fmla="*/ 1028075 h 2056150"/>
                <a:gd name="connsiteX6" fmla="*/ 0 w 2937357"/>
                <a:gd name="connsiteY6" fmla="*/ 0 h 2056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37357" h="2056150">
                  <a:moveTo>
                    <a:pt x="2937356" y="0"/>
                  </a:moveTo>
                  <a:lnTo>
                    <a:pt x="2937356" y="1336497"/>
                  </a:lnTo>
                  <a:lnTo>
                    <a:pt x="1468679" y="2056150"/>
                  </a:lnTo>
                  <a:lnTo>
                    <a:pt x="1" y="1336497"/>
                  </a:lnTo>
                  <a:lnTo>
                    <a:pt x="1" y="0"/>
                  </a:lnTo>
                  <a:lnTo>
                    <a:pt x="1468679" y="719653"/>
                  </a:lnTo>
                  <a:lnTo>
                    <a:pt x="293735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3021" tIns="1061095" rIns="33020" bIns="1061096" numCol="1" spcCol="1270" anchor="ctr" anchorCtr="0">
              <a:noAutofit/>
            </a:bodyPr>
            <a:lstStyle/>
            <a:p>
              <a:pPr marL="0" lvl="0" indent="0" algn="ctr" defTabSz="2311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5200" kern="1200" dirty="0">
                  <a:solidFill>
                    <a:srgbClr val="000000"/>
                  </a:solidFill>
                </a:rPr>
                <a:t>Setting</a:t>
              </a: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E7C54CBA-C3CE-7BA7-A546-EFE5F5F57B09}"/>
                </a:ext>
              </a:extLst>
            </p:cNvPr>
            <p:cNvSpPr/>
            <p:nvPr/>
          </p:nvSpPr>
          <p:spPr>
            <a:xfrm>
              <a:off x="7644132" y="4115269"/>
              <a:ext cx="10617392" cy="1938293"/>
            </a:xfrm>
            <a:custGeom>
              <a:avLst/>
              <a:gdLst>
                <a:gd name="connsiteX0" fmla="*/ 318220 w 1909282"/>
                <a:gd name="connsiteY0" fmla="*/ 0 h 10617391"/>
                <a:gd name="connsiteX1" fmla="*/ 1591062 w 1909282"/>
                <a:gd name="connsiteY1" fmla="*/ 0 h 10617391"/>
                <a:gd name="connsiteX2" fmla="*/ 1909282 w 1909282"/>
                <a:gd name="connsiteY2" fmla="*/ 318220 h 10617391"/>
                <a:gd name="connsiteX3" fmla="*/ 1909282 w 1909282"/>
                <a:gd name="connsiteY3" fmla="*/ 10617391 h 10617391"/>
                <a:gd name="connsiteX4" fmla="*/ 1909282 w 1909282"/>
                <a:gd name="connsiteY4" fmla="*/ 10617391 h 10617391"/>
                <a:gd name="connsiteX5" fmla="*/ 0 w 1909282"/>
                <a:gd name="connsiteY5" fmla="*/ 10617391 h 10617391"/>
                <a:gd name="connsiteX6" fmla="*/ 0 w 1909282"/>
                <a:gd name="connsiteY6" fmla="*/ 10617391 h 10617391"/>
                <a:gd name="connsiteX7" fmla="*/ 0 w 1909282"/>
                <a:gd name="connsiteY7" fmla="*/ 318220 h 10617391"/>
                <a:gd name="connsiteX8" fmla="*/ 318220 w 1909282"/>
                <a:gd name="connsiteY8" fmla="*/ 0 h 1061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9282" h="10617391">
                  <a:moveTo>
                    <a:pt x="1909282" y="1769602"/>
                  </a:moveTo>
                  <a:lnTo>
                    <a:pt x="1909282" y="8847789"/>
                  </a:lnTo>
                  <a:cubicBezTo>
                    <a:pt x="1909282" y="9825111"/>
                    <a:pt x="1883662" y="10617388"/>
                    <a:pt x="1852058" y="10617388"/>
                  </a:cubicBezTo>
                  <a:lnTo>
                    <a:pt x="0" y="10617388"/>
                  </a:lnTo>
                  <a:lnTo>
                    <a:pt x="0" y="10617388"/>
                  </a:lnTo>
                  <a:lnTo>
                    <a:pt x="0" y="3"/>
                  </a:lnTo>
                  <a:lnTo>
                    <a:pt x="0" y="3"/>
                  </a:lnTo>
                  <a:lnTo>
                    <a:pt x="1852058" y="3"/>
                  </a:lnTo>
                  <a:cubicBezTo>
                    <a:pt x="1883662" y="3"/>
                    <a:pt x="1909282" y="792280"/>
                    <a:pt x="1909282" y="1769602"/>
                  </a:cubicBezTo>
                  <a:close/>
                </a:path>
              </a:pathLst>
            </a:custGeom>
            <a:solidFill>
              <a:schemeClr val="bg1">
                <a:lumMod val="40000"/>
                <a:lumOff val="6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4049" tIns="127493" rIns="127493" bIns="127494" numCol="1" spcCol="1270" anchor="ctr" anchorCtr="0">
              <a:noAutofit/>
            </a:bodyPr>
            <a:lstStyle/>
            <a:p>
              <a:pPr marL="285750" lvl="1" indent="-285750" algn="l" defTabSz="2400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en-US" sz="2000" kern="1200" dirty="0"/>
            </a:p>
            <a:p>
              <a:pPr marL="285750" lvl="1" indent="-285750" algn="l" defTabSz="2400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en-US" sz="2000" dirty="0"/>
            </a:p>
            <a:p>
              <a:pPr marL="285750" lvl="1" indent="-285750" algn="l" defTabSz="2400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/>
                <a:t>Occur in a large, Midwestern, suburban medical center. </a:t>
              </a:r>
            </a:p>
            <a:p>
              <a:pPr marL="285750" lvl="1" indent="-285750" algn="l" defTabSz="2400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dirty="0"/>
                <a:t>The healthcare organization has approximately 2000 employees and an annual admission of 20,000 patients. </a:t>
              </a:r>
            </a:p>
            <a:p>
              <a:pPr marL="285750" lvl="1" indent="-285750" algn="l" defTabSz="2400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/>
                <a:t>Patients seen are from surrounding community. </a:t>
              </a:r>
            </a:p>
            <a:p>
              <a:pPr marL="285750" lvl="1" indent="-285750" algn="l" defTabSz="2400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en-US" sz="5400" kern="120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89794488-A8C9-6A7C-72AD-A25514C00725}"/>
                </a:ext>
              </a:extLst>
            </p:cNvPr>
            <p:cNvSpPr/>
            <p:nvPr/>
          </p:nvSpPr>
          <p:spPr>
            <a:xfrm>
              <a:off x="5616570" y="6595283"/>
              <a:ext cx="2056151" cy="2937358"/>
            </a:xfrm>
            <a:custGeom>
              <a:avLst/>
              <a:gdLst>
                <a:gd name="connsiteX0" fmla="*/ 0 w 2937357"/>
                <a:gd name="connsiteY0" fmla="*/ 0 h 2056150"/>
                <a:gd name="connsiteX1" fmla="*/ 1909282 w 2937357"/>
                <a:gd name="connsiteY1" fmla="*/ 0 h 2056150"/>
                <a:gd name="connsiteX2" fmla="*/ 2937357 w 2937357"/>
                <a:gd name="connsiteY2" fmla="*/ 1028075 h 2056150"/>
                <a:gd name="connsiteX3" fmla="*/ 1909282 w 2937357"/>
                <a:gd name="connsiteY3" fmla="*/ 2056150 h 2056150"/>
                <a:gd name="connsiteX4" fmla="*/ 0 w 2937357"/>
                <a:gd name="connsiteY4" fmla="*/ 2056150 h 2056150"/>
                <a:gd name="connsiteX5" fmla="*/ 1028075 w 2937357"/>
                <a:gd name="connsiteY5" fmla="*/ 1028075 h 2056150"/>
                <a:gd name="connsiteX6" fmla="*/ 0 w 2937357"/>
                <a:gd name="connsiteY6" fmla="*/ 0 h 2056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37357" h="2056150">
                  <a:moveTo>
                    <a:pt x="2937356" y="0"/>
                  </a:moveTo>
                  <a:lnTo>
                    <a:pt x="2937356" y="1336497"/>
                  </a:lnTo>
                  <a:lnTo>
                    <a:pt x="1468679" y="2056150"/>
                  </a:lnTo>
                  <a:lnTo>
                    <a:pt x="1" y="1336497"/>
                  </a:lnTo>
                  <a:lnTo>
                    <a:pt x="1" y="0"/>
                  </a:lnTo>
                  <a:lnTo>
                    <a:pt x="1468679" y="719653"/>
                  </a:lnTo>
                  <a:lnTo>
                    <a:pt x="2937356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3021" tIns="1061095" rIns="33020" bIns="1061096" numCol="1" spcCol="1270" anchor="ctr" anchorCtr="0">
              <a:noAutofit/>
            </a:bodyPr>
            <a:lstStyle/>
            <a:p>
              <a:pPr marL="0" lvl="0" indent="0" algn="ctr" defTabSz="2311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5200" kern="1200" dirty="0">
                  <a:solidFill>
                    <a:srgbClr val="000000"/>
                  </a:solidFill>
                </a:rPr>
                <a:t>Sample</a:t>
              </a: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1030A9E-8D2E-6EC9-5E75-DC4C7A57C2E2}"/>
                </a:ext>
              </a:extLst>
            </p:cNvPr>
            <p:cNvSpPr/>
            <p:nvPr/>
          </p:nvSpPr>
          <p:spPr>
            <a:xfrm>
              <a:off x="7672721" y="6605526"/>
              <a:ext cx="10617392" cy="2055710"/>
            </a:xfrm>
            <a:custGeom>
              <a:avLst/>
              <a:gdLst>
                <a:gd name="connsiteX0" fmla="*/ 318220 w 1909282"/>
                <a:gd name="connsiteY0" fmla="*/ 0 h 10617391"/>
                <a:gd name="connsiteX1" fmla="*/ 1591062 w 1909282"/>
                <a:gd name="connsiteY1" fmla="*/ 0 h 10617391"/>
                <a:gd name="connsiteX2" fmla="*/ 1909282 w 1909282"/>
                <a:gd name="connsiteY2" fmla="*/ 318220 h 10617391"/>
                <a:gd name="connsiteX3" fmla="*/ 1909282 w 1909282"/>
                <a:gd name="connsiteY3" fmla="*/ 10617391 h 10617391"/>
                <a:gd name="connsiteX4" fmla="*/ 1909282 w 1909282"/>
                <a:gd name="connsiteY4" fmla="*/ 10617391 h 10617391"/>
                <a:gd name="connsiteX5" fmla="*/ 0 w 1909282"/>
                <a:gd name="connsiteY5" fmla="*/ 10617391 h 10617391"/>
                <a:gd name="connsiteX6" fmla="*/ 0 w 1909282"/>
                <a:gd name="connsiteY6" fmla="*/ 10617391 h 10617391"/>
                <a:gd name="connsiteX7" fmla="*/ 0 w 1909282"/>
                <a:gd name="connsiteY7" fmla="*/ 318220 h 10617391"/>
                <a:gd name="connsiteX8" fmla="*/ 318220 w 1909282"/>
                <a:gd name="connsiteY8" fmla="*/ 0 h 1061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9282" h="10617391">
                  <a:moveTo>
                    <a:pt x="1909282" y="1769602"/>
                  </a:moveTo>
                  <a:lnTo>
                    <a:pt x="1909282" y="8847789"/>
                  </a:lnTo>
                  <a:cubicBezTo>
                    <a:pt x="1909282" y="9825111"/>
                    <a:pt x="1883662" y="10617388"/>
                    <a:pt x="1852058" y="10617388"/>
                  </a:cubicBezTo>
                  <a:lnTo>
                    <a:pt x="0" y="10617388"/>
                  </a:lnTo>
                  <a:lnTo>
                    <a:pt x="0" y="10617388"/>
                  </a:lnTo>
                  <a:lnTo>
                    <a:pt x="0" y="3"/>
                  </a:lnTo>
                  <a:lnTo>
                    <a:pt x="0" y="3"/>
                  </a:lnTo>
                  <a:lnTo>
                    <a:pt x="1852058" y="3"/>
                  </a:lnTo>
                  <a:cubicBezTo>
                    <a:pt x="1883662" y="3"/>
                    <a:pt x="1909282" y="792280"/>
                    <a:pt x="1909282" y="1769602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4049" tIns="127494" rIns="127493" bIns="127493" numCol="1" spcCol="1270" anchor="ctr" anchorCtr="0">
              <a:noAutofit/>
            </a:bodyPr>
            <a:lstStyle/>
            <a:p>
              <a:pPr marL="0" lvl="1" algn="l" defTabSz="2400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sz="2000" dirty="0"/>
            </a:p>
            <a:p>
              <a:pPr marL="0" lvl="1" algn="l" defTabSz="2400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sz="2000" dirty="0"/>
            </a:p>
            <a:p>
              <a:pPr marL="0" lvl="1" algn="l" defTabSz="2400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sz="2000" dirty="0"/>
            </a:p>
            <a:p>
              <a:pPr marL="0" lvl="1" algn="l" defTabSz="2400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sz="2000" dirty="0"/>
            </a:p>
            <a:p>
              <a:pPr marL="0" lvl="1" algn="l" defTabSz="2400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sz="2000" dirty="0"/>
            </a:p>
            <a:p>
              <a:pPr marL="0" lvl="1" algn="l" defTabSz="2400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sz="2000" dirty="0"/>
            </a:p>
            <a:p>
              <a:pPr marL="285750" lvl="1" indent="-285750" algn="l" defTabSz="2400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dirty="0"/>
                <a:t>C</a:t>
              </a:r>
              <a:r>
                <a:rPr lang="en-US" sz="2000" kern="1200" dirty="0"/>
                <a:t>onvenience </a:t>
              </a:r>
              <a:r>
                <a:rPr lang="en-US" sz="2000" dirty="0"/>
                <a:t>s</a:t>
              </a:r>
              <a:r>
                <a:rPr lang="en-US" sz="2000" kern="1200" dirty="0"/>
                <a:t>ample </a:t>
              </a:r>
            </a:p>
            <a:p>
              <a:pPr marL="285750" lvl="1" indent="-285750" algn="l" defTabSz="2400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dirty="0"/>
                <a:t>P</a:t>
              </a:r>
              <a:r>
                <a:rPr lang="en-US" sz="2000" kern="1200" dirty="0"/>
                <a:t>atients aged 18 years and older with CVC access seeking acute care hemodialysis services from </a:t>
              </a:r>
              <a:r>
                <a:rPr lang="en-US" sz="2000" dirty="0"/>
                <a:t>November 2021 – March 2022.</a:t>
              </a:r>
            </a:p>
            <a:p>
              <a:pPr marL="285750" lvl="1" indent="-285750" algn="l" defTabSz="2400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dirty="0"/>
                <a:t>Exclusion included patients younger than 18 years of age, on peritoneal dialysis, and who have AVG and AVF access for hemodialysis.  </a:t>
              </a:r>
              <a:r>
                <a:rPr lang="en-US" sz="2000" kern="1200" dirty="0"/>
                <a:t> </a:t>
              </a:r>
            </a:p>
            <a:p>
              <a:pPr marL="0" lvl="1" algn="l" defTabSz="2400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kern="1200" dirty="0"/>
            </a:p>
            <a:p>
              <a:pPr marL="285750" lvl="1" indent="-285750" algn="l" defTabSz="2400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en-US" sz="5400" kern="1200" dirty="0"/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731FB5FF-FF8D-8D21-8FB4-7DC6CEF1F2F7}"/>
              </a:ext>
            </a:extLst>
          </p:cNvPr>
          <p:cNvSpPr txBox="1"/>
          <p:nvPr/>
        </p:nvSpPr>
        <p:spPr>
          <a:xfrm>
            <a:off x="31180254" y="30190420"/>
            <a:ext cx="11823111" cy="932409"/>
          </a:xfrm>
          <a:prstGeom prst="rect">
            <a:avLst/>
          </a:prstGeom>
          <a:solidFill>
            <a:srgbClr val="981E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F8F8F8"/>
                </a:solidFill>
              </a:rPr>
              <a:t>REFERENCE</a:t>
            </a:r>
          </a:p>
        </p:txBody>
      </p:sp>
      <p:graphicFrame>
        <p:nvGraphicFramePr>
          <p:cNvPr id="81" name="Table 80">
            <a:extLst>
              <a:ext uri="{FF2B5EF4-FFF2-40B4-BE49-F238E27FC236}">
                <a16:creationId xmlns:a16="http://schemas.microsoft.com/office/drawing/2014/main" id="{282C9ABA-639C-C3A8-7B13-B7DF5A09BD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843494"/>
              </p:ext>
            </p:extLst>
          </p:nvPr>
        </p:nvGraphicFramePr>
        <p:xfrm>
          <a:off x="14669085" y="17898952"/>
          <a:ext cx="13610765" cy="200089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027789">
                  <a:extLst>
                    <a:ext uri="{9D8B030D-6E8A-4147-A177-3AD203B41FA5}">
                      <a16:colId xmlns:a16="http://schemas.microsoft.com/office/drawing/2014/main" val="1017765773"/>
                    </a:ext>
                  </a:extLst>
                </a:gridCol>
                <a:gridCol w="1876393">
                  <a:extLst>
                    <a:ext uri="{9D8B030D-6E8A-4147-A177-3AD203B41FA5}">
                      <a16:colId xmlns:a16="http://schemas.microsoft.com/office/drawing/2014/main" val="1150149324"/>
                    </a:ext>
                  </a:extLst>
                </a:gridCol>
                <a:gridCol w="2016140">
                  <a:extLst>
                    <a:ext uri="{9D8B030D-6E8A-4147-A177-3AD203B41FA5}">
                      <a16:colId xmlns:a16="http://schemas.microsoft.com/office/drawing/2014/main" val="1482321794"/>
                    </a:ext>
                  </a:extLst>
                </a:gridCol>
                <a:gridCol w="2046711">
                  <a:extLst>
                    <a:ext uri="{9D8B030D-6E8A-4147-A177-3AD203B41FA5}">
                      <a16:colId xmlns:a16="http://schemas.microsoft.com/office/drawing/2014/main" val="946167309"/>
                    </a:ext>
                  </a:extLst>
                </a:gridCol>
                <a:gridCol w="1746835">
                  <a:extLst>
                    <a:ext uri="{9D8B030D-6E8A-4147-A177-3AD203B41FA5}">
                      <a16:colId xmlns:a16="http://schemas.microsoft.com/office/drawing/2014/main" val="1272763246"/>
                    </a:ext>
                  </a:extLst>
                </a:gridCol>
                <a:gridCol w="1770125">
                  <a:extLst>
                    <a:ext uri="{9D8B030D-6E8A-4147-A177-3AD203B41FA5}">
                      <a16:colId xmlns:a16="http://schemas.microsoft.com/office/drawing/2014/main" val="3547492892"/>
                    </a:ext>
                  </a:extLst>
                </a:gridCol>
                <a:gridCol w="2126772">
                  <a:extLst>
                    <a:ext uri="{9D8B030D-6E8A-4147-A177-3AD203B41FA5}">
                      <a16:colId xmlns:a16="http://schemas.microsoft.com/office/drawing/2014/main" val="3469096284"/>
                    </a:ext>
                  </a:extLst>
                </a:gridCol>
              </a:tblGrid>
              <a:tr h="8726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</a:rPr>
                        <a:t>N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</a:rPr>
                        <a:t>Mean Age (years)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</a:rPr>
                        <a:t>Median Age (years)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</a:rPr>
                        <a:t>Minimum Age (years)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</a:rPr>
                        <a:t>Maximum Age (years)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</a:rPr>
                        <a:t>Standard Deviation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7883375"/>
                  </a:ext>
                </a:extLst>
              </a:tr>
              <a:tr h="8465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</a:rPr>
                        <a:t>Patient Age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</a:rPr>
                        <a:t>253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</a:rPr>
                        <a:t>63.97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</a:rPr>
                        <a:t>65.00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</a:rPr>
                        <a:t>23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</a:rPr>
                        <a:t>94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</a:rPr>
                        <a:t>14.768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23041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3399AEA-4137-F1D7-1055-58B450EFF187}"/>
              </a:ext>
            </a:extLst>
          </p:cNvPr>
          <p:cNvSpPr txBox="1"/>
          <p:nvPr/>
        </p:nvSpPr>
        <p:spPr>
          <a:xfrm>
            <a:off x="14605266" y="17295007"/>
            <a:ext cx="139500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Length of Stay vs. Catheter Days 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3200" dirty="0"/>
          </a:p>
        </p:txBody>
      </p:sp>
      <p:graphicFrame>
        <p:nvGraphicFramePr>
          <p:cNvPr id="82" name="Table 81">
            <a:extLst>
              <a:ext uri="{FF2B5EF4-FFF2-40B4-BE49-F238E27FC236}">
                <a16:creationId xmlns:a16="http://schemas.microsoft.com/office/drawing/2014/main" id="{05C545B4-C084-E6AE-F0E2-8BB68737E2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478703"/>
              </p:ext>
            </p:extLst>
          </p:nvPr>
        </p:nvGraphicFramePr>
        <p:xfrm>
          <a:off x="14669085" y="20797458"/>
          <a:ext cx="13610765" cy="19868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35951">
                  <a:extLst>
                    <a:ext uri="{9D8B030D-6E8A-4147-A177-3AD203B41FA5}">
                      <a16:colId xmlns:a16="http://schemas.microsoft.com/office/drawing/2014/main" val="4074750729"/>
                    </a:ext>
                  </a:extLst>
                </a:gridCol>
                <a:gridCol w="4537407">
                  <a:extLst>
                    <a:ext uri="{9D8B030D-6E8A-4147-A177-3AD203B41FA5}">
                      <a16:colId xmlns:a16="http://schemas.microsoft.com/office/drawing/2014/main" val="3570938721"/>
                    </a:ext>
                  </a:extLst>
                </a:gridCol>
                <a:gridCol w="4537407">
                  <a:extLst>
                    <a:ext uri="{9D8B030D-6E8A-4147-A177-3AD203B41FA5}">
                      <a16:colId xmlns:a16="http://schemas.microsoft.com/office/drawing/2014/main" val="999862223"/>
                    </a:ext>
                  </a:extLst>
                </a:gridCol>
              </a:tblGrid>
              <a:tr h="64527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</a:rPr>
                        <a:t>Type of Catheter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</a:rPr>
                        <a:t>Frequency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</a:rPr>
                        <a:t>Percent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82217"/>
                  </a:ext>
                </a:extLst>
              </a:tr>
              <a:tr h="4291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</a:rPr>
                        <a:t>Tunneled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75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29.5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8932633"/>
                  </a:ext>
                </a:extLst>
              </a:tr>
              <a:tr h="48322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</a:rPr>
                        <a:t>Non-Tunneled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178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70.4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3793917"/>
                  </a:ext>
                </a:extLst>
              </a:tr>
              <a:tr h="4291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</a:rPr>
                        <a:t>Total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253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5000"/>
                        <a:lumOff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9213376"/>
                  </a:ext>
                </a:extLst>
              </a:tr>
            </a:tbl>
          </a:graphicData>
        </a:graphic>
      </p:graphicFrame>
      <p:sp>
        <p:nvSpPr>
          <p:cNvPr id="84" name="TextBox 83">
            <a:extLst>
              <a:ext uri="{FF2B5EF4-FFF2-40B4-BE49-F238E27FC236}">
                <a16:creationId xmlns:a16="http://schemas.microsoft.com/office/drawing/2014/main" id="{4BF96BCE-33F0-D559-684A-AFF5C7A9258E}"/>
              </a:ext>
            </a:extLst>
          </p:cNvPr>
          <p:cNvSpPr txBox="1"/>
          <p:nvPr/>
        </p:nvSpPr>
        <p:spPr>
          <a:xfrm>
            <a:off x="14605266" y="19840044"/>
            <a:ext cx="13950051" cy="1549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Types of Central Venous Catheter Access 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3200" dirty="0"/>
          </a:p>
        </p:txBody>
      </p:sp>
      <p:graphicFrame>
        <p:nvGraphicFramePr>
          <p:cNvPr id="85" name="Table 84">
            <a:extLst>
              <a:ext uri="{FF2B5EF4-FFF2-40B4-BE49-F238E27FC236}">
                <a16:creationId xmlns:a16="http://schemas.microsoft.com/office/drawing/2014/main" id="{B8672A6F-AFAB-3408-9972-FD5B2FE0ED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724688"/>
              </p:ext>
            </p:extLst>
          </p:nvPr>
        </p:nvGraphicFramePr>
        <p:xfrm>
          <a:off x="14669085" y="23648017"/>
          <a:ext cx="13669268" cy="19912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55448">
                  <a:extLst>
                    <a:ext uri="{9D8B030D-6E8A-4147-A177-3AD203B41FA5}">
                      <a16:colId xmlns:a16="http://schemas.microsoft.com/office/drawing/2014/main" val="3459411225"/>
                    </a:ext>
                  </a:extLst>
                </a:gridCol>
                <a:gridCol w="4556910">
                  <a:extLst>
                    <a:ext uri="{9D8B030D-6E8A-4147-A177-3AD203B41FA5}">
                      <a16:colId xmlns:a16="http://schemas.microsoft.com/office/drawing/2014/main" val="2762224973"/>
                    </a:ext>
                  </a:extLst>
                </a:gridCol>
                <a:gridCol w="4556910">
                  <a:extLst>
                    <a:ext uri="{9D8B030D-6E8A-4147-A177-3AD203B41FA5}">
                      <a16:colId xmlns:a16="http://schemas.microsoft.com/office/drawing/2014/main" val="2763676830"/>
                    </a:ext>
                  </a:extLst>
                </a:gridCol>
              </a:tblGrid>
              <a:tr h="38978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Frequency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Percent 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750314"/>
                  </a:ext>
                </a:extLst>
              </a:tr>
              <a:tr h="38978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Jugular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202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79.8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6584831"/>
                  </a:ext>
                </a:extLst>
              </a:tr>
              <a:tr h="38978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Subclavian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41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16.2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0431425"/>
                  </a:ext>
                </a:extLst>
              </a:tr>
              <a:tr h="43209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Femoral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4.0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9511005"/>
                  </a:ext>
                </a:extLst>
              </a:tr>
              <a:tr h="38978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253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858623"/>
                  </a:ext>
                </a:extLst>
              </a:tr>
            </a:tbl>
          </a:graphicData>
        </a:graphic>
      </p:graphicFrame>
      <p:sp>
        <p:nvSpPr>
          <p:cNvPr id="86" name="TextBox 85">
            <a:extLst>
              <a:ext uri="{FF2B5EF4-FFF2-40B4-BE49-F238E27FC236}">
                <a16:creationId xmlns:a16="http://schemas.microsoft.com/office/drawing/2014/main" id="{8A825BFA-0FE4-2241-AF74-FCFF0C83C61E}"/>
              </a:ext>
            </a:extLst>
          </p:cNvPr>
          <p:cNvSpPr txBox="1"/>
          <p:nvPr/>
        </p:nvSpPr>
        <p:spPr>
          <a:xfrm>
            <a:off x="14640479" y="22691029"/>
            <a:ext cx="13950051" cy="1549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Location of Central Venous Catheter Access 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320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4DB313B-A5A9-353A-908E-6B8835714BCE}"/>
              </a:ext>
            </a:extLst>
          </p:cNvPr>
          <p:cNvSpPr txBox="1"/>
          <p:nvPr/>
        </p:nvSpPr>
        <p:spPr>
          <a:xfrm>
            <a:off x="31273968" y="24908566"/>
            <a:ext cx="11748468" cy="923330"/>
          </a:xfrm>
          <a:prstGeom prst="rect">
            <a:avLst/>
          </a:prstGeom>
          <a:solidFill>
            <a:srgbClr val="981E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F8F8F8"/>
                </a:solidFill>
              </a:rPr>
              <a:t>CONCLUSIONS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A75ACF3-E568-F7A5-807E-D1114EE5827B}"/>
              </a:ext>
            </a:extLst>
          </p:cNvPr>
          <p:cNvSpPr txBox="1"/>
          <p:nvPr/>
        </p:nvSpPr>
        <p:spPr>
          <a:xfrm>
            <a:off x="31162979" y="21134698"/>
            <a:ext cx="1169775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US" sz="3200" dirty="0">
              <a:solidFill>
                <a:srgbClr val="000000"/>
              </a:solidFill>
              <a:ea typeface="Times New Roman"/>
              <a:cs typeface="Times New Roman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The results indicates that there is significant influence of risk factors such as location of CVC access, CVC access type, catheter days, and length of stay on CLABSI occurrence rate.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This warrants more studies on the effect of CLABSI on patient outcomes.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US" sz="3200" dirty="0">
              <a:solidFill>
                <a:srgbClr val="000000"/>
              </a:solidFill>
              <a:ea typeface="Times New Roman"/>
              <a:cs typeface="Times New Roman"/>
            </a:endParaRPr>
          </a:p>
          <a:p>
            <a:pPr lvl="0"/>
            <a:endParaRPr lang="en-US" sz="3200" dirty="0">
              <a:solidFill>
                <a:srgbClr val="000000"/>
              </a:solidFill>
              <a:ea typeface="Times New Roman"/>
              <a:cs typeface="Times New Roman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992532A-9AF7-8119-7F34-E4A43274E4EA}"/>
              </a:ext>
            </a:extLst>
          </p:cNvPr>
          <p:cNvSpPr txBox="1"/>
          <p:nvPr/>
        </p:nvSpPr>
        <p:spPr>
          <a:xfrm>
            <a:off x="31378389" y="31190341"/>
            <a:ext cx="116977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indent="-4572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Available upon request</a:t>
            </a:r>
            <a:r>
              <a:rPr lang="en-US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en-US" sz="3200" dirty="0">
              <a:solidFill>
                <a:srgbClr val="000000"/>
              </a:solidFill>
              <a:ea typeface="Times New Roman"/>
              <a:cs typeface="Times New Roman"/>
            </a:endParaRPr>
          </a:p>
          <a:p>
            <a:pPr lvl="0"/>
            <a:endParaRPr lang="en-US" sz="3200" dirty="0">
              <a:solidFill>
                <a:srgbClr val="000000"/>
              </a:solidFill>
              <a:ea typeface="Times New Roman"/>
              <a:cs typeface="Times New Roman"/>
            </a:endParaRPr>
          </a:p>
        </p:txBody>
      </p:sp>
      <p:graphicFrame>
        <p:nvGraphicFramePr>
          <p:cNvPr id="49" name="Table 48">
            <a:extLst>
              <a:ext uri="{FF2B5EF4-FFF2-40B4-BE49-F238E27FC236}">
                <a16:creationId xmlns:a16="http://schemas.microsoft.com/office/drawing/2014/main" id="{2434E39B-FE38-AB75-98AF-8E0A4EE8E6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240726"/>
              </p:ext>
            </p:extLst>
          </p:nvPr>
        </p:nvGraphicFramePr>
        <p:xfrm>
          <a:off x="14615898" y="26522223"/>
          <a:ext cx="13663952" cy="17317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31820">
                  <a:extLst>
                    <a:ext uri="{9D8B030D-6E8A-4147-A177-3AD203B41FA5}">
                      <a16:colId xmlns:a16="http://schemas.microsoft.com/office/drawing/2014/main" val="1140714077"/>
                    </a:ext>
                  </a:extLst>
                </a:gridCol>
                <a:gridCol w="2824158">
                  <a:extLst>
                    <a:ext uri="{9D8B030D-6E8A-4147-A177-3AD203B41FA5}">
                      <a16:colId xmlns:a16="http://schemas.microsoft.com/office/drawing/2014/main" val="3441313024"/>
                    </a:ext>
                  </a:extLst>
                </a:gridCol>
                <a:gridCol w="3737858">
                  <a:extLst>
                    <a:ext uri="{9D8B030D-6E8A-4147-A177-3AD203B41FA5}">
                      <a16:colId xmlns:a16="http://schemas.microsoft.com/office/drawing/2014/main" val="2103118563"/>
                    </a:ext>
                  </a:extLst>
                </a:gridCol>
                <a:gridCol w="4070116">
                  <a:extLst>
                    <a:ext uri="{9D8B030D-6E8A-4147-A177-3AD203B41FA5}">
                      <a16:colId xmlns:a16="http://schemas.microsoft.com/office/drawing/2014/main" val="3295312987"/>
                    </a:ext>
                  </a:extLst>
                </a:gridCol>
              </a:tblGrid>
              <a:tr h="504530">
                <a:tc>
                  <a:txBody>
                    <a:bodyPr/>
                    <a:lstStyle/>
                    <a:p>
                      <a:pPr marL="19050" marR="25400" algn="ctr">
                        <a:spcBef>
                          <a:spcPts val="50"/>
                        </a:spcBef>
                        <a:spcAft>
                          <a:spcPts val="5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Frequency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8F00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ctr">
                        <a:spcBef>
                          <a:spcPts val="50"/>
                        </a:spcBef>
                        <a:spcAft>
                          <a:spcPts val="5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Percent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8F00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ctr">
                        <a:spcBef>
                          <a:spcPts val="50"/>
                        </a:spcBef>
                        <a:spcAft>
                          <a:spcPts val="5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Valid Percent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8F00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ctr">
                        <a:spcBef>
                          <a:spcPts val="50"/>
                        </a:spcBef>
                        <a:spcAft>
                          <a:spcPts val="5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Cumulative Percent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8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149367"/>
                  </a:ext>
                </a:extLst>
              </a:tr>
              <a:tr h="409078"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8F00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7.9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FC79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7.9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FC79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7.9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FC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1132403"/>
                  </a:ext>
                </a:extLst>
              </a:tr>
              <a:tr h="409078"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233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8F00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92.1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FC79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92.1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FC79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100.0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FC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3299787"/>
                  </a:ext>
                </a:extLst>
              </a:tr>
              <a:tr h="409078"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253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8F00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100.0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FC79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100.0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FC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FC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5864439"/>
                  </a:ext>
                </a:extLst>
              </a:tr>
            </a:tbl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B8D02027-E94F-C7EA-E353-C6BB7C5FFDD6}"/>
              </a:ext>
            </a:extLst>
          </p:cNvPr>
          <p:cNvSpPr txBox="1"/>
          <p:nvPr/>
        </p:nvSpPr>
        <p:spPr>
          <a:xfrm>
            <a:off x="14580685" y="25575700"/>
            <a:ext cx="13950051" cy="1549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Presence of Infection in CVC Assessment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3200" dirty="0"/>
          </a:p>
        </p:txBody>
      </p:sp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DEA57A29-8449-2122-7F5F-22B2FB48BD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107249"/>
              </p:ext>
            </p:extLst>
          </p:nvPr>
        </p:nvGraphicFramePr>
        <p:xfrm>
          <a:off x="14640478" y="29136966"/>
          <a:ext cx="13639372" cy="25098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48872">
                  <a:extLst>
                    <a:ext uri="{9D8B030D-6E8A-4147-A177-3AD203B41FA5}">
                      <a16:colId xmlns:a16="http://schemas.microsoft.com/office/drawing/2014/main" val="1968071040"/>
                    </a:ext>
                  </a:extLst>
                </a:gridCol>
                <a:gridCol w="2648872">
                  <a:extLst>
                    <a:ext uri="{9D8B030D-6E8A-4147-A177-3AD203B41FA5}">
                      <a16:colId xmlns:a16="http://schemas.microsoft.com/office/drawing/2014/main" val="118111976"/>
                    </a:ext>
                  </a:extLst>
                </a:gridCol>
                <a:gridCol w="1696208">
                  <a:extLst>
                    <a:ext uri="{9D8B030D-6E8A-4147-A177-3AD203B41FA5}">
                      <a16:colId xmlns:a16="http://schemas.microsoft.com/office/drawing/2014/main" val="810114963"/>
                    </a:ext>
                  </a:extLst>
                </a:gridCol>
                <a:gridCol w="2091216">
                  <a:extLst>
                    <a:ext uri="{9D8B030D-6E8A-4147-A177-3AD203B41FA5}">
                      <a16:colId xmlns:a16="http://schemas.microsoft.com/office/drawing/2014/main" val="1568145658"/>
                    </a:ext>
                  </a:extLst>
                </a:gridCol>
                <a:gridCol w="2277102">
                  <a:extLst>
                    <a:ext uri="{9D8B030D-6E8A-4147-A177-3AD203B41FA5}">
                      <a16:colId xmlns:a16="http://schemas.microsoft.com/office/drawing/2014/main" val="698346632"/>
                    </a:ext>
                  </a:extLst>
                </a:gridCol>
                <a:gridCol w="2277102">
                  <a:extLst>
                    <a:ext uri="{9D8B030D-6E8A-4147-A177-3AD203B41FA5}">
                      <a16:colId xmlns:a16="http://schemas.microsoft.com/office/drawing/2014/main" val="2224143595"/>
                    </a:ext>
                  </a:extLst>
                </a:gridCol>
              </a:tblGrid>
              <a:tr h="540922">
                <a:tc gridSpan="2">
                  <a:txBody>
                    <a:bodyPr/>
                    <a:lstStyle/>
                    <a:p>
                      <a:pPr marL="19050" marR="25400">
                        <a:spcBef>
                          <a:spcPts val="75"/>
                        </a:spcBef>
                        <a:spcAft>
                          <a:spcPts val="25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>
                    <a:solidFill>
                      <a:srgbClr val="B73D2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9050" marR="25400" algn="ctr">
                        <a:spcBef>
                          <a:spcPts val="50"/>
                        </a:spcBef>
                        <a:spcAft>
                          <a:spcPts val="5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Frequency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>
                    <a:solidFill>
                      <a:srgbClr val="B73D28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ctr">
                        <a:spcBef>
                          <a:spcPts val="50"/>
                        </a:spcBef>
                        <a:spcAft>
                          <a:spcPts val="5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Percent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>
                    <a:solidFill>
                      <a:srgbClr val="B73D28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ctr">
                        <a:spcBef>
                          <a:spcPts val="50"/>
                        </a:spcBef>
                        <a:spcAft>
                          <a:spcPts val="5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</a:rPr>
                        <a:t>Valid Percent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>
                    <a:solidFill>
                      <a:srgbClr val="B73D28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ctr">
                        <a:spcBef>
                          <a:spcPts val="50"/>
                        </a:spcBef>
                        <a:spcAft>
                          <a:spcPts val="5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Cumulative Percent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>
                    <a:solidFill>
                      <a:srgbClr val="B73D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1570852"/>
                  </a:ext>
                </a:extLst>
              </a:tr>
              <a:tr h="545901">
                <a:tc rowSpan="4">
                  <a:txBody>
                    <a:bodyPr/>
                    <a:lstStyle/>
                    <a:p>
                      <a:pPr marL="19050" marR="25400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Valid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rgbClr val="B73D28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HD Line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1.2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</a:rPr>
                        <a:t>15.0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15.0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1415272"/>
                  </a:ext>
                </a:extLst>
              </a:tr>
              <a:tr h="2828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9050" marR="25400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Non-dialysis CVC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.4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</a:rPr>
                        <a:t>5.0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20.0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329103"/>
                  </a:ext>
                </a:extLst>
              </a:tr>
              <a:tr h="2828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9050" marR="25400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More than one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6.3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80.0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100.0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568042"/>
                  </a:ext>
                </a:extLst>
              </a:tr>
              <a:tr h="2828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9050" marR="25400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7.9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100.0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7181819"/>
                  </a:ext>
                </a:extLst>
              </a:tr>
              <a:tr h="291580">
                <a:tc>
                  <a:txBody>
                    <a:bodyPr/>
                    <a:lstStyle/>
                    <a:p>
                      <a:pPr marL="19050" marR="25400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Missing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rgbClr val="B73D28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System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233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92.1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644808"/>
                  </a:ext>
                </a:extLst>
              </a:tr>
              <a:tr h="282857">
                <a:tc gridSpan="2">
                  <a:txBody>
                    <a:bodyPr/>
                    <a:lstStyle/>
                    <a:p>
                      <a:pPr marL="19050" marR="25400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rgbClr val="B73D2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253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25400" algn="r">
                        <a:spcBef>
                          <a:spcPts val="75"/>
                        </a:spcBef>
                        <a:spcAft>
                          <a:spcPts val="5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100.0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6597977"/>
                  </a:ext>
                </a:extLst>
              </a:tr>
            </a:tbl>
          </a:graphicData>
        </a:graphic>
      </p:graphicFrame>
      <p:sp>
        <p:nvSpPr>
          <p:cNvPr id="53" name="TextBox 52">
            <a:extLst>
              <a:ext uri="{FF2B5EF4-FFF2-40B4-BE49-F238E27FC236}">
                <a16:creationId xmlns:a16="http://schemas.microsoft.com/office/drawing/2014/main" id="{F6B645FC-6CAE-3F7D-6C4D-63CB0FF2D7EE}"/>
              </a:ext>
            </a:extLst>
          </p:cNvPr>
          <p:cNvSpPr txBox="1"/>
          <p:nvPr/>
        </p:nvSpPr>
        <p:spPr>
          <a:xfrm>
            <a:off x="14669085" y="28176595"/>
            <a:ext cx="13950051" cy="1549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Source of Infections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3200" dirty="0"/>
          </a:p>
        </p:txBody>
      </p:sp>
      <p:pic>
        <p:nvPicPr>
          <p:cNvPr id="12" name="Picture 11" descr="Chart, bar chart&#10;&#10;Description automatically generated">
            <a:extLst>
              <a:ext uri="{FF2B5EF4-FFF2-40B4-BE49-F238E27FC236}">
                <a16:creationId xmlns:a16="http://schemas.microsoft.com/office/drawing/2014/main" id="{C756E2D9-D843-8FE3-D5DB-9D2C2D701B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5132" y="5709632"/>
            <a:ext cx="11613453" cy="7166202"/>
          </a:xfrm>
          <a:prstGeom prst="rect">
            <a:avLst/>
          </a:prstGeom>
        </p:spPr>
      </p:pic>
      <p:pic>
        <p:nvPicPr>
          <p:cNvPr id="14" name="Picture 13" descr="Chart, treemap chart&#10;&#10;Description automatically generated">
            <a:extLst>
              <a:ext uri="{FF2B5EF4-FFF2-40B4-BE49-F238E27FC236}">
                <a16:creationId xmlns:a16="http://schemas.microsoft.com/office/drawing/2014/main" id="{0EA20EDE-C3AE-A277-09A4-C818670594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1393" y="13865403"/>
            <a:ext cx="11655358" cy="609591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ilk">
  <a:themeElements>
    <a:clrScheme name="Custom 3">
      <a:dk1>
        <a:srgbClr val="40110E"/>
      </a:dk1>
      <a:lt1>
        <a:srgbClr val="DF7772"/>
      </a:lt1>
      <a:dk2>
        <a:srgbClr val="081E2D"/>
      </a:dk2>
      <a:lt2>
        <a:srgbClr val="FFDE7E"/>
      </a:lt2>
      <a:accent1>
        <a:srgbClr val="EDD796"/>
      </a:accent1>
      <a:accent2>
        <a:srgbClr val="FFC829"/>
      </a:accent2>
      <a:accent3>
        <a:srgbClr val="561613"/>
      </a:accent3>
      <a:accent4>
        <a:srgbClr val="C00000"/>
      </a:accent4>
      <a:accent5>
        <a:srgbClr val="AF8B1E"/>
      </a:accent5>
      <a:accent6>
        <a:srgbClr val="A35E21"/>
      </a:accent6>
      <a:hlink>
        <a:srgbClr val="0B283D"/>
      </a:hlink>
      <a:folHlink>
        <a:srgbClr val="113C5B"/>
      </a:folHlink>
    </a:clrScheme>
    <a:fontScheme name="Slik-1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lik-1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50000"/>
              </a:schemeClr>
            </a:gs>
            <a:gs pos="30000">
              <a:schemeClr val="phClr">
                <a:tint val="60000"/>
                <a:satMod val="250000"/>
              </a:schemeClr>
            </a:gs>
            <a:gs pos="50000">
              <a:schemeClr val="phClr">
                <a:tint val="57000"/>
                <a:satMod val="250000"/>
              </a:schemeClr>
            </a:gs>
            <a:gs pos="100000">
              <a:schemeClr val="phClr">
                <a:tint val="28000"/>
                <a:satMod val="250000"/>
              </a:schemeClr>
            </a:gs>
          </a:gsLst>
          <a:lin ang="6960000" scaled="1"/>
        </a:gradFill>
        <a:gradFill rotWithShape="1">
          <a:gsLst>
            <a:gs pos="0">
              <a:schemeClr val="phClr">
                <a:shade val="80000"/>
                <a:satMod val="200000"/>
              </a:schemeClr>
            </a:gs>
            <a:gs pos="30000">
              <a:schemeClr val="phClr">
                <a:shade val="20000"/>
                <a:satMod val="250000"/>
              </a:schemeClr>
            </a:gs>
            <a:gs pos="50000">
              <a:schemeClr val="phClr">
                <a:shade val="23000"/>
                <a:satMod val="250000"/>
              </a:schemeClr>
            </a:gs>
            <a:gs pos="60000">
              <a:schemeClr val="phClr">
                <a:shade val="29000"/>
                <a:satMod val="230000"/>
              </a:schemeClr>
            </a:gs>
            <a:gs pos="100000">
              <a:schemeClr val="phClr">
                <a:shade val="70000"/>
                <a:satMod val="200000"/>
              </a:schemeClr>
            </a:gs>
          </a:gsLst>
          <a:lin ang="696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50800" dir="5400000" algn="tl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>
            <a:bevelT w="127000" h="12700"/>
          </a:sp3d>
        </a:effectStyle>
        <a:effectStyle>
          <a:effectLst>
            <a:outerShdw blurRad="63500" dist="50800" dir="5400000" algn="tl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>
            <a:bevelT w="152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0000"/>
                <a:satMod val="150000"/>
              </a:schemeClr>
            </a:gs>
            <a:gs pos="50000">
              <a:schemeClr val="phClr">
                <a:tint val="85000"/>
                <a:shade val="100000"/>
                <a:satMod val="140000"/>
              </a:schemeClr>
            </a:gs>
            <a:gs pos="100000">
              <a:schemeClr val="phClr">
                <a:shade val="50000"/>
                <a:satMod val="150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chemeClr val="phClr">
                <a:shade val="55000"/>
                <a:satMod val="150000"/>
              </a:schemeClr>
              <a:schemeClr val="phClr">
                <a:tint val="0"/>
                <a:satMod val="150000"/>
              </a:schemeClr>
            </a:duotone>
          </a:blip>
          <a:stretch/>
        </a:blipFill>
      </a:bgFillStyleLst>
    </a:fmtScheme>
  </a:themeElements>
  <a:objectDefaults>
    <a:spDef>
      <a:spPr>
        <a:solidFill>
          <a:srgbClr val="F8F8F8"/>
        </a:soli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Silk</Template>
  <TotalTime>15150</TotalTime>
  <Words>744</Words>
  <Application>Microsoft Office PowerPoint</Application>
  <PresentationFormat>Custom</PresentationFormat>
  <Paragraphs>154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Wingdings</vt:lpstr>
      <vt:lpstr>Silk</vt:lpstr>
      <vt:lpstr>  Implementation of an Evaluation of DaVita CLABSI Protocol to Reduce Bloodstream Infections in Acute Hemodialysis Patients Emmy Le BSN, RN Candidate for Doctor of Nursing Practice</vt:lpstr>
    </vt:vector>
  </TitlesOfParts>
  <Company>University of Missouri - St. Louis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lewischr</dc:creator>
  <cp:lastModifiedBy>Emmy Le</cp:lastModifiedBy>
  <cp:revision>127</cp:revision>
  <cp:lastPrinted>2013-01-29T16:15:54Z</cp:lastPrinted>
  <dcterms:created xsi:type="dcterms:W3CDTF">2010-04-06T19:30:00Z</dcterms:created>
  <dcterms:modified xsi:type="dcterms:W3CDTF">2022-08-04T17:13:44Z</dcterms:modified>
</cp:coreProperties>
</file>