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8" r:id="rId1"/>
  </p:sldMasterIdLst>
  <p:sldIdLst>
    <p:sldId id="260" r:id="rId2"/>
  </p:sldIdLst>
  <p:sldSz cx="43891200" cy="32918400"/>
  <p:notesSz cx="7086600" cy="93726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845009"/>
    <a:srgbClr val="EAAB00"/>
    <a:srgbClr val="981E32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5226" autoAdjust="0"/>
  </p:normalViewPr>
  <p:slideViewPr>
    <p:cSldViewPr>
      <p:cViewPr varScale="1">
        <p:scale>
          <a:sx n="17" d="100"/>
          <a:sy n="17" d="100"/>
        </p:scale>
        <p:origin x="1824" y="110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92450497807479"/>
          <c:y val="3.3501386699792905E-2"/>
          <c:w val="0.8450502513501793"/>
          <c:h val="0.792714765454825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Pre-Education Score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Sheet1!$A$2:$A$3</c:f>
              <c:strCache>
                <c:ptCount val="2"/>
                <c:pt idx="0">
                  <c:v>DdHH-IBS/RN</c:v>
                </c:pt>
                <c:pt idx="1">
                  <c:v>Modified Knowledge Assessment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123.66</c:v>
                </c:pt>
                <c:pt idx="1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2F-48B6-81B2-9442C44C5F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Post-Education Score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0-14DF-45B7-BAC8-D81F5343D4B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4DF-45B7-BAC8-D81F5343D4B4}"/>
              </c:ext>
            </c:extLst>
          </c:dPt>
          <c:cat>
            <c:strRef>
              <c:f>Sheet1!$A$2:$A$3</c:f>
              <c:strCache>
                <c:ptCount val="2"/>
                <c:pt idx="0">
                  <c:v>DdHH-IBS/RN</c:v>
                </c:pt>
                <c:pt idx="1">
                  <c:v>Modified Knowledge Assessment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132.37</c:v>
                </c:pt>
                <c:pt idx="1">
                  <c:v>80.900000000000006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2F-48B6-81B2-9442C44C5F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15398704"/>
        <c:axId val="1415402032"/>
        <c:axId val="0"/>
      </c:bar3DChart>
      <c:catAx>
        <c:axId val="14153987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5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Tests</a:t>
                </a:r>
              </a:p>
            </c:rich>
          </c:tx>
          <c:layout>
            <c:manualLayout>
              <c:xMode val="edge"/>
              <c:yMode val="edge"/>
              <c:x val="0.470075099092363"/>
              <c:y val="0.905952928783936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15402032"/>
        <c:crosses val="autoZero"/>
        <c:auto val="1"/>
        <c:lblAlgn val="ctr"/>
        <c:lblOffset val="100"/>
        <c:noMultiLvlLbl val="0"/>
      </c:catAx>
      <c:valAx>
        <c:axId val="1415402032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Mean Score</a:t>
                </a:r>
              </a:p>
            </c:rich>
          </c:tx>
          <c:layout>
            <c:manualLayout>
              <c:xMode val="edge"/>
              <c:yMode val="edge"/>
              <c:x val="1.3132988049218586E-2"/>
              <c:y val="0.286915183444581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415398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9831401283172938"/>
          <c:y val="5.6051118610173693E-2"/>
          <c:w val="0.4755941965587635"/>
          <c:h val="0.171326674759285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  <a:scene3d>
      <a:camera prst="orthographicFront"/>
      <a:lightRig rig="threePt" dir="t"/>
    </a:scene3d>
    <a:sp3d prstMaterial="matte"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7492307975754"/>
          <c:y val="3.6247507381333567E-2"/>
          <c:w val="0.83901112532592204"/>
          <c:h val="0.742737184278052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Previous D/deaf Education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General Knowledge</c:v>
                </c:pt>
                <c:pt idx="1">
                  <c:v>Communication Strategies</c:v>
                </c:pt>
                <c:pt idx="2">
                  <c:v>Laws and Policies</c:v>
                </c:pt>
                <c:pt idx="3">
                  <c:v>Hearing Assistive Devices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77.8</c:v>
                </c:pt>
                <c:pt idx="1">
                  <c:v>73.8</c:v>
                </c:pt>
                <c:pt idx="2">
                  <c:v>66.7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95-4A25-AFC4-B293CCB038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Previous D/deaf Education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General Knowledge</c:v>
                </c:pt>
                <c:pt idx="1">
                  <c:v>Communication Strategies</c:v>
                </c:pt>
                <c:pt idx="2">
                  <c:v>Laws and Policies</c:v>
                </c:pt>
                <c:pt idx="3">
                  <c:v>Hearing Assistive Devices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66.7</c:v>
                </c:pt>
                <c:pt idx="1">
                  <c:v>74</c:v>
                </c:pt>
                <c:pt idx="2">
                  <c:v>62.5</c:v>
                </c:pt>
                <c:pt idx="3">
                  <c:v>91.1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95-4A25-AFC4-B293CCB03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77388448"/>
        <c:axId val="1177389280"/>
      </c:barChart>
      <c:catAx>
        <c:axId val="11773884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sz="2500"/>
                  <a:t>Knowledge Categories</a:t>
                </a:r>
              </a:p>
            </c:rich>
          </c:tx>
          <c:layout>
            <c:manualLayout>
              <c:xMode val="edge"/>
              <c:yMode val="edge"/>
              <c:x val="0.35055073909304907"/>
              <c:y val="0.917542623843056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177389280"/>
        <c:crosses val="autoZero"/>
        <c:auto val="1"/>
        <c:lblAlgn val="ctr"/>
        <c:lblOffset val="100"/>
        <c:noMultiLvlLbl val="0"/>
      </c:catAx>
      <c:valAx>
        <c:axId val="1177389280"/>
        <c:scaling>
          <c:orientation val="minMax"/>
          <c:max val="10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sz="2200"/>
                  <a:t>Mean Score (%)</a:t>
                </a:r>
              </a:p>
            </c:rich>
          </c:tx>
          <c:layout>
            <c:manualLayout>
              <c:xMode val="edge"/>
              <c:yMode val="edge"/>
              <c:x val="1.8713999042456238E-2"/>
              <c:y val="0.25101858448479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17738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152668415012692"/>
          <c:y val="2.0377268986940908E-2"/>
          <c:w val="0.83456879361348102"/>
          <c:h val="0.110561479542577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aseline="0"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92311067640025"/>
          <c:y val="3.6751950196443145E-2"/>
          <c:w val="0.84837477243507398"/>
          <c:h val="0.73069898646724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Previous D/deaf Education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General Knowledge</c:v>
                </c:pt>
                <c:pt idx="1">
                  <c:v>Communication Strategies</c:v>
                </c:pt>
                <c:pt idx="2">
                  <c:v>Laws and Policies</c:v>
                </c:pt>
                <c:pt idx="3">
                  <c:v>Hearing Assistive Devices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94.4</c:v>
                </c:pt>
                <c:pt idx="1">
                  <c:v>83.3</c:v>
                </c:pt>
                <c:pt idx="2">
                  <c:v>79.2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A1-4220-B6F2-9CBAFE5D57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Previous D/deaf Education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General Knowledge</c:v>
                </c:pt>
                <c:pt idx="1">
                  <c:v>Communication Strategies</c:v>
                </c:pt>
                <c:pt idx="2">
                  <c:v>Laws and Policies</c:v>
                </c:pt>
                <c:pt idx="3">
                  <c:v>Hearing Assistive Devices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83.3</c:v>
                </c:pt>
                <c:pt idx="1">
                  <c:v>83.2</c:v>
                </c:pt>
                <c:pt idx="2">
                  <c:v>69.599999999999994</c:v>
                </c:pt>
                <c:pt idx="3">
                  <c:v>91.1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A1-4220-B6F2-9CBAFE5D57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77388448"/>
        <c:axId val="1177389280"/>
      </c:barChart>
      <c:catAx>
        <c:axId val="11773884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sz="2500" dirty="0"/>
                  <a:t>Knowledge Categories</a:t>
                </a:r>
              </a:p>
            </c:rich>
          </c:tx>
          <c:layout>
            <c:manualLayout>
              <c:xMode val="edge"/>
              <c:yMode val="edge"/>
              <c:x val="0.31450121567865524"/>
              <c:y val="0.91765096409135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177389280"/>
        <c:crosses val="autoZero"/>
        <c:auto val="1"/>
        <c:lblAlgn val="ctr"/>
        <c:lblOffset val="100"/>
        <c:noMultiLvlLbl val="0"/>
      </c:catAx>
      <c:valAx>
        <c:axId val="1177389280"/>
        <c:scaling>
          <c:orientation val="minMax"/>
          <c:max val="11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sz="2200"/>
                  <a:t>Mean Score (%)</a:t>
                </a:r>
              </a:p>
            </c:rich>
          </c:tx>
          <c:layout>
            <c:manualLayout>
              <c:xMode val="edge"/>
              <c:yMode val="edge"/>
              <c:x val="8.7766761025933181E-3"/>
              <c:y val="0.268903871023100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177388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396396905470181"/>
          <c:y val="4.6850117653219121E-2"/>
          <c:w val="0.84308340383830882"/>
          <c:h val="8.71331634111921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aseline="0"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99474621968893"/>
          <c:y val="3.9366053169734148E-2"/>
          <c:w val="0.87418003698072311"/>
          <c:h val="0.721706278279632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Rating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 (Moderately disagree)</c:v>
                </c:pt>
                <c:pt idx="1">
                  <c:v>2 (Mildly Disagree)</c:v>
                </c:pt>
                <c:pt idx="2">
                  <c:v>3 (Mildly Agree)</c:v>
                </c:pt>
                <c:pt idx="3">
                  <c:v>4 (Moderately Agree)</c:v>
                </c:pt>
                <c:pt idx="4">
                  <c:v>5 (Strongly Agree)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10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67-4CB6-99A4-4EC931E790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559933376"/>
        <c:axId val="559934208"/>
      </c:barChart>
      <c:catAx>
        <c:axId val="559933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Rating Scale</a:t>
                </a:r>
              </a:p>
            </c:rich>
          </c:tx>
          <c:layout>
            <c:manualLayout>
              <c:xMode val="edge"/>
              <c:yMode val="edge"/>
              <c:x val="0.46216861684025246"/>
              <c:y val="0.919610924145729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59934208"/>
        <c:crosses val="autoZero"/>
        <c:auto val="1"/>
        <c:lblAlgn val="ctr"/>
        <c:lblOffset val="100"/>
        <c:noMultiLvlLbl val="0"/>
      </c:catAx>
      <c:valAx>
        <c:axId val="55993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Frequency</a:t>
                </a:r>
              </a:p>
            </c:rich>
          </c:tx>
          <c:layout>
            <c:manualLayout>
              <c:xMode val="edge"/>
              <c:yMode val="edge"/>
              <c:x val="1.5738381374889605E-2"/>
              <c:y val="0.291793472135001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5993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7082743386434"/>
          <c:y val="0.12525740478024922"/>
          <c:w val="0.88202368338053405"/>
          <c:h val="0.709411768593579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Rating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Strongly Disagree</c:v>
                </c:pt>
                <c:pt idx="1">
                  <c:v>Moderately Disagree</c:v>
                </c:pt>
                <c:pt idx="2">
                  <c:v>Moderately Agree</c:v>
                </c:pt>
                <c:pt idx="3">
                  <c:v>Strongly Agree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13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1D-4F87-8897-C9D5EC3752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4874432"/>
        <c:axId val="494874848"/>
      </c:barChart>
      <c:catAx>
        <c:axId val="494874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/>
                  <a:t>Rating</a:t>
                </a:r>
              </a:p>
            </c:rich>
          </c:tx>
          <c:layout>
            <c:manualLayout>
              <c:xMode val="edge"/>
              <c:yMode val="edge"/>
              <c:x val="0.52228784500079817"/>
              <c:y val="0.923489760722270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4874848"/>
        <c:crosses val="autoZero"/>
        <c:auto val="1"/>
        <c:lblAlgn val="ctr"/>
        <c:lblOffset val="100"/>
        <c:noMultiLvlLbl val="0"/>
      </c:catAx>
      <c:valAx>
        <c:axId val="494874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000"/>
                  <a:t>Frequency</a:t>
                </a:r>
              </a:p>
            </c:rich>
          </c:tx>
          <c:layout>
            <c:manualLayout>
              <c:xMode val="edge"/>
              <c:yMode val="edge"/>
              <c:x val="2.1827614670882123E-2"/>
              <c:y val="0.3345562160323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4874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>
            <a:noAutofit/>
          </a:bodyPr>
          <a:lstStyle>
            <a:lvl1pPr algn="ctr">
              <a:defRPr sz="259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>
            <a:normAutofit/>
          </a:bodyPr>
          <a:lstStyle>
            <a:lvl1pPr marL="0" indent="0" algn="ctr">
              <a:buNone/>
              <a:defRPr sz="11500">
                <a:solidFill>
                  <a:schemeClr val="tx1"/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1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318265"/>
            <a:ext cx="9875520" cy="280873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318265"/>
            <a:ext cx="28895040" cy="28087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4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28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7102" y="13784580"/>
            <a:ext cx="37307520" cy="6537960"/>
          </a:xfrm>
        </p:spPr>
        <p:txBody>
          <a:bodyPr anchor="t">
            <a:noAutofit/>
          </a:bodyPr>
          <a:lstStyle>
            <a:lvl1pPr algn="l">
              <a:defRPr sz="211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6583682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7680963"/>
            <a:ext cx="19385280" cy="2172462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6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194560" y="7368542"/>
            <a:ext cx="19392902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2296122" y="7368542"/>
            <a:ext cx="19400520" cy="3070858"/>
          </a:xfrm>
        </p:spPr>
        <p:txBody>
          <a:bodyPr anchor="ctr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1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9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4563" y="1310640"/>
            <a:ext cx="14439902" cy="557784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97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6949440"/>
            <a:ext cx="14264640" cy="6377942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96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3327382"/>
            <a:ext cx="142646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19529513" y="6301409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 rot="21435926" flipH="1">
            <a:off x="19416060" y="6084790"/>
            <a:ext cx="17635061" cy="1763506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14702" y="6009734"/>
            <a:ext cx="18434304" cy="18434304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Rectangle 11"/>
          <p:cNvSpPr/>
          <p:nvPr/>
        </p:nvSpPr>
        <p:spPr>
          <a:xfrm rot="293056">
            <a:off x="19796059" y="5672088"/>
            <a:ext cx="19092672" cy="19092672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20523206" y="6355080"/>
            <a:ext cx="17556480" cy="1755648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9967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981E32"/>
            </a:gs>
            <a:gs pos="0">
              <a:srgbClr val="981E32"/>
            </a:gs>
            <a:gs pos="100000">
              <a:srgbClr val="981E3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300">
                <a:solidFill>
                  <a:schemeClr val="tx1"/>
                </a:solidFill>
              </a:defRPr>
            </a:lvl1pPr>
          </a:lstStyle>
          <a:p>
            <a:fld id="{B72351B0-6FE5-4A01-9E8F-A138D1C7B1AD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300">
                <a:solidFill>
                  <a:schemeClr val="tx1"/>
                </a:solidFill>
              </a:defRPr>
            </a:lvl1pPr>
          </a:lstStyle>
          <a:p>
            <a:fld id="{521FBF1B-86AA-4B54-B17B-2262BD2B07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9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211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3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hart" Target="../charts/chart4.xml"/><Relationship Id="rId18" Type="http://schemas.openxmlformats.org/officeDocument/2006/relationships/image" Target="../media/image13.png"/><Relationship Id="rId3" Type="http://schemas.openxmlformats.org/officeDocument/2006/relationships/image" Target="../media/image3.png"/><Relationship Id="rId21" Type="http://schemas.openxmlformats.org/officeDocument/2006/relationships/image" Target="../media/image16.png"/><Relationship Id="rId7" Type="http://schemas.openxmlformats.org/officeDocument/2006/relationships/image" Target="../media/image7.png"/><Relationship Id="rId12" Type="http://schemas.openxmlformats.org/officeDocument/2006/relationships/chart" Target="../charts/chart3.xml"/><Relationship Id="rId17" Type="http://schemas.openxmlformats.org/officeDocument/2006/relationships/image" Target="../media/image12.png"/><Relationship Id="rId2" Type="http://schemas.openxmlformats.org/officeDocument/2006/relationships/image" Target="../media/image2.jpeg"/><Relationship Id="rId16" Type="http://schemas.openxmlformats.org/officeDocument/2006/relationships/image" Target="../media/image11.png"/><Relationship Id="rId20" Type="http://schemas.openxmlformats.org/officeDocument/2006/relationships/image" Target="../media/image1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chart" Target="../charts/chart2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8.png"/><Relationship Id="rId10" Type="http://schemas.openxmlformats.org/officeDocument/2006/relationships/chart" Target="../charts/chart1.xml"/><Relationship Id="rId19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chart" Target="../charts/chart5.xml"/><Relationship Id="rId2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336" y="1182416"/>
            <a:ext cx="9195174" cy="2402381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9BFCDAD-F1A3-5B47-8787-16DFBB7CE038}"/>
              </a:ext>
            </a:extLst>
          </p:cNvPr>
          <p:cNvSpPr/>
          <p:nvPr/>
        </p:nvSpPr>
        <p:spPr>
          <a:xfrm>
            <a:off x="950976" y="11612880"/>
            <a:ext cx="10287000" cy="73914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571500" marR="0" lvl="0" indent="-57150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981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981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981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981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981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40110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718672B-E429-C142-BEBA-4B8F7CE07D56}"/>
              </a:ext>
            </a:extLst>
          </p:cNvPr>
          <p:cNvGrpSpPr/>
          <p:nvPr/>
        </p:nvGrpSpPr>
        <p:grpSpPr>
          <a:xfrm>
            <a:off x="9372600" y="436417"/>
            <a:ext cx="24498300" cy="3783368"/>
            <a:chOff x="13648254" y="527163"/>
            <a:chExt cx="19352442" cy="3265267"/>
          </a:xfrm>
          <a:solidFill>
            <a:srgbClr val="F8F8F8"/>
          </a:solidFill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AD8BD952-D330-354A-B9D9-2BEB6FA6954A}"/>
                </a:ext>
              </a:extLst>
            </p:cNvPr>
            <p:cNvSpPr/>
            <p:nvPr/>
          </p:nvSpPr>
          <p:spPr>
            <a:xfrm>
              <a:off x="13648254" y="527163"/>
              <a:ext cx="19352442" cy="3265267"/>
            </a:xfrm>
            <a:prstGeom prst="rect">
              <a:avLst/>
            </a:prstGeom>
            <a:grpFill/>
            <a:ln w="101600" cap="sq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tIns="365760" rIns="274320" rtlCol="0" anchor="t"/>
            <a:lstStyle/>
            <a:p>
              <a:pPr marL="0" marR="0" lvl="0" indent="0" algn="ctr" defTabSz="438912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300" b="1" i="0" u="none" strike="noStrike" kern="1200" cap="small" spc="10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  <a:alpha val="85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Implementing a Deaf Educational Module for Graduate Nursing Students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6BE2925-7566-1C4E-9EB4-F9EF01FF86C6}"/>
                </a:ext>
              </a:extLst>
            </p:cNvPr>
            <p:cNvSpPr/>
            <p:nvPr/>
          </p:nvSpPr>
          <p:spPr>
            <a:xfrm>
              <a:off x="17772760" y="2096436"/>
              <a:ext cx="11103429" cy="15812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438912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100" b="0" i="0" u="none" strike="noStrike" kern="1200" cap="small" spc="200" normalizeH="0" baseline="0" noProof="0" dirty="0">
                  <a:ln w="12700"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Brenda Pauley, BSN, RN</a:t>
              </a:r>
            </a:p>
            <a:p>
              <a:pPr marL="0" marR="0" lvl="0" indent="0" algn="ctr" defTabSz="4389120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00" b="0" i="0" u="none" strike="noStrike" kern="1200" cap="small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Calibri Light" panose="020F0302020204030204" pitchFamily="34" charset="0"/>
                </a:rPr>
                <a:t>(Candidate for Doctor of Nursing Practice)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6DEEB0-B1AF-AC41-BD42-B985B701087F}"/>
              </a:ext>
            </a:extLst>
          </p:cNvPr>
          <p:cNvGrpSpPr/>
          <p:nvPr/>
        </p:nvGrpSpPr>
        <p:grpSpPr>
          <a:xfrm>
            <a:off x="386336" y="4602622"/>
            <a:ext cx="43031774" cy="27879363"/>
            <a:chOff x="-279780" y="4374146"/>
            <a:chExt cx="43031774" cy="2787936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E159FA-0A17-A74F-A307-755E49F45D75}"/>
                </a:ext>
              </a:extLst>
            </p:cNvPr>
            <p:cNvGrpSpPr/>
            <p:nvPr/>
          </p:nvGrpSpPr>
          <p:grpSpPr>
            <a:xfrm>
              <a:off x="-279780" y="4374146"/>
              <a:ext cx="43031774" cy="27879362"/>
              <a:chOff x="-279780" y="4374146"/>
              <a:chExt cx="43031774" cy="2787936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E3888BE-C45C-0C45-83B5-8AEB9DC94D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79780" y="20535995"/>
                <a:ext cx="8626290" cy="3740684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bg1"/>
                </a:solidFill>
              </a:ln>
            </p:spPr>
            <p:txBody>
              <a:bodyPr wrap="square" lIns="274320" tIns="91440" rIns="274320" bIns="91440" rtlCol="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D24132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Purpose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QI project to implement a D/deaf-focused online educational module for DNP students to increase their awareness, confidence, and understanding of how to effectively interact with the D/deaf community. </a:t>
                </a:r>
                <a:endParaRPr kumimoji="0" lang="en-US" sz="3300" b="1" i="0" u="none" strike="noStrike" kern="1200" cap="none" spc="0" normalizeH="0" baseline="0" noProof="0" dirty="0">
                  <a:ln>
                    <a:noFill/>
                  </a:ln>
                  <a:solidFill>
                    <a:srgbClr val="981E3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981E3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981E3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981E3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981E3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just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just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just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82BEF866-DE67-3A44-BE0A-8EFCD00EC126}"/>
                  </a:ext>
                </a:extLst>
              </p:cNvPr>
              <p:cNvSpPr/>
              <p:nvPr/>
            </p:nvSpPr>
            <p:spPr>
              <a:xfrm>
                <a:off x="-277500" y="4374146"/>
                <a:ext cx="8616614" cy="15590378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rgbClr val="40314D"/>
                </a:solidFill>
              </a:ln>
            </p:spPr>
            <p:txBody>
              <a:bodyPr wrap="square" lIns="274320" tIns="91440" rIns="182880" bIns="9144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564266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Problem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Varied communication preferences among clinicians, with many not aligning with the American with Disabilities Act (ADA).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Nurse practitioners (NPs) seldom receive D/deaf-focused education, resulting in incompetent D/deaf care.</a:t>
                </a: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564266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Background</a:t>
                </a:r>
                <a:endPara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Approximately 37 million U.S. adults have hearing loss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Agaronnik et al., 2019).</a:t>
                </a: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1 in 100 are recognized as Deaf, making it the third most common physical disorder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(Ruesch, 2018).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Majority utilize American Sign Language (ASL) as their primary means of communication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(Bailey et al., 2021; Schniedewind et al., 2020).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English is like a second language for D/deaf ASL users, who often have significantly lower reading proficiency and health literacy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(Pendergrass et al., 2017).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Although legislation to legally safeguard D/deaf individuals rights to equitable healthcare passed more than 30 years ago, D/deaf patients experience considerable barriers in healthcare communication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(Pendergrass et al., 2017).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D/deaf patients reported fear, mistrust, and frustration during medical encounters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(Kuenburg et al., 2016).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40110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7AE07DEA-CF3D-004B-846D-9DCCB18245A0}"/>
                      </a:ext>
                    </a:extLst>
                  </p:cNvPr>
                  <p:cNvSpPr/>
                  <p:nvPr/>
                </p:nvSpPr>
                <p:spPr>
                  <a:xfrm>
                    <a:off x="-279780" y="24917523"/>
                    <a:ext cx="8626290" cy="7335985"/>
                  </a:xfrm>
                  <a:prstGeom prst="rect">
                    <a:avLst/>
                  </a:prstGeom>
                  <a:solidFill>
                    <a:srgbClr val="FFFFFF"/>
                  </a:solidFill>
                  <a:ln w="76200" cap="sq">
                    <a:solidFill>
                      <a:srgbClr val="C6780E"/>
                    </a:solidFill>
                  </a:ln>
                </p:spPr>
                <p:txBody>
                  <a:bodyPr wrap="square" lIns="274320" tIns="91440" rIns="274320" bIns="91440" numCol="1" spcCol="365760">
                    <a:noAutofit/>
                  </a:bodyPr>
                  <a:lstStyle/>
                  <a:p>
                    <a:pPr marL="0" marR="0" lvl="0" indent="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0" b="1" i="0" u="none" strike="noStrike" kern="1200" cap="small" spc="200" normalizeH="0" baseline="0" noProof="0" dirty="0">
                        <a:ln>
                          <a:noFill/>
                        </a:ln>
                        <a:solidFill>
                          <a:srgbClr val="845009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Methods</a:t>
                    </a:r>
                  </a:p>
                  <a:p>
                    <a:pPr marL="182880" marR="0" lvl="0" indent="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000" b="1" i="0" u="none" strike="noStrike" kern="1200" cap="small" spc="100" normalizeH="0" baseline="0" noProof="0" dirty="0">
                        <a:ln>
                          <a:noFill/>
                        </a:ln>
                        <a:solidFill>
                          <a:srgbClr val="F09C2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rPr>
                      <a:t>Design</a:t>
                    </a:r>
                  </a:p>
                  <a:p>
                    <a:pPr marL="640080" marR="0" lvl="0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Descriptive design</a:t>
                    </a:r>
                  </a:p>
                  <a:p>
                    <a:pPr marL="640080" marR="0" lvl="0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Pre- and post-education surveys</a:t>
                    </a:r>
                  </a:p>
                  <a:p>
                    <a:pPr marL="182880" marR="0" lvl="0" indent="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6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000" b="1" i="0" u="none" strike="noStrike" kern="1200" cap="small" spc="100" normalizeH="0" baseline="0" noProof="0" dirty="0">
                        <a:ln>
                          <a:noFill/>
                        </a:ln>
                        <a:solidFill>
                          <a:srgbClr val="F09C2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rPr>
                      <a:t>Setting</a:t>
                    </a:r>
                  </a:p>
                  <a:p>
                    <a:pPr marL="640080" marR="0" lvl="0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College of Nursing at a Midwestern public university </a:t>
                    </a:r>
                  </a:p>
                  <a:p>
                    <a:pPr marL="182880" marR="0" lvl="0" indent="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60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4000" b="1" i="0" u="none" strike="noStrike" kern="1200" cap="small" spc="100" normalizeH="0" baseline="0" noProof="0" dirty="0">
                        <a:ln>
                          <a:noFill/>
                        </a:ln>
                        <a:solidFill>
                          <a:srgbClr val="F09C2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rPr>
                      <a:t>Sample</a:t>
                    </a:r>
                  </a:p>
                  <a:p>
                    <a:pPr marL="640080" marR="0" lvl="0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Purposive sample with inclusion criteria: </a:t>
                    </a:r>
                  </a:p>
                  <a:p>
                    <a:pPr marL="1005840" marR="0" lvl="1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Lucida Grande" panose="020B0600040502020204" pitchFamily="34" charset="0"/>
                      <a:buChar char="▫"/>
                      <a:tabLst/>
                      <a:defRPr/>
                    </a:pPr>
                    <a14:m>
                      <m:oMath xmlns:m="http://schemas.openxmlformats.org/officeDocument/2006/math">
                        <m:r>
                          <a:rPr kumimoji="0" lang="en-US" sz="33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≥</m:t>
                        </m:r>
                      </m:oMath>
                    </a14:m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 18 years old DNP graduate students,</a:t>
                    </a:r>
                  </a:p>
                  <a:p>
                    <a:pPr marL="1005840" marR="0" lvl="1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200"/>
                      </a:spcBef>
                      <a:spcAft>
                        <a:spcPts val="0"/>
                      </a:spcAft>
                      <a:buClrTx/>
                      <a:buSzTx/>
                      <a:buFont typeface="Lucida Grande" panose="020B0600040502020204" pitchFamily="34" charset="0"/>
                      <a:buChar char="▫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Enrolled in the BSN-DNP program, and</a:t>
                    </a:r>
                  </a:p>
                  <a:p>
                    <a:pPr marL="1005840" marR="0" lvl="1" indent="-274320" algn="l" defTabSz="4389120" rtl="0" eaLnBrk="1" fontAlgn="auto" latinLnBrk="0" hangingPunct="1">
                      <a:lnSpc>
                        <a:spcPct val="100000"/>
                      </a:lnSpc>
                      <a:spcBef>
                        <a:spcPts val="600"/>
                      </a:spcBef>
                      <a:spcAft>
                        <a:spcPts val="0"/>
                      </a:spcAft>
                      <a:buClrTx/>
                      <a:buSzTx/>
                      <a:buFont typeface="Lucida Grande" panose="020B0600040502020204" pitchFamily="34" charset="0"/>
                      <a:buChar char="▫"/>
                      <a:tabLst/>
                      <a:defRPr/>
                    </a:pPr>
                    <a:r>
                      <a:rPr kumimoji="0" lang="en-US" sz="3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rPr>
                      <a:t>Enrolled in the Spring 2022 Intensive  </a:t>
                    </a:r>
                  </a:p>
                </p:txBody>
              </p:sp>
            </mc:Choice>
            <mc:Fallback xmlns=""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7AE07DEA-CF3D-004B-846D-9DCCB18245A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279780" y="24917523"/>
                    <a:ext cx="8626290" cy="7335985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840" t="-822"/>
                    </a:stretch>
                  </a:blipFill>
                  <a:ln w="76200" cap="sq">
                    <a:solidFill>
                      <a:srgbClr val="C6780E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719E4B5-773C-AE4B-97D8-6CF6899E0343}"/>
                  </a:ext>
                </a:extLst>
              </p:cNvPr>
              <p:cNvSpPr/>
              <p:nvPr/>
            </p:nvSpPr>
            <p:spPr>
              <a:xfrm>
                <a:off x="33556817" y="4374146"/>
                <a:ext cx="9195177" cy="2104011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rgbClr val="29596C"/>
                </a:solidFill>
              </a:ln>
            </p:spPr>
            <p:txBody>
              <a:bodyPr wrap="square" lIns="274320" tIns="91440" rIns="274320" bIns="91440" spcCol="18288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377790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Study Question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 DNP students, what is the effect of a focused D/deaf educational module? </a:t>
                </a: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E947FCC-FFDE-4541-B047-28BE59DB81EA}"/>
                </a:ext>
              </a:extLst>
            </p:cNvPr>
            <p:cNvGrpSpPr/>
            <p:nvPr/>
          </p:nvGrpSpPr>
          <p:grpSpPr>
            <a:xfrm>
              <a:off x="33556816" y="6942932"/>
              <a:ext cx="9195176" cy="25310577"/>
              <a:chOff x="34014015" y="6942932"/>
              <a:chExt cx="9195176" cy="2531057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34014015" y="6942932"/>
                <a:ext cx="9195176" cy="6684712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rgbClr val="C6780E"/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F09C2A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Implications for Practice</a:t>
                </a:r>
                <a:endParaRPr kumimoji="0" lang="en-US" sz="50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Produces more culturally competent </a:t>
                </a:r>
                <a:r>
                  <a:rPr lang="en-US" sz="33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NPs and </a:t>
                </a: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D/deaf healthcare advocates by increasing nursing curriculums containing D/deaf education 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Provides foundational education on effectively interact with D/deaf individuals</a:t>
                </a:r>
              </a:p>
              <a:p>
                <a:pPr marL="73152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Lucida Grande" panose="020B0600040502020204" pitchFamily="34" charset="0"/>
                  <a:buChar char="▫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Background of the D/deaf community</a:t>
                </a:r>
              </a:p>
              <a:p>
                <a:pPr marL="73152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Lucida Grande" panose="020B0600040502020204" pitchFamily="34" charset="0"/>
                  <a:buChar char="▫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Barriers faced by D/deaf patients</a:t>
                </a:r>
              </a:p>
              <a:p>
                <a:pPr marL="73152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Lucida Grande" panose="020B0600040502020204" pitchFamily="34" charset="0"/>
                  <a:buChar char="▫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Expected legal obligations when providing care</a:t>
                </a:r>
              </a:p>
              <a:p>
                <a:pPr marL="73152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Pct val="100000"/>
                  <a:buFont typeface="Lucida Grande" panose="020B0600040502020204" pitchFamily="34" charset="0"/>
                  <a:buChar char="▫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Communication strategies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014016" y="28087301"/>
                <a:ext cx="9195174" cy="4166208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chemeClr val="bg1"/>
                </a:solidFill>
              </a:ln>
            </p:spPr>
            <p:txBody>
              <a:bodyPr wrap="square" lIns="274320" tIns="91440" rIns="274320" bIns="91440" rtlCol="0">
                <a:noAutofit/>
              </a:bodyPr>
              <a:lstStyle/>
              <a:p>
                <a:pPr marL="0" marR="0" lvl="0" indent="0" algn="just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D24132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Acknowledgements</a:t>
                </a:r>
              </a:p>
              <a:p>
                <a:pPr marL="182880" marR="0" lvl="0" indent="0" algn="just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300" b="1" i="0" u="none" strike="noStrike" kern="1200" cap="small" spc="0" normalizeH="0" baseline="0" noProof="0" dirty="0">
                    <a:ln>
                      <a:noFill/>
                    </a:ln>
                    <a:solidFill>
                      <a:srgbClr val="D24132">
                        <a:lumMod val="50000"/>
                      </a:srgbClr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rPr>
                  <a:t>Advisory Committee</a:t>
                </a:r>
              </a:p>
              <a:p>
                <a:pPr marL="64008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Cathy Koetting, PhD, DNP, APRN, CPNP-PC, PMHS, FNP-C</a:t>
                </a:r>
              </a:p>
              <a:p>
                <a:pPr marL="640080" marR="0" lvl="0" indent="0" algn="l" defTabSz="438912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Chairperson</a:t>
                </a:r>
              </a:p>
              <a:p>
                <a:pPr marL="64008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Sarah Jackson, DNP, APRN, FNP-C</a:t>
                </a:r>
              </a:p>
              <a:p>
                <a:pPr marL="64008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Cathee Wolford, MSW</a:t>
                </a:r>
                <a:r>
                  <a:rPr kumimoji="0" lang="en-US" sz="33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A9FAB0D-18CF-2447-8698-65D408E94976}"/>
                  </a:ext>
                </a:extLst>
              </p:cNvPr>
              <p:cNvSpPr txBox="1"/>
              <p:nvPr/>
            </p:nvSpPr>
            <p:spPr>
              <a:xfrm>
                <a:off x="34014015" y="14092419"/>
                <a:ext cx="9195176" cy="5905081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rgbClr val="29596C"/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377790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Recommendations</a:t>
                </a:r>
              </a:p>
              <a:p>
                <a:pPr marL="36576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Assess translation of knowledge into clinical practice through an Objective Structured Clinical Examination (OSCE) with a D/deaf standardized patient </a:t>
                </a:r>
              </a:p>
              <a:p>
                <a:pPr marL="36576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Future curricula should include VRI operation education due to its increasing usage</a:t>
                </a:r>
              </a:p>
              <a:p>
                <a:pPr marL="36576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Adapt the laws and policies portion into a video format or shorter segments to help improve knowledge retention</a:t>
                </a:r>
              </a:p>
              <a:p>
                <a:pPr marL="365760" marR="0" lvl="1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800" b="1" i="0" u="none" strike="noStrike" kern="1200" cap="small" spc="200" normalizeH="0" baseline="0" noProof="0" dirty="0">
                  <a:ln>
                    <a:noFill/>
                  </a:ln>
                  <a:solidFill>
                    <a:srgbClr val="377790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87CF6B1-C5BF-6942-B0CD-084AE8A76CD1}"/>
                  </a:ext>
                </a:extLst>
              </p:cNvPr>
              <p:cNvSpPr txBox="1"/>
              <p:nvPr/>
            </p:nvSpPr>
            <p:spPr>
              <a:xfrm>
                <a:off x="34014015" y="20462275"/>
                <a:ext cx="9195175" cy="7122249"/>
              </a:xfrm>
              <a:prstGeom prst="rect">
                <a:avLst/>
              </a:prstGeom>
              <a:solidFill>
                <a:srgbClr val="FFFFFF"/>
              </a:solidFill>
              <a:ln w="76200" cap="sq">
                <a:solidFill>
                  <a:srgbClr val="40314D"/>
                </a:solidFill>
              </a:ln>
            </p:spPr>
            <p:txBody>
              <a:bodyPr wrap="square" lIns="274320" tIns="91440" rIns="274320" rtlCol="0">
                <a:noAutofit/>
              </a:bodyPr>
              <a:lstStyle/>
              <a:p>
                <a:pPr marL="0" marR="0" lvl="0" indent="0" algn="l" defTabSz="438912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0" b="1" i="0" u="none" strike="noStrike" kern="1200" cap="small" spc="200" normalizeH="0" baseline="0" noProof="0" dirty="0">
                    <a:ln>
                      <a:noFill/>
                    </a:ln>
                    <a:solidFill>
                      <a:srgbClr val="564266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Summary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D/deaf-focused online educational module significantly increased students’ attitudes and knowledge of the D/deaf community.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35 of the students found the education at least moderately helpful in learning about the D/deaf community.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Despite the education’s length and dense information, most of the participants found the education highly informative.</a:t>
                </a:r>
              </a:p>
              <a:p>
                <a:pPr marL="365760" marR="0" lvl="0" indent="-274320" algn="l" defTabSz="4389120" rtl="0" eaLnBrk="1" fontAlgn="auto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More healthcare programs need to provide D/deaf-focused education to adequately prepare future healthcare professionals.</a:t>
                </a:r>
              </a:p>
            </p:txBody>
          </p:sp>
        </p:grp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245A284-ADEF-1E4D-8B9E-23F0A2660518}"/>
                </a:ext>
              </a:extLst>
            </p:cNvPr>
            <p:cNvSpPr/>
            <p:nvPr/>
          </p:nvSpPr>
          <p:spPr>
            <a:xfrm>
              <a:off x="8681081" y="4374147"/>
              <a:ext cx="24498300" cy="27879359"/>
            </a:xfrm>
            <a:prstGeom prst="rect">
              <a:avLst/>
            </a:prstGeom>
            <a:solidFill>
              <a:srgbClr val="F8F8F8"/>
            </a:solidFill>
            <a:ln w="76200" cap="sq">
              <a:solidFill>
                <a:schemeClr val="accent2">
                  <a:lumMod val="50000"/>
                </a:schemeClr>
              </a:solidFill>
            </a:ln>
          </p:spPr>
          <p:txBody>
            <a:bodyPr wrap="square" lIns="182880" tIns="91440" rIns="182880" bIns="91440" numCol="1">
              <a:noAutofit/>
            </a:bodyPr>
            <a:lstStyle/>
            <a:p>
              <a:pPr marL="0" marR="0" lvl="0" indent="0" algn="ctr" defTabSz="4389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1" i="0" u="none" strike="noStrike" kern="1200" cap="small" spc="200" normalizeH="0" baseline="0" noProof="0" dirty="0">
                  <a:ln>
                    <a:noFill/>
                  </a:ln>
                  <a:solidFill>
                    <a:schemeClr val="tx1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Results</a:t>
              </a:r>
              <a:endParaRPr kumimoji="0" lang="en-US" sz="5000" b="1" i="0" u="none" strike="noStrike" kern="1200" cap="small" spc="10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endParaRPr>
            </a:p>
            <a:p>
              <a:pPr marL="137160" marR="0" lvl="0" indent="0" algn="l" defTabSz="438912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small" spc="100" normalizeH="0" baseline="0" noProof="0" dirty="0">
                <a:ln>
                  <a:noFill/>
                </a:ln>
                <a:solidFill>
                  <a:srgbClr val="981E3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endParaRPr>
            </a:p>
            <a:p>
              <a:pPr marL="137160" marR="0" lvl="0" indent="0" algn="l" defTabSz="438912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small" spc="100" normalizeH="0" baseline="0" noProof="0" dirty="0">
                <a:ln>
                  <a:noFill/>
                </a:ln>
                <a:solidFill>
                  <a:srgbClr val="981E3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endParaRPr>
            </a:p>
            <a:p>
              <a:pPr marL="137160" marR="0" lvl="0" indent="0" algn="l" defTabSz="438912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small" spc="100" normalizeH="0" baseline="0" noProof="0" dirty="0">
                <a:ln>
                  <a:noFill/>
                </a:ln>
                <a:solidFill>
                  <a:srgbClr val="981E3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endParaRPr>
            </a:p>
            <a:p>
              <a:pPr marL="137160" marR="0" lvl="0" indent="0" algn="l" defTabSz="438912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1200" cap="small" spc="100" normalizeH="0" baseline="0" noProof="0" dirty="0">
                <a:ln>
                  <a:noFill/>
                </a:ln>
                <a:solidFill>
                  <a:srgbClr val="981E3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AA1BE06-CA7F-994D-820F-D98F28EEAFED}"/>
              </a:ext>
            </a:extLst>
          </p:cNvPr>
          <p:cNvSpPr txBox="1"/>
          <p:nvPr/>
        </p:nvSpPr>
        <p:spPr>
          <a:xfrm>
            <a:off x="9528390" y="5509555"/>
            <a:ext cx="125113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1. </a:t>
            </a:r>
            <a:r>
              <a:rPr kumimoji="0" lang="en-US" sz="33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Frequencies and Percentages of Sample Demographics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441F40B-376A-4241-84C3-4C600707BD9A}"/>
              </a:ext>
            </a:extLst>
          </p:cNvPr>
          <p:cNvSpPr txBox="1"/>
          <p:nvPr/>
        </p:nvSpPr>
        <p:spPr>
          <a:xfrm>
            <a:off x="21775811" y="17663896"/>
            <a:ext cx="1155929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9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Table 1.</a:t>
            </a:r>
            <a:r>
              <a:rPr kumimoji="0" lang="en-US" sz="39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39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DNP Graduate Student Participants’ Feedback</a:t>
            </a:r>
            <a:endParaRPr kumimoji="0" lang="en-US" sz="39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AA46417-8012-5E03-72E8-83CB8C59FC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4350" b="9735"/>
          <a:stretch/>
        </p:blipFill>
        <p:spPr>
          <a:xfrm>
            <a:off x="9541455" y="6017178"/>
            <a:ext cx="3602749" cy="457501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BD1BA35-927C-A891-B1D4-B1604C602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21040" y="6013259"/>
            <a:ext cx="3403999" cy="457501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3AACC7B-B764-1FA4-0C27-975DD0A49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01082" y="6013259"/>
            <a:ext cx="3268350" cy="457501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6B8C869-6A4E-A5EC-D052-4E70EED71E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74385" y="6013258"/>
            <a:ext cx="3183987" cy="457501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326C605-2F6A-F8FE-30E6-60FB203C18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43485" y="6013259"/>
            <a:ext cx="3968115" cy="457501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0B5AFAA-91A9-2E83-8930-E556002093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10841" y="6013259"/>
            <a:ext cx="3093169" cy="4575012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32403CD6-66DD-9E62-0C6B-BF56B20E65BA}"/>
              </a:ext>
            </a:extLst>
          </p:cNvPr>
          <p:cNvSpPr txBox="1"/>
          <p:nvPr/>
        </p:nvSpPr>
        <p:spPr>
          <a:xfrm>
            <a:off x="9529324" y="10718905"/>
            <a:ext cx="7427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2.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Comparison of Pre- and Post-Education Scores</a:t>
            </a:r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74EA146B-247C-3F8A-F79A-2AE08C2F13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2119157"/>
              </p:ext>
            </p:extLst>
          </p:nvPr>
        </p:nvGraphicFramePr>
        <p:xfrm>
          <a:off x="9552564" y="11899259"/>
          <a:ext cx="7403951" cy="526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2F9E0D23-9A3B-18BD-8D81-293CCA4650CE}"/>
              </a:ext>
            </a:extLst>
          </p:cNvPr>
          <p:cNvSpPr txBox="1"/>
          <p:nvPr/>
        </p:nvSpPr>
        <p:spPr>
          <a:xfrm>
            <a:off x="17450158" y="10718992"/>
            <a:ext cx="7924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3.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Comparison of Modified Knowledge Assessment’s Subcategory Pre-Education Scores</a:t>
            </a:r>
          </a:p>
        </p:txBody>
      </p:sp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3CB486DF-7CA2-289E-79B2-A69D0ABFF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298748"/>
              </p:ext>
            </p:extLst>
          </p:nvPr>
        </p:nvGraphicFramePr>
        <p:xfrm>
          <a:off x="17450158" y="11886859"/>
          <a:ext cx="7924442" cy="5275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DEBFB004-F5FB-AC56-AFAF-AA8B5588DFB3}"/>
              </a:ext>
            </a:extLst>
          </p:cNvPr>
          <p:cNvSpPr txBox="1"/>
          <p:nvPr/>
        </p:nvSpPr>
        <p:spPr>
          <a:xfrm>
            <a:off x="25868243" y="10685511"/>
            <a:ext cx="7835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4.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Comparison of Modified Knowledge Assessment’s Subcategory Post-Education Scores</a:t>
            </a:r>
          </a:p>
        </p:txBody>
      </p:sp>
      <p:graphicFrame>
        <p:nvGraphicFramePr>
          <p:cNvPr id="66" name="Chart 65">
            <a:extLst>
              <a:ext uri="{FF2B5EF4-FFF2-40B4-BE49-F238E27FC236}">
                <a16:creationId xmlns:a16="http://schemas.microsoft.com/office/drawing/2014/main" id="{5B225720-73C1-C1DC-3C9E-470EB9EDB4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516232"/>
              </p:ext>
            </p:extLst>
          </p:nvPr>
        </p:nvGraphicFramePr>
        <p:xfrm>
          <a:off x="25868243" y="11884074"/>
          <a:ext cx="7751226" cy="5275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A8A66C5A-439A-61F6-A880-33EDC6DBD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503046"/>
              </p:ext>
            </p:extLst>
          </p:nvPr>
        </p:nvGraphicFramePr>
        <p:xfrm>
          <a:off x="20248470" y="18390489"/>
          <a:ext cx="13386753" cy="13924152"/>
        </p:xfrm>
        <a:graphic>
          <a:graphicData uri="http://schemas.openxmlformats.org/drawingml/2006/table">
            <a:tbl>
              <a:tblPr firstRow="1" bandRow="1"/>
              <a:tblGrid>
                <a:gridCol w="8402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4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20157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21945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43891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65836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877824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097280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131673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153619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175564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33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Positive Feedback</a:t>
                      </a:r>
                    </a:p>
                  </a:txBody>
                  <a:tcPr marT="0" marB="91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426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21945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43891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65836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877824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1097280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131673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153619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175564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3300" b="1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Dissatisfaction</a:t>
                      </a:r>
                    </a:p>
                  </a:txBody>
                  <a:tcPr marT="0" marB="91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4266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03995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have taken a D/deaf culture class, learned some sign language, and interacted with a few D/deaf patients,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even with that knowledge this module was informative and enlightening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 It makes me so happy that D/deaf individuals are getting some love and attention.”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“Loved the short film!”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really enjoyed 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this online module. I am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interested in actually taking some America Sign Language courses</a:t>
                      </a:r>
                      <a:r>
                        <a:rPr lang="en-US" sz="2700" b="0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so that I can better communicate with my pediatric patients.”</a:t>
                      </a:r>
                    </a:p>
                    <a:p>
                      <a:pPr algn="ctr"/>
                      <a:endParaRPr lang="en-US" sz="27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“It was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very informative 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and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professionally done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“This was an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incredibly insightful presentation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! I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learned multiple things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 Thank you!”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“This module was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very good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, and I enjoyed the clips in the </a:t>
                      </a:r>
                      <a:r>
                        <a:rPr lang="en-US" sz="2700" b="0" i="1" u="none" strike="noStrike" cap="none" dirty="0" err="1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VoiceThreads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 I also enjoyed the 20-minute video.”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Amazing online lecture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 The short film was just perfect but emotional.”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“I liked all of the videos embedded throughout the presentation.”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“This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changed my entire perspective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  <a:sym typeface="Arial"/>
                        </a:rPr>
                        <a:t>. Thank you.”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2700" b="0" i="0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“I read the slides all before, so I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felt like it was a little redundant 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with the </a:t>
                      </a:r>
                      <a:r>
                        <a:rPr lang="en-US" sz="2700" b="0" i="1" u="none" strike="noStrike" cap="none" dirty="0" err="1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VoiceThreads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, maybe making them available after the fact?”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“There was a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lot of great information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, but there was a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lot of slides 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and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some of the clips weren’t informative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. Also, The Silent Child was very well done, but it was so horrific and an unnecessary emotional blow. That’s child abuse, please don’t make more people watch that.”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“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Module was a little long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! It was </a:t>
                      </a:r>
                      <a:r>
                        <a:rPr lang="en-US" sz="2700" b="1" i="1" u="none" strike="noStrike" cap="none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hard to stay focused at times</a:t>
                      </a:r>
                      <a:r>
                        <a:rPr lang="en-US" sz="2700" b="0" i="1" u="none" strike="noStrike" cap="none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/>
                          <a:sym typeface="Arial"/>
                        </a:rPr>
                        <a:t>.”</a:t>
                      </a: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/>
                      <a:endParaRPr lang="en-US" sz="2700" b="0" i="1" u="none" strike="noStrike" cap="none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Arial"/>
                        <a:sym typeface="Arial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9" name="TextBox 68">
            <a:extLst>
              <a:ext uri="{FF2B5EF4-FFF2-40B4-BE49-F238E27FC236}">
                <a16:creationId xmlns:a16="http://schemas.microsoft.com/office/drawing/2014/main" id="{9045353D-60A3-9480-13ED-8466F38C556E}"/>
              </a:ext>
            </a:extLst>
          </p:cNvPr>
          <p:cNvSpPr txBox="1"/>
          <p:nvPr/>
        </p:nvSpPr>
        <p:spPr>
          <a:xfrm>
            <a:off x="9541455" y="20772036"/>
            <a:ext cx="101047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4. </a:t>
            </a:r>
            <a:r>
              <a:rPr kumimoji="0" lang="en-US" sz="35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Online Educational Module’s Helpfulness in Learning About the D/deaf Community</a:t>
            </a:r>
          </a:p>
        </p:txBody>
      </p:sp>
      <p:graphicFrame>
        <p:nvGraphicFramePr>
          <p:cNvPr id="71" name="Chart 70">
            <a:extLst>
              <a:ext uri="{FF2B5EF4-FFF2-40B4-BE49-F238E27FC236}">
                <a16:creationId xmlns:a16="http://schemas.microsoft.com/office/drawing/2014/main" id="{9500B828-8537-2145-9B7B-15F0BE13B7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0448158"/>
              </p:ext>
            </p:extLst>
          </p:nvPr>
        </p:nvGraphicFramePr>
        <p:xfrm>
          <a:off x="9523362" y="21941587"/>
          <a:ext cx="10385509" cy="4530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14C01E7-7BD4-1D69-E2FA-42D301454413}"/>
              </a:ext>
            </a:extLst>
          </p:cNvPr>
          <p:cNvSpPr txBox="1"/>
          <p:nvPr/>
        </p:nvSpPr>
        <p:spPr>
          <a:xfrm>
            <a:off x="9528390" y="26624457"/>
            <a:ext cx="100785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5. </a:t>
            </a:r>
            <a:r>
              <a:rPr kumimoji="0" lang="en-US" sz="35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Recommendation Strength for Repeating Educational Module for Future Intensives</a:t>
            </a:r>
          </a:p>
        </p:txBody>
      </p:sp>
      <p:graphicFrame>
        <p:nvGraphicFramePr>
          <p:cNvPr id="74" name="Chart 73">
            <a:extLst>
              <a:ext uri="{FF2B5EF4-FFF2-40B4-BE49-F238E27FC236}">
                <a16:creationId xmlns:a16="http://schemas.microsoft.com/office/drawing/2014/main" id="{E565F4E3-C2DB-6F15-1FEA-9D586187E5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5391349"/>
              </p:ext>
            </p:extLst>
          </p:nvPr>
        </p:nvGraphicFramePr>
        <p:xfrm>
          <a:off x="9528390" y="27783975"/>
          <a:ext cx="10385509" cy="4530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75" name="TextBox 74">
            <a:extLst>
              <a:ext uri="{FF2B5EF4-FFF2-40B4-BE49-F238E27FC236}">
                <a16:creationId xmlns:a16="http://schemas.microsoft.com/office/drawing/2014/main" id="{125EE892-ECB7-2192-37A8-CB13D78CE64D}"/>
              </a:ext>
            </a:extLst>
          </p:cNvPr>
          <p:cNvSpPr txBox="1"/>
          <p:nvPr/>
        </p:nvSpPr>
        <p:spPr>
          <a:xfrm>
            <a:off x="9518029" y="17418389"/>
            <a:ext cx="10287000" cy="33239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marR="0" lvl="0" indent="-45720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 statistically significant difference was seen for both the D/deaf perception (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(33) = -5.48,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&lt;.001) and knowledge scores (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(33) = -4.01,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&lt;.001).</a:t>
            </a:r>
          </a:p>
          <a:p>
            <a:pPr marL="457200" marR="0" lvl="0" indent="-457200" algn="l" defTabSz="4389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Additional statistically significant differences were seen for the modified knowledge assessment’s general knowledge (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(33) = -4.40,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&lt;.001) and communication strategies categories (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(33) = -3.14,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= .004).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325085A-A588-51FC-BAA0-3EBAB63AF014}"/>
              </a:ext>
            </a:extLst>
          </p:cNvPr>
          <p:cNvGrpSpPr>
            <a:grpSpLocks noChangeAspect="1"/>
          </p:cNvGrpSpPr>
          <p:nvPr/>
        </p:nvGrpSpPr>
        <p:grpSpPr>
          <a:xfrm>
            <a:off x="2568011" y="313471"/>
            <a:ext cx="4856576" cy="3906313"/>
            <a:chOff x="19021598" y="11384280"/>
            <a:chExt cx="4572000" cy="4572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B943B95-2BDB-6BE7-AEFB-38EED64DC8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21598" y="11384280"/>
              <a:ext cx="4572000" cy="4572000"/>
            </a:xfrm>
            <a:prstGeom prst="ellipse">
              <a:avLst/>
            </a:prstGeom>
            <a:solidFill>
              <a:srgbClr val="FFFFFF"/>
            </a:solidFill>
            <a:ln w="76200" cap="flat" cmpd="sng" algn="ctr">
              <a:solidFill>
                <a:srgbClr val="37779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44" name="Picture 43" descr="Logo&#10;&#10;Description automatically generated">
              <a:extLst>
                <a:ext uri="{FF2B5EF4-FFF2-40B4-BE49-F238E27FC236}">
                  <a16:creationId xmlns:a16="http://schemas.microsoft.com/office/drawing/2014/main" id="{B277DDAB-CA21-366D-9BE3-CF68701B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74147" y="11612880"/>
              <a:ext cx="4114800" cy="4114800"/>
            </a:xfrm>
            <a:prstGeom prst="rect">
              <a:avLst/>
            </a:prstGeom>
          </p:spPr>
        </p:pic>
      </p:grpSp>
      <p:pic>
        <p:nvPicPr>
          <p:cNvPr id="49" name="Picture 48" descr="Chart, pie chart&#10;&#10;Description automatically generated">
            <a:extLst>
              <a:ext uri="{FF2B5EF4-FFF2-40B4-BE49-F238E27FC236}">
                <a16:creationId xmlns:a16="http://schemas.microsoft.com/office/drawing/2014/main" id="{6D943312-AC89-5809-CF63-F5CE2209C82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428598" y="6013259"/>
            <a:ext cx="3968115" cy="45750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BC0248-14B2-F39D-0D6C-D73251C22173}"/>
              </a:ext>
            </a:extLst>
          </p:cNvPr>
          <p:cNvSpPr txBox="1"/>
          <p:nvPr/>
        </p:nvSpPr>
        <p:spPr>
          <a:xfrm>
            <a:off x="10939097" y="6384632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104CFD8-5BED-C56A-8044-B19D8D8DE530}"/>
              </a:ext>
            </a:extLst>
          </p:cNvPr>
          <p:cNvSpPr txBox="1"/>
          <p:nvPr/>
        </p:nvSpPr>
        <p:spPr>
          <a:xfrm>
            <a:off x="14405684" y="6384632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FD43A8D-0464-8539-7460-962DF3494B2E}"/>
              </a:ext>
            </a:extLst>
          </p:cNvPr>
          <p:cNvSpPr txBox="1"/>
          <p:nvPr/>
        </p:nvSpPr>
        <p:spPr>
          <a:xfrm>
            <a:off x="17987174" y="6384632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6CE6830-24E5-E038-7980-6E9F2AB75147}"/>
              </a:ext>
            </a:extLst>
          </p:cNvPr>
          <p:cNvSpPr txBox="1"/>
          <p:nvPr/>
        </p:nvSpPr>
        <p:spPr>
          <a:xfrm>
            <a:off x="21507159" y="6386819"/>
            <a:ext cx="836513" cy="428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69AF53E-772F-6EEE-B913-7E3A0FA15D59}"/>
              </a:ext>
            </a:extLst>
          </p:cNvPr>
          <p:cNvSpPr txBox="1"/>
          <p:nvPr/>
        </p:nvSpPr>
        <p:spPr>
          <a:xfrm>
            <a:off x="25084282" y="6384632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59794AE-48C6-BF79-060E-ABE1C43C0078}"/>
              </a:ext>
            </a:extLst>
          </p:cNvPr>
          <p:cNvSpPr txBox="1"/>
          <p:nvPr/>
        </p:nvSpPr>
        <p:spPr>
          <a:xfrm>
            <a:off x="28610144" y="6384632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FBF7B93-0D64-5D1E-F484-FE0718903C96}"/>
              </a:ext>
            </a:extLst>
          </p:cNvPr>
          <p:cNvSpPr txBox="1"/>
          <p:nvPr/>
        </p:nvSpPr>
        <p:spPr>
          <a:xfrm>
            <a:off x="31795700" y="6384631"/>
            <a:ext cx="9124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0FAD22D-BEE5-2C48-F190-81A3D19B09BA}"/>
              </a:ext>
            </a:extLst>
          </p:cNvPr>
          <p:cNvSpPr txBox="1"/>
          <p:nvPr/>
        </p:nvSpPr>
        <p:spPr>
          <a:xfrm>
            <a:off x="17503052" y="16706743"/>
            <a:ext cx="8278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26B8AFB-AA56-70AE-84F0-CD3142AE1397}"/>
              </a:ext>
            </a:extLst>
          </p:cNvPr>
          <p:cNvSpPr txBox="1"/>
          <p:nvPr/>
        </p:nvSpPr>
        <p:spPr>
          <a:xfrm>
            <a:off x="25868243" y="16706744"/>
            <a:ext cx="8357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=34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C088753-001C-67B9-6116-E1ECE11773B8}"/>
              </a:ext>
            </a:extLst>
          </p:cNvPr>
          <p:cNvSpPr txBox="1"/>
          <p:nvPr/>
        </p:nvSpPr>
        <p:spPr>
          <a:xfrm>
            <a:off x="9580648" y="26041366"/>
            <a:ext cx="7916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9E07276-8C0E-72E3-90FA-2531A235ECD9}"/>
              </a:ext>
            </a:extLst>
          </p:cNvPr>
          <p:cNvSpPr txBox="1"/>
          <p:nvPr/>
        </p:nvSpPr>
        <p:spPr>
          <a:xfrm>
            <a:off x="9580649" y="31919322"/>
            <a:ext cx="7916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487AAC3-21BF-5086-4056-E1FAB64C4B23}"/>
              </a:ext>
            </a:extLst>
          </p:cNvPr>
          <p:cNvSpPr txBox="1"/>
          <p:nvPr/>
        </p:nvSpPr>
        <p:spPr>
          <a:xfrm>
            <a:off x="9567590" y="16729078"/>
            <a:ext cx="7880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=38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0347C064-89B5-A0FA-93E5-D9D1EC8C36D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225839" y="1753934"/>
            <a:ext cx="2057400" cy="20574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CFEAA6AB-02FA-3F8F-1BB8-4F5D7A1F9F36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8630" r="18511" b="24072"/>
          <a:stretch/>
        </p:blipFill>
        <p:spPr>
          <a:xfrm>
            <a:off x="29027113" y="1753934"/>
            <a:ext cx="1518404" cy="2286000"/>
          </a:xfrm>
          <a:prstGeom prst="rect">
            <a:avLst/>
          </a:prstGeom>
        </p:spPr>
      </p:pic>
      <p:pic>
        <p:nvPicPr>
          <p:cNvPr id="5" name="Graphic 4" descr="Sign language outline">
            <a:extLst>
              <a:ext uri="{FF2B5EF4-FFF2-40B4-BE49-F238E27FC236}">
                <a16:creationId xmlns:a16="http://schemas.microsoft.com/office/drawing/2014/main" id="{DDE21DAE-4CCF-A236-5E33-EC09DD5B70C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123592" y="7507846"/>
            <a:ext cx="2057400" cy="20574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E50A1502-05C8-754F-0EA3-2F8C9B42E4F1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20520" r="20929" b="40616"/>
          <a:stretch/>
        </p:blipFill>
        <p:spPr>
          <a:xfrm>
            <a:off x="6829488" y="25410554"/>
            <a:ext cx="1876220" cy="27432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C13F894-D8FF-D676-806E-BA0A8032C9B3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1" t="14381" r="26253" b="39158"/>
          <a:stretch/>
        </p:blipFill>
        <p:spPr>
          <a:xfrm>
            <a:off x="41731882" y="12674869"/>
            <a:ext cx="1500259" cy="11430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A2362A9B-3651-B441-7F7D-A7AAB2567AC0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14847" r="8705" b="34230"/>
          <a:stretch/>
        </p:blipFill>
        <p:spPr>
          <a:xfrm>
            <a:off x="41309909" y="30272150"/>
            <a:ext cx="1839605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14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lk">
  <a:themeElements>
    <a:clrScheme name="Custom 3">
      <a:dk1>
        <a:srgbClr val="40110E"/>
      </a:dk1>
      <a:lt1>
        <a:srgbClr val="DF7772"/>
      </a:lt1>
      <a:dk2>
        <a:srgbClr val="081E2D"/>
      </a:dk2>
      <a:lt2>
        <a:srgbClr val="FFDE7E"/>
      </a:lt2>
      <a:accent1>
        <a:srgbClr val="EDD796"/>
      </a:accent1>
      <a:accent2>
        <a:srgbClr val="FFC829"/>
      </a:accent2>
      <a:accent3>
        <a:srgbClr val="561613"/>
      </a:accent3>
      <a:accent4>
        <a:srgbClr val="C00000"/>
      </a:accent4>
      <a:accent5>
        <a:srgbClr val="AF8B1E"/>
      </a:accent5>
      <a:accent6>
        <a:srgbClr val="A35E21"/>
      </a:accent6>
      <a:hlink>
        <a:srgbClr val="0B283D"/>
      </a:hlink>
      <a:folHlink>
        <a:srgbClr val="113C5B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>
    <a:spDef>
      <a:spPr>
        <a:solidFill>
          <a:srgbClr val="F8F8F8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8207</TotalTime>
  <Words>1032</Words>
  <Application>Microsoft Office PowerPoint</Application>
  <PresentationFormat>Custom</PresentationFormat>
  <Paragraphs>119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Lucida Grande</vt:lpstr>
      <vt:lpstr>Times New Roman</vt:lpstr>
      <vt:lpstr>Wingdings</vt:lpstr>
      <vt:lpstr>Silk</vt:lpstr>
      <vt:lpstr>PowerPoint Presentation</vt:lpstr>
    </vt:vector>
  </TitlesOfParts>
  <Company>University of Missouri - St. Louis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lewischr</dc:creator>
  <cp:lastModifiedBy>bjpzp9</cp:lastModifiedBy>
  <cp:revision>184</cp:revision>
  <cp:lastPrinted>2013-01-29T16:15:54Z</cp:lastPrinted>
  <dcterms:created xsi:type="dcterms:W3CDTF">2010-04-06T19:30:00Z</dcterms:created>
  <dcterms:modified xsi:type="dcterms:W3CDTF">2022-07-22T15:28:08Z</dcterms:modified>
</cp:coreProperties>
</file>