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La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760">
          <p15:clr>
            <a:srgbClr val="9AA0A6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/>
        <p:guide pos="1620" orient="horz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Lato-bold.fntdata"/><Relationship Id="rId13" Type="http://schemas.openxmlformats.org/officeDocument/2006/relationships/customXml" Target="../customXml/item3.xml"/><Relationship Id="rId3" Type="http://schemas.openxmlformats.org/officeDocument/2006/relationships/presProps" Target="presProps.xml"/><Relationship Id="rId7" Type="http://schemas.openxmlformats.org/officeDocument/2006/relationships/font" Target="fonts/Lato-regular.fntdata"/><Relationship Id="rId12" Type="http://schemas.openxmlformats.org/officeDocument/2006/relationships/customXml" Target="../customXml/item2.xml"/><Relationship Id="rId2" Type="http://schemas.openxmlformats.org/officeDocument/2006/relationships/viewProps" Target="viewProps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font" Target="fonts/Lato-boldItalic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onlinelibrary.wiley.com/doi/epdf/10.1002/acr.20556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7B7B7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4695" y="47171"/>
            <a:ext cx="9014254" cy="875321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Stressful Life Events Correlate with Depressive Symptoms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Michelle M. Meng</a:t>
            </a:r>
            <a:r>
              <a:rPr b="0" baseline="3000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Miranda N. Jany</a:t>
            </a:r>
            <a:r>
              <a:rPr b="0" baseline="3000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&amp; Carissa L. Philippi</a:t>
            </a:r>
            <a:r>
              <a:rPr b="0" baseline="3000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baseline="3000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i="0" lang="en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Department of Psychological Sciences, University of Missouri-St. Louis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64695" y="946001"/>
            <a:ext cx="2743200" cy="1263125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Stressful life events, such as abuse, divorce, or spending time in jail</a:t>
            </a:r>
            <a:r>
              <a:rPr b="0" i="0" lang="en" sz="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have been known to cause psychological and physical symptoms, such as depression (1).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Previous research has examined the association between the amount of stressful life events and the onset of depression (2).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64695" y="3076422"/>
            <a:ext cx="2743200" cy="200172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Methods &amp; Materials</a:t>
            </a:r>
            <a:endParaRPr b="1" i="0" sz="1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Participants</a:t>
            </a:r>
            <a:endParaRPr b="1" i="0" sz="10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UMSL students (</a:t>
            </a:r>
            <a:r>
              <a:rPr b="0" i="1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223) completed online questionnaires as a part of a larger study.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Materials</a:t>
            </a:r>
            <a:endParaRPr b="1" i="0" sz="10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Beck Depression Inventory (BDI):  a 21 item, self-report inventory that measures symptoms of depression (3).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Life Stressor Checklist-Revised (LSC-R): a self-report measure that assesses exposure to 30 traumatic or stressful life events (4).</a:t>
            </a:r>
            <a:endParaRPr sz="7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Statistical Analysis</a:t>
            </a:r>
            <a:endParaRPr/>
          </a:p>
          <a:p>
            <a:pPr indent="-165100" lvl="2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Noto Sans Symbols"/>
              <a:buChar char="❑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correlation was conducted for total LSC-R and BDI scores. </a:t>
            </a:r>
            <a:endParaRPr sz="700"/>
          </a:p>
        </p:txBody>
      </p:sp>
      <p:sp>
        <p:nvSpPr>
          <p:cNvPr id="57" name="Google Shape;57;p13"/>
          <p:cNvSpPr txBox="1"/>
          <p:nvPr/>
        </p:nvSpPr>
        <p:spPr>
          <a:xfrm>
            <a:off x="64695" y="2291495"/>
            <a:ext cx="2743200" cy="70255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Hypothesis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number of stressful life events will be positively correlated with depressive symptoms.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6335749" y="946001"/>
            <a:ext cx="2743200" cy="1087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was a small/weak positive </a:t>
            </a: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correlation between the number of life stressors and depressive symptoms, </a:t>
            </a:r>
            <a:r>
              <a:rPr b="0" i="1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(221) = .26, p &lt; .01.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sng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6335749" y="2107896"/>
            <a:ext cx="2743200" cy="2970254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Results suggest that stressful life events do not always cause depressive symptoms.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Participants with a low amount of life stressors were still showing depressive symptoms.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700" u="sng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700" u="sng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Limitations</a:t>
            </a:r>
            <a:endParaRPr b="1" i="0" sz="10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ask participants to be as truthful as possible which can be difficult when it is a self</a:t>
            </a:r>
            <a:r>
              <a:rPr b="0" i="0" lang="en" sz="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report process. How people process the stress they encounter affects how high or low their depressive symptoms are appraised (5).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700" u="sng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sz="700" u="sng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Future Directions</a:t>
            </a:r>
            <a:endParaRPr b="1" i="0" sz="10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Char char="❏"/>
            </a:pPr>
            <a:r>
              <a:rPr b="0" i="0" lang="en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Could include investigating age and sex differences in relation to stress and depression to see if there is a stronger correlation. 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868447" y="2882506"/>
            <a:ext cx="3429000" cy="2195644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7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endParaRPr b="0" i="0" sz="7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AutoNum type="arabicPeriod"/>
            </a:pP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Billings, A. G., &amp; Moos, R. H. (1982). Stressful life events and symptoms: A longitudinal model.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Health Psychology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(2), 99–117. doi: 10.1037/0278-6133.1.2.99</a:t>
            </a:r>
            <a:endParaRPr b="0" i="0" sz="65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700"/>
              <a:buFont typeface="Arial"/>
              <a:buAutoNum type="arabicPeriod"/>
            </a:pP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Kendler, K. S., Karkowski, L. M., &amp; Prescott, C. A. (1999). Causal Relationship Between Stressful Life Events and the Onset of Major Depression.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American Journal of Psychiatry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156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(6), 837–841. doi: 10.1176/ajp.156.6.837</a:t>
            </a:r>
            <a:endParaRPr b="0" i="0" sz="65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700"/>
              <a:buFont typeface="Arial"/>
              <a:buAutoNum type="arabicPeriod"/>
            </a:pP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Smarr, K. L., &amp; Keefer, A. L. (2011, November 7). Measures of depression and depressive symptoms: Beck Depression Inventory‐II (BDI‐II), Center for Epidemiologic Studies Depression Scale (CES‐D), Geriatric Depression Scale (GDS), Hospital Anxiety and Depression Scale (HADS), and Patient Health Questionnaire‐9 (PHQ‐9). Retrieved from </a:t>
            </a:r>
            <a:r>
              <a:rPr b="0" i="0" lang="en" sz="65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https://onlinelibrary.wiley.com/doi/epdf/10.1002/acr.20556</a:t>
            </a:r>
            <a:endParaRPr b="0" i="0" sz="65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700"/>
              <a:buFont typeface="Times New Roman"/>
              <a:buAutoNum type="arabicPeriod"/>
            </a:pP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Wolfe, J., Kimerling, R., Brown, P., Chrestman, K., &amp; Levin, K. (1997). The Life Stressor Checklist-Revised (LSC-R) [Measurement instrument]. Available from http://www.ptsd.va.gov</a:t>
            </a:r>
            <a:r>
              <a:rPr b="0" i="0" lang="en" sz="65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65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730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700"/>
              <a:buFont typeface="Arial"/>
              <a:buAutoNum type="arabicPeriod"/>
            </a:pP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Folkman, S., &amp; Lazarus, R. S. (1986). Stress processes and depressive symptomatology.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Journal of Abnormal Psychology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1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95</a:t>
            </a:r>
            <a:r>
              <a:rPr b="0" i="0" lang="en" sz="65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(2), 107–113. doi: 10.1037/0021-843x.95.2.107</a:t>
            </a:r>
            <a:endParaRPr b="0" i="0" sz="65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CANS_lab_logo.psd" id="61" name="Google Shape;6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0170" y="57349"/>
            <a:ext cx="754778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  Description automatically generated" id="62" name="Google Shape;6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0467" y="103069"/>
            <a:ext cx="93771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map  Description automatically generated" id="63" name="Google Shape;6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857323" y="946001"/>
            <a:ext cx="3429000" cy="20317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E1E3F07CB7704381E85F7773CD3EDD" ma:contentTypeVersion="11" ma:contentTypeDescription="Create a new document." ma:contentTypeScope="" ma:versionID="c1a8d35a73ff02a55f8fa4db89ae4ca6">
  <xsd:schema xmlns:xsd="http://www.w3.org/2001/XMLSchema" xmlns:xs="http://www.w3.org/2001/XMLSchema" xmlns:p="http://schemas.microsoft.com/office/2006/metadata/properties" xmlns:ns2="6e3abc87-b9a5-4a22-be53-9ff88082b012" xmlns:ns3="70f6d1bf-724e-4ab3-aa3c-ff1a7f1273ed" targetNamespace="http://schemas.microsoft.com/office/2006/metadata/properties" ma:root="true" ma:fieldsID="d2c180d9d1eb706a9827550dbd13ec43" ns2:_="" ns3:_="">
    <xsd:import namespace="6e3abc87-b9a5-4a22-be53-9ff88082b012"/>
    <xsd:import namespace="70f6d1bf-724e-4ab3-aa3c-ff1a7f1273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3abc87-b9a5-4a22-be53-9ff88082b0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f6d1bf-724e-4ab3-aa3c-ff1a7f1273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E9A0C6-E0AA-44C2-BB6B-36FD1E52EE3D}"/>
</file>

<file path=customXml/itemProps2.xml><?xml version="1.0" encoding="utf-8"?>
<ds:datastoreItem xmlns:ds="http://schemas.openxmlformats.org/officeDocument/2006/customXml" ds:itemID="{CCD452FE-94A6-417E-B8E9-547B6C73A697}"/>
</file>

<file path=customXml/itemProps3.xml><?xml version="1.0" encoding="utf-8"?>
<ds:datastoreItem xmlns:ds="http://schemas.openxmlformats.org/officeDocument/2006/customXml" ds:itemID="{0A0F9835-4091-4CCD-91ED-C23491A211F6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0x0101006CE1E3F07CB7704381E85F7773CD3EDD</vt:lpwstr>
  </property>
</Properties>
</file>