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9"/>
  </p:notesMasterIdLst>
  <p:sldIdLst>
    <p:sldId id="256" r:id="rId2"/>
    <p:sldId id="257" r:id="rId3"/>
    <p:sldId id="266" r:id="rId4"/>
    <p:sldId id="267" r:id="rId5"/>
    <p:sldId id="258" r:id="rId6"/>
    <p:sldId id="259" r:id="rId7"/>
    <p:sldId id="261" r:id="rId8"/>
    <p:sldId id="260" r:id="rId9"/>
    <p:sldId id="269" r:id="rId10"/>
    <p:sldId id="268" r:id="rId11"/>
    <p:sldId id="262" r:id="rId12"/>
    <p:sldId id="264" r:id="rId13"/>
    <p:sldId id="270" r:id="rId14"/>
    <p:sldId id="263" r:id="rId15"/>
    <p:sldId id="277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AD3607"/>
    <a:srgbClr val="DD4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931" autoAdjust="0"/>
  </p:normalViewPr>
  <p:slideViewPr>
    <p:cSldViewPr snapToObjects="1" showGuides="1">
      <p:cViewPr>
        <p:scale>
          <a:sx n="73" d="100"/>
          <a:sy n="73" d="100"/>
        </p:scale>
        <p:origin x="-1830" y="-258"/>
      </p:cViewPr>
      <p:guideLst>
        <p:guide orient="horz" pos="2400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C0D84-76A3-4E0F-9475-89B43929E908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02C11-71FF-43E4-B0D5-042F8DB9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QFF-Quartic Force Field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02C11-71FF-43E4-B0D5-042F8DB95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02C11-71FF-43E4-B0D5-042F8DB95A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80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3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77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58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21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871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719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66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94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8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95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9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26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8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7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74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3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7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100" dirty="0"/>
              <a:t>Rotational Analysis of an</a:t>
            </a:r>
            <a:br>
              <a:rPr lang="en-US" sz="2100" dirty="0"/>
            </a:br>
            <a:r>
              <a:rPr lang="en-US" sz="2100" dirty="0"/>
              <a:t>Electronic Transition of </a:t>
            </a:r>
            <a:r>
              <a:rPr lang="en-US" sz="2100" dirty="0" err="1"/>
              <a:t>CuOH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Observed with </a:t>
            </a:r>
            <a:r>
              <a:rPr lang="en-US" sz="2100" dirty="0" err="1"/>
              <a:t>Intracavity</a:t>
            </a:r>
            <a:r>
              <a:rPr lang="en-US" sz="2100" dirty="0"/>
              <a:t> Laser spectroscopy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/>
              <a:t>Jack C. Harms</a:t>
            </a:r>
            <a:r>
              <a:rPr lang="en-US" dirty="0" smtClean="0"/>
              <a:t>, Leah C. O’Brien</a:t>
            </a:r>
            <a:r>
              <a:rPr lang="en-US" baseline="30000" dirty="0" smtClean="0"/>
              <a:t>*</a:t>
            </a:r>
            <a:r>
              <a:rPr lang="en-US" dirty="0" smtClean="0"/>
              <a:t>, &amp; James J. O’Brien</a:t>
            </a:r>
          </a:p>
          <a:p>
            <a:r>
              <a:rPr lang="en-US" sz="1600" i="1" dirty="0" smtClean="0"/>
              <a:t>Department of Chemistry and Biochemistry, University of Missouri-St. Louis</a:t>
            </a:r>
          </a:p>
          <a:p>
            <a:r>
              <a:rPr lang="en-US" sz="1600" i="1" baseline="30000" dirty="0" smtClean="0"/>
              <a:t>*</a:t>
            </a:r>
            <a:r>
              <a:rPr lang="en-US" sz="1600" i="1" dirty="0" smtClean="0"/>
              <a:t>Department of Chemistry, Southern Illinois University Edwardsville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9703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61769"/>
            <a:ext cx="6798734" cy="130386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CuOD</a:t>
            </a:r>
            <a:r>
              <a:rPr lang="en-US" sz="2800" dirty="0" smtClean="0"/>
              <a:t> Spectrum with PGOPHER Simulation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32407" y="1853183"/>
            <a:ext cx="8879186" cy="4755968"/>
            <a:chOff x="132407" y="1853183"/>
            <a:chExt cx="8879186" cy="4755968"/>
          </a:xfrm>
        </p:grpSpPr>
        <p:grpSp>
          <p:nvGrpSpPr>
            <p:cNvPr id="8" name="Group 7"/>
            <p:cNvGrpSpPr/>
            <p:nvPr/>
          </p:nvGrpSpPr>
          <p:grpSpPr>
            <a:xfrm>
              <a:off x="132407" y="1853183"/>
              <a:ext cx="8879186" cy="4755968"/>
              <a:chOff x="-64626" y="1454196"/>
              <a:chExt cx="9050545" cy="483796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1454196"/>
                <a:ext cx="8985919" cy="483796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52"/>
              <a:stretch/>
            </p:blipFill>
            <p:spPr bwMode="auto">
              <a:xfrm>
                <a:off x="128822" y="2031054"/>
                <a:ext cx="8827837" cy="4126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65397" y="3750197"/>
                <a:ext cx="316480" cy="2430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16200000">
                <a:off x="-580609" y="3678138"/>
                <a:ext cx="1404519" cy="37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Absorbance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9260" y="6143102"/>
                <a:ext cx="8915400" cy="528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901696" y="2026548"/>
              <a:ext cx="1536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(0, 1) </a:t>
              </a:r>
              <a:r>
                <a:rPr lang="en-US" dirty="0" err="1" smtClean="0">
                  <a:solidFill>
                    <a:schemeClr val="accent1">
                      <a:lumMod val="50000"/>
                    </a:schemeClr>
                  </a:solidFill>
                </a:rPr>
                <a:t>subband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40992" y="2313060"/>
              <a:ext cx="1487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(1, 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) </a:t>
              </a:r>
              <a:r>
                <a:rPr lang="en-US" dirty="0" err="1" smtClean="0">
                  <a:solidFill>
                    <a:schemeClr val="accent1">
                      <a:lumMod val="50000"/>
                    </a:schemeClr>
                  </a:solidFill>
                </a:rPr>
                <a:t>subband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92352" y="2026548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(2, 3) </a:t>
              </a:r>
              <a:r>
                <a:rPr lang="en-US" dirty="0" err="1" smtClean="0">
                  <a:solidFill>
                    <a:schemeClr val="accent1">
                      <a:lumMod val="50000"/>
                    </a:schemeClr>
                  </a:solidFill>
                </a:rPr>
                <a:t>subband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2540" y="2313060"/>
              <a:ext cx="1540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(1, 0) </a:t>
              </a:r>
              <a:r>
                <a:rPr lang="en-US" dirty="0" err="1" smtClean="0">
                  <a:solidFill>
                    <a:schemeClr val="accent1">
                      <a:lumMod val="50000"/>
                    </a:schemeClr>
                  </a:solidFill>
                </a:rPr>
                <a:t>subband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44512" y="2026548"/>
              <a:ext cx="1452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(2, 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) </a:t>
              </a:r>
              <a:r>
                <a:rPr lang="en-US" dirty="0" err="1" smtClean="0">
                  <a:solidFill>
                    <a:schemeClr val="accent1">
                      <a:lumMod val="50000"/>
                    </a:schemeClr>
                  </a:solidFill>
                </a:rPr>
                <a:t>subband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5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768" y="915337"/>
            <a:ext cx="7336465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Molecular Constants </a:t>
            </a:r>
            <a:br>
              <a:rPr lang="en-US" dirty="0" smtClean="0"/>
            </a:br>
            <a:r>
              <a:rPr lang="en-US" dirty="0" smtClean="0"/>
              <a:t>for [15.1] A</a:t>
            </a:r>
            <a:r>
              <a:rPr lang="en-US" baseline="30000" dirty="0" smtClean="0"/>
              <a:t>" </a:t>
            </a:r>
            <a:r>
              <a:rPr lang="en-US" dirty="0" smtClean="0"/>
              <a:t>State of </a:t>
            </a:r>
            <a:r>
              <a:rPr lang="en-US" dirty="0" err="1" smtClean="0"/>
              <a:t>CuOH</a:t>
            </a:r>
            <a:endParaRPr lang="en-US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2580323"/>
            <a:ext cx="8686800" cy="3132415"/>
            <a:chOff x="228600" y="2580323"/>
            <a:chExt cx="8686800" cy="313241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580323"/>
              <a:ext cx="8686800" cy="313241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03358" y="3306731"/>
              <a:ext cx="1488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72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99" y="546198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 err="1" smtClean="0"/>
              <a:t>CuOH</a:t>
            </a:r>
            <a:r>
              <a:rPr lang="en-US" dirty="0" smtClean="0"/>
              <a:t> Structure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688336" y="3037696"/>
            <a:ext cx="3767328" cy="3080249"/>
            <a:chOff x="2687727" y="3639981"/>
            <a:chExt cx="3767328" cy="3080249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727" y="3674305"/>
              <a:ext cx="3767328" cy="304592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684181" y="4284918"/>
              <a:ext cx="1775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AD3607"/>
                  </a:solidFill>
                </a:rPr>
                <a:t>[15.1]</a:t>
              </a:r>
              <a:r>
                <a:rPr lang="en-US" sz="2800" i="1" dirty="0" smtClean="0">
                  <a:solidFill>
                    <a:srgbClr val="AD3607"/>
                  </a:solidFill>
                </a:rPr>
                <a:t> </a:t>
              </a:r>
              <a:r>
                <a:rPr lang="en-US" sz="2800" dirty="0" smtClean="0">
                  <a:solidFill>
                    <a:srgbClr val="AD3607"/>
                  </a:solidFill>
                </a:rPr>
                <a:t>A</a:t>
              </a:r>
              <a:r>
                <a:rPr lang="en-US" sz="2800" baseline="30000" dirty="0" smtClean="0">
                  <a:solidFill>
                    <a:srgbClr val="AD3607"/>
                  </a:solidFill>
                </a:rPr>
                <a:t>"</a:t>
              </a:r>
              <a:endParaRPr lang="en-US" sz="2800" i="1" baseline="30000" dirty="0">
                <a:solidFill>
                  <a:srgbClr val="AD3607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84181" y="5511209"/>
              <a:ext cx="1775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accent3">
                      <a:lumMod val="50000"/>
                    </a:schemeClr>
                  </a:solidFill>
                </a:rPr>
                <a:t>X</a:t>
              </a:r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800" baseline="300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A</a:t>
              </a:r>
              <a:r>
                <a:rPr lang="en-US" sz="2800" baseline="30000" dirty="0" smtClean="0">
                  <a:solidFill>
                    <a:schemeClr val="accent3">
                      <a:lumMod val="50000"/>
                    </a:schemeClr>
                  </a:solidFill>
                </a:rPr>
                <a:t>'</a:t>
              </a:r>
              <a:endParaRPr lang="en-US" sz="2800" i="1" baseline="30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71590" y="6358268"/>
              <a:ext cx="350874" cy="291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39691" y="632636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panose="02040503050406030204" pitchFamily="18" charset="0"/>
                  <a:cs typeface="Calibri"/>
                </a:rPr>
                <a:t>Å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2724" y="5751553"/>
              <a:ext cx="5156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latin typeface="Cambria" panose="02040503050406030204" pitchFamily="18" charset="0"/>
                  <a:cs typeface="Calibri"/>
                </a:rPr>
                <a:t>0.50</a:t>
              </a:r>
              <a:endParaRPr lang="en-US" sz="1050" dirty="0">
                <a:latin typeface="Cambria" panose="0204050305040603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2724" y="6267025"/>
              <a:ext cx="5156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latin typeface="Cambria" panose="02040503050406030204" pitchFamily="18" charset="0"/>
                  <a:cs typeface="Calibri"/>
                </a:rPr>
                <a:t>1.00</a:t>
              </a:r>
              <a:endParaRPr lang="en-US" sz="1050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2724" y="4164746"/>
              <a:ext cx="5156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latin typeface="Cambria" panose="02040503050406030204" pitchFamily="18" charset="0"/>
                  <a:cs typeface="Calibri"/>
                </a:rPr>
                <a:t>0.50</a:t>
              </a:r>
              <a:endParaRPr lang="en-US" sz="1050" dirty="0">
                <a:latin typeface="Cambria" panose="020405030504060302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2724" y="3639981"/>
              <a:ext cx="5156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latin typeface="Cambria" panose="02040503050406030204" pitchFamily="18" charset="0"/>
                  <a:cs typeface="Calibri"/>
                </a:rPr>
                <a:t>1.00</a:t>
              </a:r>
              <a:endParaRPr lang="en-US" sz="1050" dirty="0">
                <a:latin typeface="Cambria" panose="0204050305040603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80115" y="5336178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3">
                      <a:lumMod val="50000"/>
                    </a:schemeClr>
                  </a:solidFill>
                </a:rPr>
                <a:t>˜</a:t>
              </a:r>
              <a:endParaRPr lang="en-US" sz="4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96" y="1600200"/>
            <a:ext cx="4407408" cy="1371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9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41155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(1,0) </a:t>
            </a:r>
            <a:r>
              <a:rPr lang="en-US" dirty="0" err="1" smtClean="0"/>
              <a:t>Subband</a:t>
            </a:r>
            <a:r>
              <a:rPr lang="en-US" dirty="0" smtClean="0"/>
              <a:t> of </a:t>
            </a:r>
            <a:r>
              <a:rPr lang="en-US" baseline="30000" dirty="0" smtClean="0"/>
              <a:t>63</a:t>
            </a:r>
            <a:r>
              <a:rPr lang="en-US" dirty="0" smtClean="0"/>
              <a:t>CuOH Transition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" y="1406092"/>
            <a:ext cx="8702189" cy="5298835"/>
            <a:chOff x="228600" y="1406092"/>
            <a:chExt cx="8702189" cy="529883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430143"/>
              <a:ext cx="8686800" cy="5274784"/>
            </a:xfrm>
            <a:prstGeom prst="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5400000" flipH="1">
              <a:off x="6091048" y="3845723"/>
              <a:ext cx="5279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Absorbance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64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756841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Residuals for (1,0) </a:t>
            </a:r>
            <a:r>
              <a:rPr lang="en-US" dirty="0" err="1" smtClean="0"/>
              <a:t>subband</a:t>
            </a:r>
            <a:r>
              <a:rPr lang="en-US" dirty="0" smtClean="0"/>
              <a:t> of </a:t>
            </a:r>
            <a:r>
              <a:rPr lang="en-US" baseline="30000" dirty="0" smtClean="0"/>
              <a:t>63</a:t>
            </a:r>
            <a:r>
              <a:rPr lang="en-US" dirty="0" smtClean="0"/>
              <a:t>CuOH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2" y="2089425"/>
            <a:ext cx="8620697" cy="4537053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" y="0"/>
            <a:ext cx="9143998" cy="6959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7924800" y="1972381"/>
            <a:ext cx="123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>
                <a:solidFill>
                  <a:prstClr val="black"/>
                </a:solidFill>
                <a:ea typeface="DFKai-SB"/>
              </a:rPr>
              <a:t>2 </a:t>
            </a:r>
            <a:r>
              <a:rPr lang="en-US" sz="1400" b="1" baseline="30000" dirty="0" smtClean="0">
                <a:solidFill>
                  <a:prstClr val="black"/>
                </a:solidFill>
                <a:ea typeface="DFKai-SB"/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  <a:ea typeface="DFKai-SB"/>
              </a:rPr>
              <a:t>A'</a:t>
            </a:r>
            <a:endParaRPr lang="en-US" sz="1400" b="1" baseline="30000" dirty="0">
              <a:solidFill>
                <a:prstClr val="black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924800" y="2227068"/>
            <a:ext cx="123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ea typeface="DFKai-SB"/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  <a:ea typeface="DFKai-SB"/>
              </a:rPr>
              <a:t> </a:t>
            </a:r>
            <a:r>
              <a:rPr lang="en-US" sz="1400" b="1" baseline="30000" dirty="0" smtClean="0">
                <a:solidFill>
                  <a:prstClr val="black"/>
                </a:solidFill>
                <a:ea typeface="DFKai-SB"/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  <a:ea typeface="DFKai-SB"/>
              </a:rPr>
              <a:t>A"</a:t>
            </a:r>
            <a:endParaRPr lang="en-US" sz="1400" b="1" baseline="30000" dirty="0">
              <a:solidFill>
                <a:prstClr val="black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924800" y="3352800"/>
            <a:ext cx="123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rgbClr val="0070C0"/>
                </a:solidFill>
                <a:ea typeface="DFKai-SB"/>
              </a:rPr>
              <a:t>1</a:t>
            </a:r>
            <a:r>
              <a:rPr lang="en-US" sz="1400" b="1" dirty="0" smtClean="0">
                <a:solidFill>
                  <a:srgbClr val="0070C0"/>
                </a:solidFill>
                <a:ea typeface="DFKai-SB"/>
              </a:rPr>
              <a:t> </a:t>
            </a:r>
            <a:r>
              <a:rPr lang="en-US" sz="1400" b="1" baseline="30000" dirty="0" smtClean="0">
                <a:solidFill>
                  <a:srgbClr val="0070C0"/>
                </a:solidFill>
                <a:ea typeface="DFKai-SB"/>
              </a:rPr>
              <a:t>3</a:t>
            </a:r>
            <a:r>
              <a:rPr lang="en-US" sz="1400" b="1" dirty="0" smtClean="0">
                <a:solidFill>
                  <a:srgbClr val="0070C0"/>
                </a:solidFill>
                <a:ea typeface="DFKai-SB"/>
              </a:rPr>
              <a:t>A"</a:t>
            </a:r>
            <a:endParaRPr lang="en-US" sz="1400" b="1" baseline="30000" dirty="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924800" y="2999601"/>
            <a:ext cx="123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rgbClr val="0070C0"/>
                </a:solidFill>
                <a:ea typeface="DFKai-SB"/>
              </a:rPr>
              <a:t>1</a:t>
            </a:r>
            <a:r>
              <a:rPr lang="en-US" sz="1400" b="1" dirty="0" smtClean="0">
                <a:solidFill>
                  <a:srgbClr val="0070C0"/>
                </a:solidFill>
                <a:ea typeface="DFKai-SB"/>
              </a:rPr>
              <a:t> </a:t>
            </a:r>
            <a:r>
              <a:rPr lang="en-US" sz="1400" b="1" baseline="30000" dirty="0" smtClean="0">
                <a:solidFill>
                  <a:srgbClr val="0070C0"/>
                </a:solidFill>
                <a:ea typeface="DFKai-SB"/>
              </a:rPr>
              <a:t>3</a:t>
            </a:r>
            <a:r>
              <a:rPr lang="en-US" sz="1400" b="1" dirty="0" smtClean="0">
                <a:solidFill>
                  <a:srgbClr val="0070C0"/>
                </a:solidFill>
                <a:ea typeface="DFKai-SB"/>
              </a:rPr>
              <a:t>A'</a:t>
            </a:r>
            <a:endParaRPr lang="en-US" sz="1400" b="1" baseline="30000" dirty="0">
              <a:solidFill>
                <a:srgbClr val="0070C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129074" y="6230308"/>
            <a:ext cx="123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ea typeface="DFKai-SB"/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  <a:ea typeface="DFKai-SB"/>
              </a:rPr>
              <a:t> </a:t>
            </a:r>
            <a:r>
              <a:rPr lang="en-US" sz="1400" b="1" baseline="30000" dirty="0">
                <a:solidFill>
                  <a:prstClr val="black"/>
                </a:solidFill>
                <a:ea typeface="DFKai-SB"/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  <a:ea typeface="DFKai-SB"/>
              </a:rPr>
              <a:t>A'</a:t>
            </a:r>
            <a:endParaRPr lang="en-US" sz="1400" b="1" baseline="30000" dirty="0">
              <a:solidFill>
                <a:prstClr val="black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AEB8ADD5-BE7A-4F98-9F1C-B460AA8F0461}"/>
              </a:ext>
            </a:extLst>
          </p:cNvPr>
          <p:cNvSpPr txBox="1"/>
          <p:nvPr/>
        </p:nvSpPr>
        <p:spPr>
          <a:xfrm>
            <a:off x="3789784" y="6241460"/>
            <a:ext cx="103951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en-US" sz="1400" b="1" dirty="0">
                <a:solidFill>
                  <a:prstClr val="black"/>
                </a:solidFill>
                <a:ea typeface="DFKai-SB"/>
              </a:rPr>
              <a:t>X </a:t>
            </a:r>
            <a:r>
              <a:rPr lang="en-US" sz="1400" b="1" baseline="30000" dirty="0" smtClean="0">
                <a:solidFill>
                  <a:prstClr val="black"/>
                </a:solidFill>
                <a:ea typeface="DFKai-SB"/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  <a:ea typeface="DFKai-SB"/>
              </a:rPr>
              <a:t>A'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H="1" flipV="1">
            <a:off x="1562823" y="6421886"/>
            <a:ext cx="2286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858985" y="1096089"/>
            <a:ext cx="0" cy="411480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08" y="4111206"/>
            <a:ext cx="787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12,500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5494" y="6245697"/>
            <a:ext cx="633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10" y="1972381"/>
            <a:ext cx="787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20,000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225494" y="5534865"/>
            <a:ext cx="633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2500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608" y="3401476"/>
            <a:ext cx="787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15,000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98973" y="6236525"/>
            <a:ext cx="916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X</a:t>
            </a:r>
            <a:r>
              <a:rPr lang="en-US" sz="1400" b="1" baseline="30000" dirty="0"/>
              <a:t>1</a:t>
            </a:r>
            <a:r>
              <a:rPr lang="el-GR" sz="1400" b="1" dirty="0">
                <a:ea typeface="DFKai-SB"/>
              </a:rPr>
              <a:t>Σ</a:t>
            </a:r>
            <a:r>
              <a:rPr lang="en-US" sz="1400" b="1" baseline="30000" dirty="0">
                <a:ea typeface="DFKai-SB"/>
              </a:rPr>
              <a:t>+</a:t>
            </a:r>
            <a:endParaRPr lang="en-US" sz="1400" b="1" baseline="30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71607" y="4823144"/>
            <a:ext cx="787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10,000</a:t>
            </a:r>
            <a:endParaRPr lang="en-US" sz="1400" dirty="0"/>
          </a:p>
        </p:txBody>
      </p:sp>
      <p:sp>
        <p:nvSpPr>
          <p:cNvPr id="209" name="TextBox 208"/>
          <p:cNvSpPr txBox="1"/>
          <p:nvPr/>
        </p:nvSpPr>
        <p:spPr>
          <a:xfrm>
            <a:off x="71609" y="2690643"/>
            <a:ext cx="787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17,500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526481" y="3356478"/>
            <a:ext cx="1360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Energy (cm</a:t>
            </a:r>
            <a:r>
              <a:rPr lang="en-US" sz="1400" b="1" baseline="30000" dirty="0" smtClean="0"/>
              <a:t>-1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923764" y="1964375"/>
            <a:ext cx="63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400" b="1" dirty="0">
                <a:solidFill>
                  <a:prstClr val="black"/>
                </a:solidFill>
                <a:ea typeface="DFKai-SB"/>
              </a:rPr>
              <a:t>B </a:t>
            </a:r>
            <a:r>
              <a:rPr lang="en-US" sz="1400" b="1" baseline="30000" dirty="0">
                <a:solidFill>
                  <a:prstClr val="black"/>
                </a:solidFill>
                <a:ea typeface="DFKai-SB"/>
              </a:rPr>
              <a:t>1</a:t>
            </a:r>
            <a:r>
              <a:rPr lang="el-GR" sz="1400" b="1" dirty="0">
                <a:solidFill>
                  <a:prstClr val="black"/>
                </a:solidFill>
                <a:ea typeface="DFKai-SB"/>
              </a:rPr>
              <a:t>Π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36209" y="6233548"/>
            <a:ext cx="633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X</a:t>
            </a:r>
            <a:r>
              <a:rPr lang="en-US" sz="1400" b="1" baseline="30000" dirty="0"/>
              <a:t>1</a:t>
            </a:r>
            <a:r>
              <a:rPr lang="el-GR" sz="1400" b="1" dirty="0">
                <a:ea typeface="DFKai-SB"/>
              </a:rPr>
              <a:t>Σ</a:t>
            </a:r>
            <a:r>
              <a:rPr lang="en-US" sz="1400" b="1" baseline="30000" dirty="0">
                <a:ea typeface="DFKai-SB"/>
              </a:rPr>
              <a:t>+</a:t>
            </a:r>
            <a:endParaRPr lang="en-US" sz="1400" b="1" baseline="30000" dirty="0"/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2052291" y="1769868"/>
            <a:ext cx="0" cy="9144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>
            <a:off x="2041288" y="3244413"/>
            <a:ext cx="0" cy="9144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969045" y="3501523"/>
            <a:ext cx="593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a </a:t>
            </a:r>
            <a:r>
              <a:rPr lang="en-US" sz="1400" b="1" baseline="30000" dirty="0"/>
              <a:t>3</a:t>
            </a:r>
            <a:r>
              <a:rPr lang="el-GR" sz="1400" b="1" dirty="0"/>
              <a:t>Σ</a:t>
            </a:r>
            <a:r>
              <a:rPr lang="en-US" sz="1400" b="1" baseline="30000" dirty="0"/>
              <a:t>+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81936" y="2109759"/>
            <a:ext cx="731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400" b="1" dirty="0">
                <a:solidFill>
                  <a:prstClr val="black"/>
                </a:solidFill>
                <a:ea typeface="DFKai-SB"/>
              </a:rPr>
              <a:t>A </a:t>
            </a:r>
            <a:r>
              <a:rPr lang="en-US" sz="1400" b="1" baseline="30000" dirty="0">
                <a:solidFill>
                  <a:prstClr val="black"/>
                </a:solidFill>
                <a:ea typeface="DFKai-SB"/>
              </a:rPr>
              <a:t>1</a:t>
            </a:r>
            <a:r>
              <a:rPr lang="el-GR" sz="1400" b="1" dirty="0">
                <a:solidFill>
                  <a:prstClr val="black"/>
                </a:solidFill>
                <a:ea typeface="DFKai-SB"/>
              </a:rPr>
              <a:t>Σ</a:t>
            </a:r>
            <a:r>
              <a:rPr lang="en-US" sz="1400" b="1" baseline="30000" dirty="0">
                <a:solidFill>
                  <a:prstClr val="black"/>
                </a:solidFill>
                <a:ea typeface="DFKai-SB"/>
              </a:rPr>
              <a:t>+</a:t>
            </a:r>
            <a:r>
              <a:rPr lang="en-US" sz="1400" b="1" dirty="0">
                <a:solidFill>
                  <a:prstClr val="black"/>
                </a:solidFill>
                <a:ea typeface="DFKai-SB"/>
              </a:rPr>
              <a:t> </a:t>
            </a:r>
            <a:endParaRPr lang="en-US" sz="1400" b="1" baseline="-25000" dirty="0">
              <a:solidFill>
                <a:prstClr val="black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2052291" y="2333698"/>
            <a:ext cx="0" cy="9144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925007" y="2652399"/>
            <a:ext cx="63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400" b="1" dirty="0">
                <a:solidFill>
                  <a:prstClr val="black"/>
                </a:solidFill>
                <a:ea typeface="DFKai-SB"/>
              </a:rPr>
              <a:t>b </a:t>
            </a:r>
            <a:r>
              <a:rPr lang="en-US" sz="1400" b="1" baseline="30000" dirty="0">
                <a:solidFill>
                  <a:prstClr val="black"/>
                </a:solidFill>
                <a:ea typeface="DFKai-SB"/>
              </a:rPr>
              <a:t>3</a:t>
            </a:r>
            <a:r>
              <a:rPr lang="el-GR" sz="1400" b="1" dirty="0">
                <a:solidFill>
                  <a:prstClr val="black"/>
                </a:solidFill>
                <a:ea typeface="DFKai-SB"/>
              </a:rPr>
              <a:t>Π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rot="5400000">
            <a:off x="2052291" y="1693738"/>
            <a:ext cx="0" cy="9144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25006" y="943865"/>
            <a:ext cx="178081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/>
              <a:t>Koukounas</a:t>
            </a:r>
            <a:r>
              <a:rPr lang="en-US" sz="900" b="1" dirty="0"/>
              <a:t> &amp;</a:t>
            </a:r>
            <a:r>
              <a:rPr lang="en-US" sz="900" b="1" dirty="0" smtClean="0"/>
              <a:t> </a:t>
            </a:r>
            <a:r>
              <a:rPr lang="en-US" sz="900" b="1" dirty="0" err="1"/>
              <a:t>Mavridis</a:t>
            </a:r>
            <a:r>
              <a:rPr lang="en-US" sz="900" b="1" dirty="0"/>
              <a:t>, </a:t>
            </a:r>
            <a:endParaRPr lang="en-US" sz="900" b="1" dirty="0" smtClean="0"/>
          </a:p>
          <a:p>
            <a:r>
              <a:rPr lang="en-US" sz="900" b="1" dirty="0" smtClean="0"/>
              <a:t>JPCA </a:t>
            </a:r>
            <a:r>
              <a:rPr lang="en-US" sz="900" b="1" dirty="0"/>
              <a:t>112 (2008), </a:t>
            </a:r>
            <a:r>
              <a:rPr lang="en-US" sz="900" b="1" dirty="0" smtClean="0"/>
              <a:t>11235-50</a:t>
            </a:r>
          </a:p>
          <a:p>
            <a:endParaRPr lang="en-US" sz="100" b="1" dirty="0" smtClean="0"/>
          </a:p>
          <a:p>
            <a:r>
              <a:rPr lang="en-US" sz="900" b="1" dirty="0" smtClean="0"/>
              <a:t>Fu, Cao, Ma, &amp; </a:t>
            </a:r>
            <a:r>
              <a:rPr lang="en-US" sz="900" b="1" dirty="0" err="1" smtClean="0"/>
              <a:t>Bian</a:t>
            </a:r>
            <a:r>
              <a:rPr lang="en-US" sz="900" b="1" dirty="0" smtClean="0"/>
              <a:t>,  </a:t>
            </a:r>
          </a:p>
          <a:p>
            <a:r>
              <a:rPr lang="en-US" sz="900" b="1" i="1" dirty="0" smtClean="0"/>
              <a:t>RSC Adv.</a:t>
            </a:r>
            <a:r>
              <a:rPr lang="en-US" sz="900" b="1" dirty="0" smtClean="0"/>
              <a:t> 6 (2016), 100568</a:t>
            </a:r>
            <a:endParaRPr lang="en-US" sz="9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006481" y="513546"/>
            <a:ext cx="15017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/>
              <a:t>CuF</a:t>
            </a:r>
            <a:r>
              <a:rPr lang="en-US" sz="2500" dirty="0"/>
              <a:t>, calc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766205" y="2018465"/>
            <a:ext cx="2167031" cy="296235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1400" b="1" dirty="0" smtClean="0">
                <a:latin typeface="Book Antiqua" panose="02040602050305030304" pitchFamily="18" charset="0"/>
              </a:rPr>
              <a:t>[19.0]</a:t>
            </a:r>
            <a:r>
              <a:rPr lang="en-US" sz="1400" b="1" dirty="0" smtClean="0"/>
              <a:t> C </a:t>
            </a:r>
            <a:r>
              <a:rPr lang="en-US" sz="1400" b="1" baseline="30000" dirty="0" smtClean="0"/>
              <a:t>1</a:t>
            </a:r>
            <a:r>
              <a:rPr lang="en-US" sz="1400" b="1" dirty="0" smtClean="0">
                <a:ea typeface="DFKai-SB"/>
              </a:rPr>
              <a:t>A'</a:t>
            </a:r>
            <a:endParaRPr lang="en-US" sz="1400" b="1" baseline="-25000" dirty="0"/>
          </a:p>
        </p:txBody>
      </p:sp>
      <p:sp>
        <p:nvSpPr>
          <p:cNvPr id="79" name="TextBox 78"/>
          <p:cNvSpPr txBox="1"/>
          <p:nvPr/>
        </p:nvSpPr>
        <p:spPr>
          <a:xfrm>
            <a:off x="5816130" y="4126460"/>
            <a:ext cx="103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 </a:t>
            </a:r>
            <a:r>
              <a:rPr lang="en-US" sz="1200" b="1" baseline="30000" dirty="0" smtClean="0"/>
              <a:t>3</a:t>
            </a:r>
            <a:r>
              <a:rPr lang="en-US" sz="1200" b="1" dirty="0" smtClean="0"/>
              <a:t>A'</a:t>
            </a:r>
            <a:endParaRPr lang="en-US" sz="900" b="1" baseline="-25000" dirty="0"/>
          </a:p>
        </p:txBody>
      </p:sp>
      <p:cxnSp>
        <p:nvCxnSpPr>
          <p:cNvPr id="81" name="Straight Connector 80"/>
          <p:cNvCxnSpPr>
            <a:cxnSpLocks/>
          </p:cNvCxnSpPr>
          <p:nvPr/>
        </p:nvCxnSpPr>
        <p:spPr>
          <a:xfrm flipH="1">
            <a:off x="4876800" y="2168887"/>
            <a:ext cx="914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/>
          </p:cNvCxnSpPr>
          <p:nvPr/>
        </p:nvCxnSpPr>
        <p:spPr>
          <a:xfrm flipH="1">
            <a:off x="4876800" y="4264263"/>
            <a:ext cx="914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EE0A29C0-39CF-4F96-A081-DE3450B57B93}"/>
              </a:ext>
            </a:extLst>
          </p:cNvPr>
          <p:cNvCxnSpPr>
            <a:cxnSpLocks/>
          </p:cNvCxnSpPr>
          <p:nvPr/>
        </p:nvCxnSpPr>
        <p:spPr>
          <a:xfrm flipH="1" flipV="1">
            <a:off x="4876800" y="2351093"/>
            <a:ext cx="914400" cy="1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489A683C-C672-42E9-B04B-A4044BCBBFF5}"/>
              </a:ext>
            </a:extLst>
          </p:cNvPr>
          <p:cNvSpPr txBox="1"/>
          <p:nvPr/>
        </p:nvSpPr>
        <p:spPr>
          <a:xfrm>
            <a:off x="5750927" y="2219980"/>
            <a:ext cx="161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ea typeface="DFKai-SB"/>
              </a:rPr>
              <a:t>[18.4] B </a:t>
            </a:r>
            <a:r>
              <a:rPr lang="en-US" sz="1400" b="1" baseline="30000" dirty="0" smtClean="0">
                <a:solidFill>
                  <a:prstClr val="black"/>
                </a:solidFill>
                <a:ea typeface="DFKai-SB"/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  <a:ea typeface="DFKai-SB"/>
              </a:rPr>
              <a:t>A" </a:t>
            </a:r>
          </a:p>
          <a:p>
            <a:pPr lvl="0"/>
            <a:r>
              <a:rPr lang="en-US" sz="1400" b="1" dirty="0">
                <a:solidFill>
                  <a:prstClr val="black"/>
                </a:solidFill>
                <a:ea typeface="DFKai-SB"/>
              </a:rPr>
              <a:t>(</a:t>
            </a:r>
            <a:r>
              <a:rPr lang="el-GR" sz="1400" b="1" dirty="0" smtClean="0">
                <a:solidFill>
                  <a:prstClr val="black"/>
                </a:solidFill>
                <a:ea typeface="DFKai-SB"/>
              </a:rPr>
              <a:t>τ</a:t>
            </a:r>
            <a:r>
              <a:rPr lang="en-US" sz="1400" b="1" dirty="0">
                <a:solidFill>
                  <a:prstClr val="black"/>
                </a:solidFill>
                <a:ea typeface="DFKai-SB"/>
              </a:rPr>
              <a:t>=612 </a:t>
            </a:r>
            <a:r>
              <a:rPr lang="en-US" sz="1400" b="1" dirty="0" smtClean="0">
                <a:solidFill>
                  <a:prstClr val="black"/>
                </a:solidFill>
                <a:ea typeface="DFKai-SB"/>
              </a:rPr>
              <a:t>ns)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93" name="Straight Connector 92"/>
          <p:cNvCxnSpPr>
            <a:cxnSpLocks/>
          </p:cNvCxnSpPr>
          <p:nvPr/>
        </p:nvCxnSpPr>
        <p:spPr>
          <a:xfrm flipH="1">
            <a:off x="4876800" y="3535436"/>
            <a:ext cx="914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/>
          </p:cNvCxnSpPr>
          <p:nvPr/>
        </p:nvCxnSpPr>
        <p:spPr>
          <a:xfrm flipH="1">
            <a:off x="4876800" y="3353230"/>
            <a:ext cx="914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8AF588FF-91B9-4072-8906-01BC3F416706}"/>
              </a:ext>
            </a:extLst>
          </p:cNvPr>
          <p:cNvCxnSpPr>
            <a:cxnSpLocks/>
          </p:cNvCxnSpPr>
          <p:nvPr/>
        </p:nvCxnSpPr>
        <p:spPr>
          <a:xfrm flipH="1" flipV="1">
            <a:off x="5410200" y="2355205"/>
            <a:ext cx="0" cy="406639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cxnSpLocks/>
          </p:cNvCxnSpPr>
          <p:nvPr/>
        </p:nvCxnSpPr>
        <p:spPr>
          <a:xfrm flipV="1">
            <a:off x="5257800" y="3353231"/>
            <a:ext cx="0" cy="306837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cxnSpLocks/>
          </p:cNvCxnSpPr>
          <p:nvPr/>
        </p:nvCxnSpPr>
        <p:spPr>
          <a:xfrm flipV="1">
            <a:off x="5105400" y="3528635"/>
            <a:ext cx="0" cy="289296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11661A8F-6514-4C69-A00F-F489C7B71123}"/>
              </a:ext>
            </a:extLst>
          </p:cNvPr>
          <p:cNvCxnSpPr>
            <a:cxnSpLocks/>
          </p:cNvCxnSpPr>
          <p:nvPr/>
        </p:nvCxnSpPr>
        <p:spPr>
          <a:xfrm flipH="1">
            <a:off x="4740305" y="6422748"/>
            <a:ext cx="3388769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796834" y="3381225"/>
            <a:ext cx="1038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[15.1] </a:t>
            </a:r>
            <a:r>
              <a:rPr lang="en-US" sz="1400" b="1" dirty="0" smtClean="0">
                <a:solidFill>
                  <a:srgbClr val="C00000"/>
                </a:solidFill>
              </a:rPr>
              <a:t>A"</a:t>
            </a:r>
            <a:endParaRPr lang="en-US" sz="1400" b="1" baseline="-25000" dirty="0">
              <a:solidFill>
                <a:srgbClr val="C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0345" y="3197423"/>
            <a:ext cx="123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ea typeface="DFKai-SB"/>
              </a:rPr>
              <a:t>[15.9] A </a:t>
            </a:r>
            <a:r>
              <a:rPr lang="en-US" sz="1400" b="1" baseline="30000" dirty="0" smtClean="0">
                <a:solidFill>
                  <a:prstClr val="black"/>
                </a:solidFill>
                <a:ea typeface="DFKai-SB"/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  <a:ea typeface="DFKai-SB"/>
              </a:rPr>
              <a:t>A'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439" y="513546"/>
            <a:ext cx="15228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/>
              <a:t>CuF</a:t>
            </a:r>
            <a:r>
              <a:rPr lang="en-US" sz="2500" dirty="0"/>
              <a:t>, </a:t>
            </a:r>
            <a:r>
              <a:rPr lang="en-US" sz="2500" dirty="0" err="1"/>
              <a:t>expt</a:t>
            </a:r>
            <a:endParaRPr lang="en-US" sz="250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786439" y="2168887"/>
            <a:ext cx="914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3700839" y="2019109"/>
            <a:ext cx="945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ea typeface="DFKai-SB"/>
              </a:rPr>
              <a:t>[19.3] </a:t>
            </a:r>
            <a:r>
              <a:rPr lang="en-US" sz="1400" b="1" dirty="0" smtClean="0">
                <a:solidFill>
                  <a:prstClr val="black"/>
                </a:solidFill>
                <a:ea typeface="DFKai-SB"/>
              </a:rPr>
              <a:t> </a:t>
            </a:r>
            <a:r>
              <a:rPr lang="en-US" sz="1400" b="1" baseline="30000" dirty="0">
                <a:solidFill>
                  <a:prstClr val="black"/>
                </a:solidFill>
                <a:ea typeface="DFKai-SB"/>
              </a:rPr>
              <a:t>1</a:t>
            </a:r>
            <a:r>
              <a:rPr lang="el-GR" sz="1400" b="1" dirty="0">
                <a:solidFill>
                  <a:prstClr val="black"/>
                </a:solidFill>
                <a:ea typeface="DFKai-SB"/>
              </a:rPr>
              <a:t>Σ</a:t>
            </a:r>
            <a:r>
              <a:rPr lang="en-US" sz="1400" b="1" baseline="30000" dirty="0">
                <a:solidFill>
                  <a:prstClr val="black"/>
                </a:solidFill>
                <a:ea typeface="DFKai-SB"/>
              </a:rPr>
              <a:t>+</a:t>
            </a:r>
            <a:r>
              <a:rPr lang="en-US" sz="1400" b="1" dirty="0">
                <a:solidFill>
                  <a:prstClr val="black"/>
                </a:solidFill>
                <a:ea typeface="DFKai-SB"/>
              </a:rPr>
              <a:t> </a:t>
            </a:r>
            <a:endParaRPr lang="en-US" sz="1400" b="1" baseline="-25000" dirty="0">
              <a:solidFill>
                <a:prstClr val="black"/>
              </a:solidFill>
            </a:endParaRPr>
          </a:p>
        </p:txBody>
      </p:sp>
      <p:cxnSp>
        <p:nvCxnSpPr>
          <p:cNvPr id="244" name="Straight Connector 243"/>
          <p:cNvCxnSpPr/>
          <p:nvPr/>
        </p:nvCxnSpPr>
        <p:spPr>
          <a:xfrm flipH="1">
            <a:off x="2786439" y="3678799"/>
            <a:ext cx="914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684521" y="1838459"/>
            <a:ext cx="123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ea typeface="DFKai-SB"/>
              </a:rPr>
              <a:t>[20.3] </a:t>
            </a:r>
            <a:r>
              <a:rPr lang="en-US" sz="1400" b="1" dirty="0" smtClean="0">
                <a:solidFill>
                  <a:prstClr val="black"/>
                </a:solidFill>
                <a:ea typeface="DFKai-SB"/>
              </a:rPr>
              <a:t> </a:t>
            </a:r>
            <a:r>
              <a:rPr lang="en-US" sz="1400" b="1" baseline="30000" dirty="0">
                <a:solidFill>
                  <a:prstClr val="black"/>
                </a:solidFill>
                <a:ea typeface="DFKai-SB"/>
              </a:rPr>
              <a:t>1</a:t>
            </a:r>
            <a:r>
              <a:rPr lang="el-GR" sz="1400" b="1" dirty="0" smtClean="0">
                <a:solidFill>
                  <a:prstClr val="black"/>
                </a:solidFill>
                <a:ea typeface="DFKai-SB"/>
              </a:rPr>
              <a:t>Π</a:t>
            </a:r>
            <a:r>
              <a:rPr lang="en-US" sz="1400" b="1" baseline="-25000" dirty="0" smtClean="0">
                <a:solidFill>
                  <a:prstClr val="black"/>
                </a:solidFill>
                <a:ea typeface="DFKai-SB"/>
              </a:rPr>
              <a:t>1</a:t>
            </a:r>
            <a:endParaRPr lang="en-US" sz="1400" b="1" baseline="-25000" dirty="0">
              <a:solidFill>
                <a:prstClr val="black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2786439" y="2806609"/>
            <a:ext cx="914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2786439" y="1986681"/>
            <a:ext cx="914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688304" y="2655125"/>
            <a:ext cx="123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ea typeface="DFKai-SB"/>
              </a:rPr>
              <a:t>[17.5</a:t>
            </a:r>
            <a:r>
              <a:rPr lang="en-US" sz="1400" b="1" dirty="0" smtClean="0">
                <a:solidFill>
                  <a:prstClr val="black"/>
                </a:solidFill>
                <a:ea typeface="DFKai-SB"/>
              </a:rPr>
              <a:t>] </a:t>
            </a:r>
            <a:r>
              <a:rPr lang="en-US" sz="1400" b="1" baseline="30000" dirty="0">
                <a:solidFill>
                  <a:prstClr val="black"/>
                </a:solidFill>
                <a:ea typeface="DFKai-SB"/>
              </a:rPr>
              <a:t>3</a:t>
            </a:r>
            <a:r>
              <a:rPr lang="el-GR" sz="1400" b="1" dirty="0">
                <a:solidFill>
                  <a:prstClr val="black"/>
                </a:solidFill>
                <a:ea typeface="DFKai-SB"/>
              </a:rPr>
              <a:t>Π</a:t>
            </a:r>
            <a:r>
              <a:rPr lang="en-US" sz="1400" b="1" baseline="-25000" dirty="0">
                <a:solidFill>
                  <a:prstClr val="black"/>
                </a:solidFill>
                <a:ea typeface="DFKai-SB"/>
              </a:rPr>
              <a:t>0,1,2</a:t>
            </a:r>
            <a:endParaRPr lang="en-US" sz="1400" b="1" baseline="-25000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86100" y="3533001"/>
            <a:ext cx="1038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[14.6] </a:t>
            </a:r>
            <a:r>
              <a:rPr lang="en-US" sz="1400" b="1" baseline="30000" dirty="0" smtClean="0"/>
              <a:t>3</a:t>
            </a:r>
            <a:r>
              <a:rPr lang="el-GR" sz="1400" b="1" dirty="0"/>
              <a:t>Σ</a:t>
            </a:r>
            <a:r>
              <a:rPr lang="en-US" sz="1400" b="1" baseline="30000" dirty="0"/>
              <a:t>+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B5920AB6-C1FC-4928-9EA9-8BE3B477D9F0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858983" y="5443558"/>
            <a:ext cx="0" cy="932944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xmlns="" id="{FE0C1E81-5D96-4068-8EEF-40A78979BC81}"/>
              </a:ext>
            </a:extLst>
          </p:cNvPr>
          <p:cNvCxnSpPr/>
          <p:nvPr/>
        </p:nvCxnSpPr>
        <p:spPr>
          <a:xfrm>
            <a:off x="761377" y="5150230"/>
            <a:ext cx="173955" cy="108723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xmlns="" id="{855D73CA-DA0A-49D8-B047-7B2B52CA3B1B}"/>
              </a:ext>
            </a:extLst>
          </p:cNvPr>
          <p:cNvCxnSpPr/>
          <p:nvPr/>
        </p:nvCxnSpPr>
        <p:spPr>
          <a:xfrm>
            <a:off x="755379" y="5378256"/>
            <a:ext cx="173955" cy="108723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898707" y="513546"/>
            <a:ext cx="1839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/>
              <a:t>CuOH</a:t>
            </a:r>
            <a:r>
              <a:rPr lang="en-US" sz="2500" dirty="0"/>
              <a:t>, </a:t>
            </a:r>
            <a:r>
              <a:rPr lang="en-US" sz="2500" dirty="0" err="1" smtClean="0"/>
              <a:t>calc</a:t>
            </a:r>
            <a:endParaRPr lang="en-US" sz="2500" dirty="0"/>
          </a:p>
        </p:txBody>
      </p:sp>
      <p:sp>
        <p:nvSpPr>
          <p:cNvPr id="90" name="TextBox 89"/>
          <p:cNvSpPr txBox="1"/>
          <p:nvPr/>
        </p:nvSpPr>
        <p:spPr>
          <a:xfrm>
            <a:off x="2677584" y="943865"/>
            <a:ext cx="19187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/>
              <a:t>Dufour</a:t>
            </a:r>
            <a:r>
              <a:rPr lang="en-US" sz="900" b="1" dirty="0" smtClean="0"/>
              <a:t>, </a:t>
            </a:r>
            <a:r>
              <a:rPr lang="en-US" sz="900" b="1" dirty="0" err="1" smtClean="0"/>
              <a:t>Schamps</a:t>
            </a:r>
            <a:r>
              <a:rPr lang="en-US" sz="900" b="1" dirty="0" smtClean="0"/>
              <a:t>, &amp; Barrow, </a:t>
            </a:r>
          </a:p>
          <a:p>
            <a:r>
              <a:rPr lang="en-US" sz="900" b="1" i="1" dirty="0" smtClean="0"/>
              <a:t>J. Phys. B</a:t>
            </a:r>
            <a:r>
              <a:rPr lang="en-US" sz="900" b="1" dirty="0" smtClean="0"/>
              <a:t> 15 (1982), 3801-3818</a:t>
            </a:r>
          </a:p>
          <a:p>
            <a:endParaRPr lang="en-US" sz="100" b="1" dirty="0" smtClean="0"/>
          </a:p>
          <a:p>
            <a:r>
              <a:rPr lang="en-US" sz="900" b="1" dirty="0" err="1"/>
              <a:t>Delaval</a:t>
            </a:r>
            <a:r>
              <a:rPr lang="en-US" sz="900" b="1" dirty="0"/>
              <a:t> </a:t>
            </a:r>
            <a:r>
              <a:rPr lang="en-US" sz="900" b="1" i="1" dirty="0"/>
              <a:t>et al</a:t>
            </a:r>
            <a:r>
              <a:rPr lang="en-US" sz="900" b="1" dirty="0"/>
              <a:t>., </a:t>
            </a:r>
            <a:endParaRPr lang="en-US" sz="900" b="1" dirty="0" smtClean="0"/>
          </a:p>
          <a:p>
            <a:r>
              <a:rPr lang="en-US" sz="900" b="1" i="1" dirty="0" smtClean="0"/>
              <a:t>Chem</a:t>
            </a:r>
            <a:r>
              <a:rPr lang="en-US" sz="900" b="1" i="1" dirty="0"/>
              <a:t>. Phys.</a:t>
            </a:r>
            <a:r>
              <a:rPr lang="en-US" sz="900" b="1" dirty="0"/>
              <a:t> ,111 (1987), 129-139</a:t>
            </a:r>
            <a:endParaRPr lang="en-US" sz="900" b="1" i="1" dirty="0"/>
          </a:p>
          <a:p>
            <a:endParaRPr lang="en-US" sz="100" b="1" dirty="0"/>
          </a:p>
          <a:p>
            <a:r>
              <a:rPr lang="en-US" sz="900" b="1" dirty="0" err="1" smtClean="0"/>
              <a:t>Baltayan</a:t>
            </a:r>
            <a:r>
              <a:rPr lang="en-US" sz="900" b="1" dirty="0"/>
              <a:t> </a:t>
            </a:r>
            <a:r>
              <a:rPr lang="en-US" sz="900" b="1" i="1" dirty="0" smtClean="0"/>
              <a:t>et al</a:t>
            </a:r>
            <a:r>
              <a:rPr lang="en-US" sz="900" b="1" dirty="0" smtClean="0"/>
              <a:t>., </a:t>
            </a:r>
          </a:p>
          <a:p>
            <a:r>
              <a:rPr lang="en-US" sz="900" b="1" i="1" dirty="0" smtClean="0"/>
              <a:t>Chem. Phys.</a:t>
            </a:r>
            <a:r>
              <a:rPr lang="en-US" sz="900" b="1" dirty="0" smtClean="0"/>
              <a:t> 120 (1988), 123-129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13312" y="513546"/>
            <a:ext cx="1839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/>
              <a:t>CuOH</a:t>
            </a:r>
            <a:r>
              <a:rPr lang="en-US" sz="2500" dirty="0"/>
              <a:t>, </a:t>
            </a:r>
            <a:r>
              <a:rPr lang="en-US" sz="2500" dirty="0" err="1"/>
              <a:t>expt</a:t>
            </a:r>
            <a:endParaRPr lang="en-US" sz="25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800600" y="943865"/>
            <a:ext cx="20415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/>
              <a:t>Trkula</a:t>
            </a:r>
            <a:r>
              <a:rPr lang="en-US" sz="900" b="1" dirty="0" smtClean="0"/>
              <a:t> &amp; Harris,</a:t>
            </a:r>
          </a:p>
          <a:p>
            <a:r>
              <a:rPr lang="en-US" sz="900" b="1" i="1" dirty="0" smtClean="0"/>
              <a:t>J. Chem. Phys.</a:t>
            </a:r>
            <a:r>
              <a:rPr lang="en-US" sz="900" b="1" dirty="0" smtClean="0"/>
              <a:t> 79 (1983), 1138</a:t>
            </a:r>
            <a:endParaRPr lang="en-US" sz="900" b="1" i="1" dirty="0" smtClean="0"/>
          </a:p>
          <a:p>
            <a:endParaRPr lang="en-US" sz="100" b="1" dirty="0" smtClean="0"/>
          </a:p>
          <a:p>
            <a:r>
              <a:rPr lang="en-US" sz="900" b="1" dirty="0" err="1" smtClean="0"/>
              <a:t>Jarman</a:t>
            </a:r>
            <a:r>
              <a:rPr lang="en-US" sz="900" b="1" dirty="0" smtClean="0"/>
              <a:t>, Fernando, &amp; </a:t>
            </a:r>
            <a:r>
              <a:rPr lang="en-US" sz="900" b="1" dirty="0" err="1" smtClean="0"/>
              <a:t>Bernath</a:t>
            </a:r>
            <a:r>
              <a:rPr lang="en-US" sz="900" b="1" dirty="0" smtClean="0"/>
              <a:t>, </a:t>
            </a:r>
          </a:p>
          <a:p>
            <a:r>
              <a:rPr lang="en-US" sz="900" b="1" i="1" dirty="0" smtClean="0"/>
              <a:t>J. Mol. Spec</a:t>
            </a:r>
            <a:r>
              <a:rPr lang="en-US" sz="900" b="1" dirty="0" smtClean="0"/>
              <a:t>. 144 (1990), 286-303</a:t>
            </a:r>
          </a:p>
          <a:p>
            <a:endParaRPr lang="en-US" sz="100" b="1" dirty="0" smtClean="0"/>
          </a:p>
          <a:p>
            <a:r>
              <a:rPr lang="en-US" sz="900" b="1" dirty="0" err="1" smtClean="0"/>
              <a:t>Jarman</a:t>
            </a:r>
            <a:r>
              <a:rPr lang="en-US" sz="900" b="1" dirty="0" smtClean="0"/>
              <a:t>, Fernando, &amp; </a:t>
            </a:r>
            <a:r>
              <a:rPr lang="en-US" sz="900" b="1" dirty="0" err="1" smtClean="0"/>
              <a:t>Bernath</a:t>
            </a:r>
            <a:r>
              <a:rPr lang="en-US" sz="900" b="1" dirty="0" smtClean="0"/>
              <a:t>, </a:t>
            </a:r>
          </a:p>
          <a:p>
            <a:r>
              <a:rPr lang="en-US" sz="900" b="1" i="1" dirty="0" smtClean="0"/>
              <a:t>J. Mol. Spec.</a:t>
            </a:r>
            <a:r>
              <a:rPr lang="en-US" sz="900" b="1" dirty="0"/>
              <a:t> </a:t>
            </a:r>
            <a:r>
              <a:rPr lang="en-US" sz="900" b="1" dirty="0" smtClean="0"/>
              <a:t>145 (1991), 151-163</a:t>
            </a:r>
            <a:endParaRPr lang="en-US" sz="900" b="1" i="1" dirty="0"/>
          </a:p>
          <a:p>
            <a:endParaRPr lang="en-US" sz="100" b="1" dirty="0"/>
          </a:p>
          <a:p>
            <a:endParaRPr lang="en-US" sz="100" b="1" dirty="0"/>
          </a:p>
        </p:txBody>
      </p:sp>
      <p:cxnSp>
        <p:nvCxnSpPr>
          <p:cNvPr id="115" name="Straight Connector 114"/>
          <p:cNvCxnSpPr>
            <a:cxnSpLocks/>
          </p:cNvCxnSpPr>
          <p:nvPr/>
        </p:nvCxnSpPr>
        <p:spPr>
          <a:xfrm flipH="1">
            <a:off x="6957843" y="2123758"/>
            <a:ext cx="914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cxnSpLocks/>
          </p:cNvCxnSpPr>
          <p:nvPr/>
        </p:nvCxnSpPr>
        <p:spPr>
          <a:xfrm flipH="1">
            <a:off x="6957843" y="2362293"/>
            <a:ext cx="914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cxnSpLocks/>
          </p:cNvCxnSpPr>
          <p:nvPr/>
        </p:nvCxnSpPr>
        <p:spPr>
          <a:xfrm flipH="1">
            <a:off x="6976042" y="3511077"/>
            <a:ext cx="914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cxnSpLocks/>
          </p:cNvCxnSpPr>
          <p:nvPr/>
        </p:nvCxnSpPr>
        <p:spPr>
          <a:xfrm flipH="1">
            <a:off x="6957843" y="3150978"/>
            <a:ext cx="914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797630" y="943865"/>
            <a:ext cx="204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</a:t>
            </a:r>
            <a:r>
              <a:rPr lang="en-US" sz="900" b="1" dirty="0" smtClean="0"/>
              <a:t>. Wang </a:t>
            </a:r>
            <a:r>
              <a:rPr lang="en-US" sz="900" b="1" i="1" dirty="0" smtClean="0"/>
              <a:t>et al.</a:t>
            </a:r>
            <a:r>
              <a:rPr lang="en-US" sz="900" b="1" dirty="0" smtClean="0"/>
              <a:t>,</a:t>
            </a:r>
          </a:p>
          <a:p>
            <a:r>
              <a:rPr lang="en-US" sz="900" b="1" i="1" dirty="0" smtClean="0"/>
              <a:t>J. Chem. Phys.</a:t>
            </a:r>
            <a:r>
              <a:rPr lang="en-US" sz="900" b="1" dirty="0"/>
              <a:t> </a:t>
            </a:r>
            <a:r>
              <a:rPr lang="en-US" sz="900" b="1" dirty="0" smtClean="0"/>
              <a:t> 123 (2005), 014313</a:t>
            </a:r>
            <a:endParaRPr lang="en-US" sz="900" b="1" i="1" dirty="0" smtClean="0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xmlns="" id="{1899A107-99EC-4BDD-A887-4604E8600CC2}"/>
              </a:ext>
            </a:extLst>
          </p:cNvPr>
          <p:cNvCxnSpPr>
            <a:cxnSpLocks/>
            <a:stCxn id="105" idx="1"/>
          </p:cNvCxnSpPr>
          <p:nvPr/>
        </p:nvCxnSpPr>
        <p:spPr>
          <a:xfrm>
            <a:off x="3684521" y="1992348"/>
            <a:ext cx="1200371" cy="362857"/>
          </a:xfrm>
          <a:prstGeom prst="line">
            <a:avLst/>
          </a:prstGeom>
          <a:ln w="15875">
            <a:solidFill>
              <a:schemeClr val="accent3">
                <a:lumMod val="50000"/>
                <a:alpha val="5098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1899A107-99EC-4BDD-A887-4604E8600CC2}"/>
              </a:ext>
            </a:extLst>
          </p:cNvPr>
          <p:cNvCxnSpPr>
            <a:cxnSpLocks/>
            <a:stCxn id="105" idx="1"/>
          </p:cNvCxnSpPr>
          <p:nvPr/>
        </p:nvCxnSpPr>
        <p:spPr>
          <a:xfrm>
            <a:off x="3684521" y="1992348"/>
            <a:ext cx="1192279" cy="180649"/>
          </a:xfrm>
          <a:prstGeom prst="line">
            <a:avLst/>
          </a:prstGeom>
          <a:ln w="15875">
            <a:solidFill>
              <a:schemeClr val="accent3">
                <a:lumMod val="50000"/>
                <a:alpha val="5098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xmlns="" id="{1899A107-99EC-4BDD-A887-4604E8600CC2}"/>
              </a:ext>
            </a:extLst>
          </p:cNvPr>
          <p:cNvCxnSpPr>
            <a:cxnSpLocks/>
            <a:stCxn id="86" idx="1"/>
          </p:cNvCxnSpPr>
          <p:nvPr/>
        </p:nvCxnSpPr>
        <p:spPr>
          <a:xfrm>
            <a:off x="3688304" y="2809014"/>
            <a:ext cx="1233338" cy="530422"/>
          </a:xfrm>
          <a:prstGeom prst="line">
            <a:avLst/>
          </a:prstGeom>
          <a:ln w="15875">
            <a:solidFill>
              <a:schemeClr val="accent3">
                <a:lumMod val="50000"/>
                <a:alpha val="5098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xmlns="" id="{1899A107-99EC-4BDD-A887-4604E8600CC2}"/>
              </a:ext>
            </a:extLst>
          </p:cNvPr>
          <p:cNvCxnSpPr>
            <a:cxnSpLocks/>
            <a:stCxn id="86" idx="1"/>
          </p:cNvCxnSpPr>
          <p:nvPr/>
        </p:nvCxnSpPr>
        <p:spPr>
          <a:xfrm>
            <a:off x="3688304" y="2809014"/>
            <a:ext cx="1188496" cy="723987"/>
          </a:xfrm>
          <a:prstGeom prst="line">
            <a:avLst/>
          </a:prstGeom>
          <a:ln w="15875">
            <a:solidFill>
              <a:schemeClr val="accent3">
                <a:lumMod val="50000"/>
                <a:alpha val="5098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1899A107-99EC-4BDD-A887-4604E8600CC2}"/>
              </a:ext>
            </a:extLst>
          </p:cNvPr>
          <p:cNvCxnSpPr>
            <a:cxnSpLocks/>
            <a:stCxn id="51" idx="1"/>
          </p:cNvCxnSpPr>
          <p:nvPr/>
        </p:nvCxnSpPr>
        <p:spPr>
          <a:xfrm>
            <a:off x="3686100" y="3686890"/>
            <a:ext cx="1266900" cy="578204"/>
          </a:xfrm>
          <a:prstGeom prst="line">
            <a:avLst/>
          </a:prstGeom>
          <a:ln w="15875">
            <a:solidFill>
              <a:schemeClr val="accent3">
                <a:lumMod val="50000"/>
                <a:alpha val="5098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2667000" y="6441168"/>
            <a:ext cx="204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/>
              <a:t>Okabayashi</a:t>
            </a:r>
            <a:r>
              <a:rPr lang="en-US" sz="900" b="1" dirty="0" smtClean="0"/>
              <a:t> </a:t>
            </a:r>
            <a:r>
              <a:rPr lang="en-US" sz="900" b="1" i="1" dirty="0" smtClean="0"/>
              <a:t>et al</a:t>
            </a:r>
            <a:r>
              <a:rPr lang="en-US" sz="900" b="1" dirty="0" smtClean="0"/>
              <a:t>.,</a:t>
            </a:r>
          </a:p>
          <a:p>
            <a:r>
              <a:rPr lang="en-US" sz="900" b="1" i="1" dirty="0" smtClean="0"/>
              <a:t>J. Mol. Spec.</a:t>
            </a:r>
            <a:r>
              <a:rPr lang="en-US" sz="900" b="1" dirty="0" smtClean="0"/>
              <a:t>  209 (2001), 66-70</a:t>
            </a:r>
            <a:endParaRPr lang="en-US" sz="900" b="1" i="1" dirty="0" smtClean="0"/>
          </a:p>
        </p:txBody>
      </p:sp>
      <p:sp>
        <p:nvSpPr>
          <p:cNvPr id="155" name="TextBox 154"/>
          <p:cNvSpPr txBox="1"/>
          <p:nvPr/>
        </p:nvSpPr>
        <p:spPr>
          <a:xfrm>
            <a:off x="4777229" y="6441168"/>
            <a:ext cx="204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/>
              <a:t>Whitham</a:t>
            </a:r>
            <a:r>
              <a:rPr lang="en-US" sz="900" b="1" dirty="0" smtClean="0"/>
              <a:t>, </a:t>
            </a:r>
            <a:r>
              <a:rPr lang="en-US" sz="900" b="1" dirty="0" err="1" smtClean="0"/>
              <a:t>Ozeki</a:t>
            </a:r>
            <a:r>
              <a:rPr lang="en-US" sz="900" b="1" dirty="0" smtClean="0"/>
              <a:t>, &amp; Saito</a:t>
            </a:r>
          </a:p>
          <a:p>
            <a:r>
              <a:rPr lang="en-US" sz="900" b="1" i="1" dirty="0" smtClean="0"/>
              <a:t>J. Chem. Phys.</a:t>
            </a:r>
            <a:r>
              <a:rPr lang="en-US" sz="900" b="1" dirty="0"/>
              <a:t> </a:t>
            </a:r>
            <a:r>
              <a:rPr lang="en-US" sz="900" b="1" dirty="0" smtClean="0"/>
              <a:t> 110 (1999), 011109</a:t>
            </a:r>
            <a:endParaRPr lang="en-US" sz="900" b="1" i="1" dirty="0" smtClean="0"/>
          </a:p>
        </p:txBody>
      </p:sp>
      <p:sp>
        <p:nvSpPr>
          <p:cNvPr id="156" name="TextBox 155"/>
          <p:cNvSpPr txBox="1"/>
          <p:nvPr/>
        </p:nvSpPr>
        <p:spPr>
          <a:xfrm>
            <a:off x="5515100" y="2678668"/>
            <a:ext cx="204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Tao, </a:t>
            </a:r>
            <a:r>
              <a:rPr lang="en-US" sz="900" b="1" dirty="0" err="1"/>
              <a:t>Mukarakatem</a:t>
            </a:r>
            <a:r>
              <a:rPr lang="en-US" sz="900" b="1" dirty="0"/>
              <a:t> &amp; Reid, </a:t>
            </a:r>
          </a:p>
          <a:p>
            <a:r>
              <a:rPr lang="en-US" sz="900" b="1" i="1" dirty="0"/>
              <a:t>Chem. Phys. Lett.</a:t>
            </a:r>
            <a:r>
              <a:rPr lang="en-US" sz="900" b="1" dirty="0"/>
              <a:t> 449 (2007), 282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620990" y="5715000"/>
            <a:ext cx="204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i="1" dirty="0" smtClean="0"/>
              <a:t>μ</a:t>
            </a:r>
            <a:r>
              <a:rPr lang="en-US" sz="1400" b="1" i="1" baseline="-25000" dirty="0" smtClean="0"/>
              <a:t>a</a:t>
            </a:r>
            <a:r>
              <a:rPr lang="en-US" sz="1400" b="1" dirty="0" smtClean="0"/>
              <a:t> = 3.968 (32) D</a:t>
            </a:r>
            <a:endParaRPr lang="en-US" sz="1400" b="1" i="1" baseline="-25000" dirty="0" smtClean="0"/>
          </a:p>
          <a:p>
            <a:r>
              <a:rPr lang="en-US" sz="900" b="1" dirty="0" smtClean="0"/>
              <a:t>F. Wang </a:t>
            </a:r>
            <a:r>
              <a:rPr lang="en-US" sz="900" b="1" dirty="0"/>
              <a:t>&amp; </a:t>
            </a:r>
            <a:r>
              <a:rPr lang="en-US" sz="900" b="1" dirty="0" err="1"/>
              <a:t>Steimle</a:t>
            </a:r>
            <a:r>
              <a:rPr lang="en-US" sz="900" b="1" dirty="0"/>
              <a:t>,</a:t>
            </a:r>
          </a:p>
          <a:p>
            <a:r>
              <a:rPr lang="en-US" sz="900" b="1" i="1" dirty="0"/>
              <a:t>J. Chem. Phys.</a:t>
            </a:r>
            <a:r>
              <a:rPr lang="en-US" sz="900" b="1" dirty="0"/>
              <a:t> 134 (2011), 014303</a:t>
            </a:r>
            <a:endParaRPr lang="en-US" sz="900" b="1" i="1" dirty="0"/>
          </a:p>
        </p:txBody>
      </p:sp>
      <p:sp>
        <p:nvSpPr>
          <p:cNvPr id="83" name="TextBox 82"/>
          <p:cNvSpPr txBox="1"/>
          <p:nvPr/>
        </p:nvSpPr>
        <p:spPr>
          <a:xfrm>
            <a:off x="2682830" y="5715000"/>
            <a:ext cx="204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i="1" dirty="0" smtClean="0"/>
              <a:t>μ</a:t>
            </a:r>
            <a:r>
              <a:rPr lang="en-US" sz="1400" b="1" i="1" baseline="-25000" dirty="0" smtClean="0"/>
              <a:t>a</a:t>
            </a:r>
            <a:r>
              <a:rPr lang="en-US" sz="1400" b="1" dirty="0" smtClean="0"/>
              <a:t> = 4.542 (40) D</a:t>
            </a:r>
            <a:endParaRPr lang="en-US" sz="1400" b="1" i="1" baseline="-25000" dirty="0" smtClean="0"/>
          </a:p>
          <a:p>
            <a:r>
              <a:rPr lang="en-US" sz="900" b="1" dirty="0" smtClean="0"/>
              <a:t>F. Wang </a:t>
            </a:r>
            <a:r>
              <a:rPr lang="en-US" sz="900" b="1" dirty="0"/>
              <a:t>&amp; </a:t>
            </a:r>
            <a:r>
              <a:rPr lang="en-US" sz="900" b="1" dirty="0" err="1"/>
              <a:t>Steimle</a:t>
            </a:r>
            <a:r>
              <a:rPr lang="en-US" sz="900" b="1" dirty="0"/>
              <a:t>,</a:t>
            </a:r>
          </a:p>
          <a:p>
            <a:r>
              <a:rPr lang="en-US" sz="900" b="1" i="1" dirty="0"/>
              <a:t>J. Chem. Phys.</a:t>
            </a:r>
            <a:r>
              <a:rPr lang="en-US" sz="900" b="1" dirty="0"/>
              <a:t> </a:t>
            </a:r>
            <a:r>
              <a:rPr lang="en-US" sz="900" b="1" dirty="0" smtClean="0"/>
              <a:t>132 </a:t>
            </a:r>
            <a:r>
              <a:rPr lang="en-US" sz="900" b="1" dirty="0"/>
              <a:t>(</a:t>
            </a:r>
            <a:r>
              <a:rPr lang="en-US" sz="900" b="1" dirty="0" smtClean="0"/>
              <a:t>2010), 054301</a:t>
            </a:r>
            <a:endParaRPr lang="en-US" sz="900" b="1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4282441" y="6172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300652" y="313508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6244044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6258674" y="194320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2328530"/>
            <a:ext cx="7783033" cy="395531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CuOH</a:t>
            </a:r>
            <a:r>
              <a:rPr lang="en-US" dirty="0" smtClean="0"/>
              <a:t> transition at </a:t>
            </a:r>
            <a:r>
              <a:rPr lang="en-US" b="1" dirty="0" smtClean="0"/>
              <a:t>15,100 cm</a:t>
            </a:r>
            <a:r>
              <a:rPr lang="en-US" b="1" baseline="30000" dirty="0" smtClean="0"/>
              <a:t>-1 </a:t>
            </a:r>
            <a:r>
              <a:rPr lang="en-US" dirty="0" smtClean="0"/>
              <a:t>rotationally analyzed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Assigned as the </a:t>
            </a:r>
            <a:r>
              <a:rPr lang="en-US" b="1" dirty="0" smtClean="0"/>
              <a:t>[15.1]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b="1" baseline="30000" dirty="0" smtClean="0"/>
              <a:t>"</a:t>
            </a:r>
            <a:r>
              <a:rPr lang="en-US" b="1" dirty="0" smtClean="0"/>
              <a:t> – </a:t>
            </a:r>
            <a:r>
              <a:rPr lang="en-US" b="1" i="1" dirty="0" smtClean="0"/>
              <a:t>X</a:t>
            </a:r>
            <a:r>
              <a:rPr lang="en-US" b="1" dirty="0" smtClean="0"/>
              <a:t> </a:t>
            </a:r>
            <a:r>
              <a:rPr lang="en-US" b="1" baseline="30000" dirty="0" smtClean="0"/>
              <a:t>1</a:t>
            </a:r>
            <a:r>
              <a:rPr lang="en-US" b="1" dirty="0" smtClean="0"/>
              <a:t>A</a:t>
            </a:r>
            <a:r>
              <a:rPr lang="en-US" baseline="30000" dirty="0" smtClean="0"/>
              <a:t>'</a:t>
            </a:r>
            <a:r>
              <a:rPr lang="en-US" dirty="0" smtClean="0"/>
              <a:t> transition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dirty="0" smtClean="0"/>
              <a:t>Excited state suspected to be </a:t>
            </a:r>
            <a:r>
              <a:rPr lang="en-US" sz="2100" baseline="30000" dirty="0" smtClean="0"/>
              <a:t>3</a:t>
            </a:r>
            <a:r>
              <a:rPr lang="en-US" sz="2100" dirty="0" smtClean="0"/>
              <a:t>A</a:t>
            </a:r>
            <a:r>
              <a:rPr lang="en-US" sz="2100" baseline="30000" dirty="0" smtClean="0"/>
              <a:t>" </a:t>
            </a:r>
            <a:r>
              <a:rPr lang="en-US" sz="2100" dirty="0" smtClean="0"/>
              <a:t>in character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Obtained effective molecular constants for </a:t>
            </a:r>
            <a:r>
              <a:rPr lang="en-US" b="1" baseline="30000" dirty="0" smtClean="0"/>
              <a:t>63</a:t>
            </a:r>
            <a:r>
              <a:rPr lang="en-US" b="1" dirty="0" smtClean="0"/>
              <a:t>CuOH</a:t>
            </a:r>
            <a:r>
              <a:rPr lang="en-US" dirty="0" smtClean="0"/>
              <a:t>, </a:t>
            </a:r>
            <a:r>
              <a:rPr lang="en-US" b="1" baseline="30000" dirty="0" smtClean="0"/>
              <a:t>63</a:t>
            </a:r>
            <a:r>
              <a:rPr lang="en-US" b="1" dirty="0" smtClean="0"/>
              <a:t>CuOD</a:t>
            </a:r>
            <a:r>
              <a:rPr lang="en-US" dirty="0" smtClean="0"/>
              <a:t>, &amp; </a:t>
            </a:r>
            <a:r>
              <a:rPr lang="en-US" b="1" baseline="30000" dirty="0" smtClean="0"/>
              <a:t>65</a:t>
            </a:r>
            <a:r>
              <a:rPr lang="en-US" b="1" dirty="0" smtClean="0"/>
              <a:t>CuOH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/>
              <a:t>K</a:t>
            </a:r>
            <a:r>
              <a:rPr lang="en-US" sz="2000" b="1" baseline="-25000" dirty="0" err="1" smtClean="0"/>
              <a:t>a</a:t>
            </a:r>
            <a:r>
              <a:rPr lang="en-US" sz="2000" b="1" baseline="30000" dirty="0" smtClean="0"/>
              <a:t>'</a:t>
            </a:r>
            <a:r>
              <a:rPr lang="en-US" sz="2000" dirty="0" smtClean="0"/>
              <a:t> = 0 and 1 for </a:t>
            </a:r>
            <a:r>
              <a:rPr lang="en-US" sz="2000" b="1" dirty="0" err="1" smtClean="0"/>
              <a:t>CuOH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K</a:t>
            </a:r>
            <a:r>
              <a:rPr lang="en-US" sz="2000" b="1" baseline="-25000" dirty="0" err="1" smtClean="0"/>
              <a:t>a</a:t>
            </a:r>
            <a:r>
              <a:rPr lang="en-US" sz="2000" b="1" baseline="30000" dirty="0" smtClean="0"/>
              <a:t>'</a:t>
            </a:r>
            <a:r>
              <a:rPr lang="en-US" sz="2000" b="1" dirty="0" smtClean="0"/>
              <a:t> </a:t>
            </a:r>
            <a:r>
              <a:rPr lang="en-US" sz="2000" dirty="0" smtClean="0"/>
              <a:t>= 0, 1, and 2 for </a:t>
            </a:r>
            <a:r>
              <a:rPr lang="en-US" sz="2000" b="1" dirty="0" err="1" smtClean="0"/>
              <a:t>CuOD</a:t>
            </a:r>
            <a:endParaRPr lang="en-US" sz="20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/>
              <a:t>K</a:t>
            </a:r>
            <a:r>
              <a:rPr lang="en-US" b="1" baseline="-25000" dirty="0" err="1" smtClean="0"/>
              <a:t>a</a:t>
            </a:r>
            <a:r>
              <a:rPr lang="en-US" dirty="0" smtClean="0"/>
              <a:t> = 1 rotational levels of </a:t>
            </a:r>
            <a:r>
              <a:rPr lang="en-US" b="1" dirty="0" smtClean="0"/>
              <a:t>[15.1] A</a:t>
            </a:r>
            <a:r>
              <a:rPr lang="en-US" b="1" baseline="30000" dirty="0" smtClean="0"/>
              <a:t>"</a:t>
            </a:r>
            <a:r>
              <a:rPr lang="en-US" dirty="0" smtClean="0"/>
              <a:t> state of </a:t>
            </a:r>
            <a:r>
              <a:rPr lang="en-US" b="1" baseline="30000" dirty="0" smtClean="0"/>
              <a:t>63</a:t>
            </a:r>
            <a:r>
              <a:rPr lang="en-US" b="1" dirty="0" smtClean="0"/>
              <a:t>CuOH</a:t>
            </a:r>
            <a:r>
              <a:rPr lang="en-US" dirty="0" smtClean="0"/>
              <a:t> perturbed at </a:t>
            </a:r>
            <a:r>
              <a:rPr lang="en-US" b="1" dirty="0" smtClean="0"/>
              <a:t>K</a:t>
            </a:r>
            <a:r>
              <a:rPr lang="en-US" b="1" baseline="-25000" dirty="0" smtClean="0"/>
              <a:t>c</a:t>
            </a:r>
            <a:r>
              <a:rPr lang="en-US" dirty="0" smtClean="0"/>
              <a:t> &gt; 21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Perturbation suggests nearby state slightly higher in energy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r</a:t>
            </a:r>
            <a:r>
              <a:rPr lang="en-US" b="1" baseline="-25000" dirty="0" smtClean="0"/>
              <a:t>0</a:t>
            </a:r>
            <a:r>
              <a:rPr lang="en-US" baseline="-25000" dirty="0" smtClean="0"/>
              <a:t> </a:t>
            </a:r>
            <a:r>
              <a:rPr lang="en-US" dirty="0" smtClean="0"/>
              <a:t>structure for </a:t>
            </a:r>
            <a:r>
              <a:rPr lang="en-US" b="1" dirty="0" smtClean="0"/>
              <a:t>[15.1] A</a:t>
            </a:r>
            <a:r>
              <a:rPr lang="en-US" b="1" baseline="30000" dirty="0" smtClean="0"/>
              <a:t>"</a:t>
            </a:r>
            <a:r>
              <a:rPr lang="en-US" b="1" dirty="0" smtClean="0"/>
              <a:t> </a:t>
            </a:r>
            <a:r>
              <a:rPr lang="en-US" dirty="0" smtClean="0"/>
              <a:t>state indicates a </a:t>
            </a:r>
            <a:r>
              <a:rPr lang="en-US" dirty="0" smtClean="0"/>
              <a:t>slightly shorter </a:t>
            </a:r>
            <a:r>
              <a:rPr lang="en-US" b="1" dirty="0" smtClean="0"/>
              <a:t>Cu-O</a:t>
            </a:r>
            <a:r>
              <a:rPr lang="en-US" dirty="0" smtClean="0"/>
              <a:t> </a:t>
            </a:r>
            <a:r>
              <a:rPr lang="en-US" dirty="0" smtClean="0"/>
              <a:t>bond, wider </a:t>
            </a:r>
            <a:r>
              <a:rPr lang="en-US" b="1" dirty="0" smtClean="0"/>
              <a:t>Cu-O-H</a:t>
            </a:r>
            <a:r>
              <a:rPr lang="en-US" dirty="0" smtClean="0"/>
              <a:t> angle, and unchanged </a:t>
            </a:r>
            <a:r>
              <a:rPr lang="en-US" b="1" dirty="0" smtClean="0"/>
              <a:t>O-H</a:t>
            </a:r>
            <a:r>
              <a:rPr lang="en-US" dirty="0" smtClean="0"/>
              <a:t> </a:t>
            </a:r>
            <a:r>
              <a:rPr lang="en-US" dirty="0" smtClean="0"/>
              <a:t>bond length relative to </a:t>
            </a:r>
            <a:r>
              <a:rPr lang="en-US" b="1" i="1" dirty="0" smtClean="0"/>
              <a:t>X </a:t>
            </a:r>
            <a:r>
              <a:rPr lang="en-US" b="1" baseline="30000" dirty="0" smtClean="0"/>
              <a:t>1</a:t>
            </a:r>
            <a:r>
              <a:rPr lang="en-US" b="1" dirty="0" smtClean="0"/>
              <a:t>A</a:t>
            </a:r>
            <a:r>
              <a:rPr lang="en-US" baseline="30000" dirty="0" smtClean="0"/>
              <a:t>'</a:t>
            </a:r>
            <a:r>
              <a:rPr lang="en-US" dirty="0" smtClean="0"/>
              <a:t> state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</a:t>
            </a:r>
            <a:r>
              <a:rPr lang="en-US" dirty="0" smtClean="0"/>
              <a:t>otational constants (and resulting structure) inconsistent with limited computational data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Computational investigation of electronic structure of </a:t>
            </a:r>
            <a:r>
              <a:rPr lang="en-US" b="1" dirty="0" err="1" smtClean="0"/>
              <a:t>CuOH</a:t>
            </a:r>
            <a:r>
              <a:rPr lang="en-US" dirty="0" smtClean="0"/>
              <a:t> including low lying excited states of singlet and triplet multiplicity could provide valuable insight into the underlying nature of the observed electronic transitions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94611" y="253933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430638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02959"/>
            <a:ext cx="6798736" cy="35321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National Science Foundation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University of Missouri – St. Louis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Southern Illinois University Edwardsville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Thank you for your time!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Experimental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910" y="2079345"/>
            <a:ext cx="7766757" cy="452684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/>
              <a:t>Trkula</a:t>
            </a:r>
            <a:r>
              <a:rPr lang="en-US" b="1" dirty="0" smtClean="0"/>
              <a:t> &amp; Harris </a:t>
            </a:r>
            <a:r>
              <a:rPr lang="en-US" dirty="0" smtClean="0"/>
              <a:t>(1983)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 smtClean="0"/>
              <a:t>Rotationally Analyzed </a:t>
            </a:r>
            <a:r>
              <a:rPr lang="en-US" sz="2300" dirty="0" err="1" smtClean="0"/>
              <a:t>Chemiluminescence</a:t>
            </a:r>
            <a:r>
              <a:rPr lang="en-US" sz="2300" dirty="0" smtClean="0"/>
              <a:t> and LIF Spectra of </a:t>
            </a:r>
            <a:r>
              <a:rPr lang="en-US" sz="2300" dirty="0" err="1" smtClean="0"/>
              <a:t>CuOH</a:t>
            </a:r>
            <a:r>
              <a:rPr lang="en-US" sz="2300" dirty="0" smtClean="0"/>
              <a:t> and </a:t>
            </a:r>
            <a:r>
              <a:rPr lang="en-US" sz="2300" dirty="0" err="1" smtClean="0"/>
              <a:t>CuOD</a:t>
            </a:r>
            <a:endParaRPr lang="en-US" sz="23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 smtClean="0"/>
              <a:t>(1,0) &amp; (0,1) rotational </a:t>
            </a:r>
            <a:r>
              <a:rPr lang="en-US" sz="2300" dirty="0" err="1" smtClean="0"/>
              <a:t>subbands</a:t>
            </a:r>
            <a:r>
              <a:rPr lang="en-US" sz="2300" dirty="0" smtClean="0"/>
              <a:t> of </a:t>
            </a:r>
            <a:r>
              <a:rPr lang="en-US" sz="2300" i="1" dirty="0" smtClean="0"/>
              <a:t>B</a:t>
            </a:r>
            <a:r>
              <a:rPr lang="en-US" sz="2300" dirty="0" smtClean="0"/>
              <a:t> </a:t>
            </a:r>
            <a:r>
              <a:rPr lang="en-US" sz="2300" baseline="30000" dirty="0" smtClean="0"/>
              <a:t>1</a:t>
            </a:r>
            <a:r>
              <a:rPr lang="en-US" sz="2300" dirty="0" smtClean="0"/>
              <a:t>A</a:t>
            </a:r>
            <a:r>
              <a:rPr lang="en-US" sz="2300" baseline="30000" dirty="0" smtClean="0"/>
              <a:t>"</a:t>
            </a:r>
            <a:r>
              <a:rPr lang="en-US" sz="2300" dirty="0" smtClean="0"/>
              <a:t> – </a:t>
            </a:r>
            <a:r>
              <a:rPr lang="en-US" sz="2300" i="1" dirty="0" smtClean="0"/>
              <a:t>X</a:t>
            </a:r>
            <a:r>
              <a:rPr lang="en-US" sz="2300" dirty="0" smtClean="0"/>
              <a:t> </a:t>
            </a:r>
            <a:r>
              <a:rPr lang="en-US" sz="2300" baseline="30000" dirty="0" smtClean="0"/>
              <a:t>1</a:t>
            </a:r>
            <a:r>
              <a:rPr lang="en-US" sz="2300" dirty="0" smtClean="0"/>
              <a:t>A</a:t>
            </a:r>
            <a:r>
              <a:rPr lang="en-US" sz="2300" baseline="30000" dirty="0" smtClean="0"/>
              <a:t>'</a:t>
            </a:r>
            <a:r>
              <a:rPr lang="en-US" sz="2300" dirty="0" smtClean="0"/>
              <a:t> transition at </a:t>
            </a:r>
            <a:r>
              <a:rPr lang="en-US" sz="2300" b="1" dirty="0" smtClean="0"/>
              <a:t>18,400 cm</a:t>
            </a:r>
            <a:r>
              <a:rPr lang="en-US" sz="2300" b="1" baseline="30000" dirty="0" smtClean="0"/>
              <a:t>-1</a:t>
            </a:r>
            <a:r>
              <a:rPr lang="en-US" sz="2300" b="1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/>
              <a:t>Jarman</a:t>
            </a:r>
            <a:r>
              <a:rPr lang="en-US" b="1" dirty="0" smtClean="0"/>
              <a:t>, Fernando, &amp; </a:t>
            </a:r>
            <a:r>
              <a:rPr lang="en-US" b="1" dirty="0" err="1" smtClean="0"/>
              <a:t>Bernath</a:t>
            </a:r>
            <a:endParaRPr lang="en-US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 smtClean="0"/>
              <a:t>Rotationally Analyzed LIF Spectra of </a:t>
            </a:r>
            <a:r>
              <a:rPr lang="en-US" sz="2300" dirty="0" err="1" smtClean="0"/>
              <a:t>CuOH</a:t>
            </a:r>
            <a:r>
              <a:rPr lang="en-US" sz="2300" dirty="0" smtClean="0"/>
              <a:t> &amp; </a:t>
            </a:r>
            <a:r>
              <a:rPr lang="en-US" sz="2300" dirty="0" err="1" smtClean="0"/>
              <a:t>CuOD</a:t>
            </a:r>
            <a:endParaRPr lang="en-US" sz="23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 smtClean="0"/>
              <a:t>Additional K-bands of the</a:t>
            </a:r>
            <a:r>
              <a:rPr lang="en-US" sz="2300" i="1" dirty="0" smtClean="0"/>
              <a:t> B – X </a:t>
            </a:r>
            <a:r>
              <a:rPr lang="en-US" sz="2300" dirty="0" smtClean="0"/>
              <a:t>transition (1990) </a:t>
            </a:r>
            <a:endParaRPr lang="en-US" sz="2300" dirty="0" smtClean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dirty="0" smtClean="0"/>
              <a:t>Reported unanalyzed transition at </a:t>
            </a:r>
            <a:r>
              <a:rPr lang="en-US" sz="2100" b="1" dirty="0" smtClean="0"/>
              <a:t>19,040 cm</a:t>
            </a:r>
            <a:r>
              <a:rPr lang="en-US" sz="2100" b="1" baseline="30000" dirty="0" smtClean="0"/>
              <a:t>-1</a:t>
            </a:r>
            <a:r>
              <a:rPr lang="en-US" sz="2100" dirty="0" smtClean="0"/>
              <a:t> (</a:t>
            </a:r>
            <a:r>
              <a:rPr lang="en-US" sz="2100" i="1" dirty="0" smtClean="0"/>
              <a:t>C </a:t>
            </a:r>
            <a:r>
              <a:rPr lang="en-US" sz="2100" baseline="30000" dirty="0" smtClean="0"/>
              <a:t>1</a:t>
            </a:r>
            <a:r>
              <a:rPr lang="en-US" sz="2100" dirty="0" smtClean="0"/>
              <a:t>A' – </a:t>
            </a:r>
            <a:r>
              <a:rPr lang="en-US" sz="2100" i="1" dirty="0" smtClean="0"/>
              <a:t>X </a:t>
            </a:r>
            <a:r>
              <a:rPr lang="en-US" sz="2100" baseline="30000" dirty="0" smtClean="0"/>
              <a:t>1</a:t>
            </a:r>
            <a:r>
              <a:rPr lang="en-US" sz="2100" dirty="0" smtClean="0"/>
              <a:t>A' transition)</a:t>
            </a:r>
            <a:endParaRPr lang="en-US" sz="21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i="1" dirty="0" smtClean="0"/>
              <a:t>A </a:t>
            </a:r>
            <a:r>
              <a:rPr lang="en-US" sz="2300" baseline="30000" dirty="0" smtClean="0"/>
              <a:t>1</a:t>
            </a:r>
            <a:r>
              <a:rPr lang="en-US" sz="2300" dirty="0" smtClean="0"/>
              <a:t>A</a:t>
            </a:r>
            <a:r>
              <a:rPr lang="en-US" sz="2300" baseline="30000" dirty="0" smtClean="0"/>
              <a:t>'</a:t>
            </a:r>
            <a:r>
              <a:rPr lang="en-US" sz="2300" dirty="0" smtClean="0"/>
              <a:t> – </a:t>
            </a:r>
            <a:r>
              <a:rPr lang="en-US" sz="2300" i="1" dirty="0" smtClean="0"/>
              <a:t>X</a:t>
            </a:r>
            <a:r>
              <a:rPr lang="en-US" sz="2300" dirty="0" smtClean="0"/>
              <a:t> </a:t>
            </a:r>
            <a:r>
              <a:rPr lang="en-US" sz="2300" baseline="30000" dirty="0" smtClean="0"/>
              <a:t>1</a:t>
            </a:r>
            <a:r>
              <a:rPr lang="en-US" sz="2300" dirty="0" smtClean="0"/>
              <a:t>A</a:t>
            </a:r>
            <a:r>
              <a:rPr lang="en-US" sz="2300" baseline="30000" dirty="0" smtClean="0"/>
              <a:t>'</a:t>
            </a:r>
            <a:r>
              <a:rPr lang="en-US" sz="2300" dirty="0" smtClean="0"/>
              <a:t> transition at </a:t>
            </a:r>
            <a:r>
              <a:rPr lang="en-US" sz="2300" b="1" dirty="0" smtClean="0"/>
              <a:t>15,900 cm</a:t>
            </a:r>
            <a:r>
              <a:rPr lang="en-US" sz="2300" b="1" baseline="30000" dirty="0" smtClean="0"/>
              <a:t>-1</a:t>
            </a:r>
            <a:r>
              <a:rPr lang="en-US" sz="2300" b="1" dirty="0" smtClean="0"/>
              <a:t> </a:t>
            </a:r>
            <a:r>
              <a:rPr lang="en-US" sz="2300" dirty="0" smtClean="0"/>
              <a:t>(1991)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 smtClean="0"/>
              <a:t>Reported unanalyzed transition at </a:t>
            </a:r>
            <a:r>
              <a:rPr lang="en-US" sz="2300" b="1" dirty="0" smtClean="0"/>
              <a:t>15,060 cm</a:t>
            </a:r>
            <a:r>
              <a:rPr lang="en-US" sz="2300" b="1" baseline="30000" dirty="0" smtClean="0"/>
              <a:t>-1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/>
              <a:t>Whitham</a:t>
            </a:r>
            <a:r>
              <a:rPr lang="en-US" b="1" dirty="0" smtClean="0"/>
              <a:t>, </a:t>
            </a:r>
            <a:r>
              <a:rPr lang="en-US" b="1" dirty="0" err="1" smtClean="0"/>
              <a:t>Ozeki</a:t>
            </a:r>
            <a:r>
              <a:rPr lang="en-US" b="1" dirty="0" smtClean="0"/>
              <a:t>, &amp; Saito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 smtClean="0"/>
              <a:t>mm wave spectrum of </a:t>
            </a:r>
            <a:r>
              <a:rPr lang="en-US" sz="2300" dirty="0" err="1" smtClean="0"/>
              <a:t>CuOH</a:t>
            </a:r>
            <a:r>
              <a:rPr lang="en-US" sz="2300" dirty="0" smtClean="0"/>
              <a:t> in </a:t>
            </a:r>
            <a:r>
              <a:rPr lang="en-US" sz="2300" i="1" dirty="0" smtClean="0"/>
              <a:t>X </a:t>
            </a:r>
            <a:r>
              <a:rPr lang="en-US" sz="2300" baseline="30000" dirty="0" smtClean="0"/>
              <a:t>1</a:t>
            </a:r>
            <a:r>
              <a:rPr lang="en-US" sz="2300" dirty="0" smtClean="0"/>
              <a:t>A</a:t>
            </a:r>
            <a:r>
              <a:rPr lang="en-US" sz="2300" baseline="30000" dirty="0" smtClean="0"/>
              <a:t>'</a:t>
            </a:r>
            <a:r>
              <a:rPr lang="en-US" sz="2300" dirty="0" smtClean="0"/>
              <a:t> state</a:t>
            </a:r>
            <a:r>
              <a:rPr lang="en-US" sz="2300" i="1" dirty="0" smtClean="0"/>
              <a:t> </a:t>
            </a:r>
            <a:r>
              <a:rPr lang="en-US" sz="2300" dirty="0" smtClean="0"/>
              <a:t>(1999)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 smtClean="0"/>
              <a:t>mm wave </a:t>
            </a:r>
            <a:r>
              <a:rPr lang="en-US" sz="2300" dirty="0"/>
              <a:t>s</a:t>
            </a:r>
            <a:r>
              <a:rPr lang="en-US" sz="2300" dirty="0" smtClean="0"/>
              <a:t>pectrum of </a:t>
            </a:r>
            <a:r>
              <a:rPr lang="en-US" sz="2300" dirty="0" err="1" smtClean="0"/>
              <a:t>CuOD</a:t>
            </a:r>
            <a:r>
              <a:rPr lang="en-US" sz="2300" dirty="0" smtClean="0"/>
              <a:t> </a:t>
            </a:r>
            <a:r>
              <a:rPr lang="en-US" sz="2300" dirty="0"/>
              <a:t>in </a:t>
            </a:r>
            <a:r>
              <a:rPr lang="en-US" sz="2300" i="1" dirty="0"/>
              <a:t>X </a:t>
            </a:r>
            <a:r>
              <a:rPr lang="en-US" sz="2300" baseline="30000" dirty="0" smtClean="0"/>
              <a:t>1</a:t>
            </a:r>
            <a:r>
              <a:rPr lang="en-US" sz="2300" dirty="0" smtClean="0"/>
              <a:t>A</a:t>
            </a:r>
            <a:r>
              <a:rPr lang="en-US" sz="2300" baseline="30000" dirty="0" smtClean="0"/>
              <a:t>'</a:t>
            </a:r>
            <a:r>
              <a:rPr lang="en-US" sz="2300" dirty="0" smtClean="0"/>
              <a:t> </a:t>
            </a:r>
            <a:r>
              <a:rPr lang="en-US" sz="2300" dirty="0"/>
              <a:t>s</a:t>
            </a:r>
            <a:r>
              <a:rPr lang="en-US" sz="2300" dirty="0" smtClean="0"/>
              <a:t>tate (2000)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Tao, </a:t>
            </a:r>
            <a:r>
              <a:rPr lang="en-US" b="1" dirty="0" err="1" smtClean="0"/>
              <a:t>Mukarakate</a:t>
            </a:r>
            <a:r>
              <a:rPr lang="en-US" b="1" dirty="0" smtClean="0"/>
              <a:t>, &amp; Reid </a:t>
            </a:r>
            <a:r>
              <a:rPr lang="en-US" dirty="0" smtClean="0"/>
              <a:t>(2007)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 smtClean="0"/>
              <a:t>Vibrational analysis and fluorescence lifetime determination on </a:t>
            </a:r>
            <a:r>
              <a:rPr lang="en-US" sz="2300" i="1" dirty="0" smtClean="0"/>
              <a:t>B – X</a:t>
            </a:r>
            <a:r>
              <a:rPr lang="en-US" sz="2300" dirty="0" smtClean="0"/>
              <a:t> transition from SVL Fluorescence </a:t>
            </a:r>
            <a:r>
              <a:rPr lang="en-US" sz="2300" dirty="0" smtClean="0"/>
              <a:t>measurements</a:t>
            </a:r>
            <a:endParaRPr lang="en-US" sz="23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Wang &amp; </a:t>
            </a:r>
            <a:r>
              <a:rPr lang="en-US" b="1" dirty="0" err="1" smtClean="0"/>
              <a:t>Steimle</a:t>
            </a:r>
            <a:r>
              <a:rPr lang="en-US" b="1" dirty="0" smtClean="0"/>
              <a:t> </a:t>
            </a:r>
            <a:r>
              <a:rPr lang="en-US" dirty="0" smtClean="0"/>
              <a:t>(2011)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 smtClean="0"/>
              <a:t>Measured dipole moment of </a:t>
            </a:r>
            <a:r>
              <a:rPr lang="en-US" sz="2300" i="1" dirty="0" smtClean="0"/>
              <a:t>X </a:t>
            </a:r>
            <a:r>
              <a:rPr lang="en-US" sz="2300" baseline="30000" dirty="0" smtClean="0"/>
              <a:t>1</a:t>
            </a:r>
            <a:r>
              <a:rPr lang="en-US" sz="2300" dirty="0" smtClean="0"/>
              <a:t>A</a:t>
            </a:r>
            <a:r>
              <a:rPr lang="en-US" sz="2300" baseline="30000" dirty="0" smtClean="0"/>
              <a:t>'</a:t>
            </a:r>
            <a:r>
              <a:rPr lang="en-US" sz="2300" dirty="0" smtClean="0"/>
              <a:t> state using</a:t>
            </a:r>
            <a:r>
              <a:rPr lang="en-US" sz="2300" baseline="30000" dirty="0" smtClean="0"/>
              <a:t> </a:t>
            </a:r>
            <a:r>
              <a:rPr lang="en-US" sz="2300" dirty="0" smtClean="0"/>
              <a:t>Stark spectroscopy of </a:t>
            </a:r>
            <a:r>
              <a:rPr lang="en-US" sz="2300" i="1" dirty="0" smtClean="0"/>
              <a:t>B – X </a:t>
            </a:r>
            <a:r>
              <a:rPr lang="en-US" sz="2300" dirty="0" smtClean="0"/>
              <a:t>transition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254072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79126" y="252548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48893" y="325800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0052" y="376288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3733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64874" y="449440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67052" y="47360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90063" y="523385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31874" y="522078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10252" y="596972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25937" y="595666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325047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598757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64455" y="350215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41745" y="349187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Computational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369127"/>
            <a:ext cx="7879646" cy="3917373"/>
          </a:xfrm>
        </p:spPr>
        <p:txBody>
          <a:bodyPr>
            <a:normAutofit fontScale="92500" lnSpcReduction="20000"/>
          </a:bodyPr>
          <a:lstStyle/>
          <a:p>
            <a:pPr defTabSz="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/>
              <a:t>Cheng, </a:t>
            </a:r>
            <a:r>
              <a:rPr lang="en-US" b="1" dirty="0" err="1" smtClean="0"/>
              <a:t>Fortenberry</a:t>
            </a:r>
            <a:r>
              <a:rPr lang="en-US" b="1" dirty="0" smtClean="0"/>
              <a:t>, &amp; </a:t>
            </a:r>
            <a:r>
              <a:rPr lang="en-US" b="1" dirty="0" err="1" smtClean="0"/>
              <a:t>Deyonker</a:t>
            </a:r>
            <a:r>
              <a:rPr lang="en-US" b="1" dirty="0" smtClean="0"/>
              <a:t> </a:t>
            </a:r>
            <a:r>
              <a:rPr lang="en-US" dirty="0" smtClean="0"/>
              <a:t>(2017)</a:t>
            </a:r>
          </a:p>
          <a:p>
            <a:pPr marL="457200" lvl="1" indent="-338138" defTabSz="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Calculation of ground state spectroscopic parameters for </a:t>
            </a:r>
            <a:r>
              <a:rPr lang="en-US" dirty="0" err="1" smtClean="0"/>
              <a:t>CuCN</a:t>
            </a:r>
            <a:r>
              <a:rPr lang="en-US" dirty="0" smtClean="0"/>
              <a:t>, </a:t>
            </a:r>
            <a:r>
              <a:rPr lang="en-US" dirty="0" err="1" smtClean="0"/>
              <a:t>CuOH</a:t>
            </a:r>
            <a:r>
              <a:rPr lang="en-US" dirty="0" smtClean="0"/>
              <a:t>, &amp; </a:t>
            </a:r>
            <a:r>
              <a:rPr lang="en-US" dirty="0" err="1" smtClean="0"/>
              <a:t>CuCCH</a:t>
            </a:r>
            <a:r>
              <a:rPr lang="en-US" dirty="0" smtClean="0"/>
              <a:t> using QFF method</a:t>
            </a:r>
          </a:p>
          <a:p>
            <a:pPr defTabSz="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/>
              <a:t>Wang </a:t>
            </a:r>
            <a:r>
              <a:rPr lang="en-US" b="1" i="1" dirty="0" smtClean="0"/>
              <a:t>et al.</a:t>
            </a:r>
            <a:r>
              <a:rPr lang="en-US" dirty="0" smtClean="0"/>
              <a:t> (2005)</a:t>
            </a:r>
          </a:p>
          <a:p>
            <a:pPr marL="457200" lvl="1" indent="-282575" defTabSz="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Used several computational methods to investigate lowest three singlet states of </a:t>
            </a:r>
            <a:r>
              <a:rPr lang="en-US" dirty="0" err="1" smtClean="0"/>
              <a:t>CuOH</a:t>
            </a:r>
            <a:endParaRPr lang="en-US" dirty="0" smtClean="0"/>
          </a:p>
          <a:p>
            <a:pPr marL="804863" lvl="2" indent="-347663" defTabSz="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Results generally agreed with experimental values for ground state, but significant deviations from experimental rotational parameters for excited states</a:t>
            </a:r>
          </a:p>
          <a:p>
            <a:pPr marL="1033463" lvl="2" indent="-228600" defTabSz="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Suggested that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baseline="30000" dirty="0" smtClean="0"/>
              <a:t>1</a:t>
            </a:r>
            <a:r>
              <a:rPr lang="en-US" dirty="0" smtClean="0"/>
              <a:t>A' state actually triplet</a:t>
            </a:r>
          </a:p>
          <a:p>
            <a:pPr defTabSz="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/>
              <a:t>7 additional studies </a:t>
            </a:r>
            <a:r>
              <a:rPr lang="en-US" sz="1800" dirty="0" smtClean="0"/>
              <a:t>from 1984 – 2003, most investigating only the ground state of </a:t>
            </a:r>
            <a:r>
              <a:rPr lang="en-US" sz="1800" dirty="0" err="1" smtClean="0"/>
              <a:t>CuOH</a:t>
            </a:r>
            <a:endParaRPr lang="en-US" sz="1800" dirty="0" smtClean="0"/>
          </a:p>
          <a:p>
            <a:pPr defTabSz="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/>
              <a:t>In Summary</a:t>
            </a:r>
            <a:r>
              <a:rPr lang="en-US" sz="1800" dirty="0" smtClean="0"/>
              <a:t>: excited states of </a:t>
            </a:r>
            <a:r>
              <a:rPr lang="en-US" sz="1800" dirty="0" err="1" smtClean="0"/>
              <a:t>CuOH</a:t>
            </a:r>
            <a:r>
              <a:rPr lang="en-US" sz="1800" dirty="0" smtClean="0"/>
              <a:t> not thoroughly investigated computationally</a:t>
            </a:r>
          </a:p>
          <a:p>
            <a:pPr lvl="1" defTabSz="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 defTabSz="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defTabSz="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468738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Level Diagram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43496" y="2066305"/>
            <a:ext cx="4857008" cy="4381995"/>
            <a:chOff x="2143496" y="2066305"/>
            <a:chExt cx="4857008" cy="4381995"/>
          </a:xfrm>
        </p:grpSpPr>
        <p:grpSp>
          <p:nvGrpSpPr>
            <p:cNvPr id="14" name="Group 13"/>
            <p:cNvGrpSpPr/>
            <p:nvPr/>
          </p:nvGrpSpPr>
          <p:grpSpPr>
            <a:xfrm>
              <a:off x="2143496" y="2066305"/>
              <a:ext cx="4857008" cy="4381995"/>
              <a:chOff x="2275963" y="2363190"/>
              <a:chExt cx="4395124" cy="379305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5963" y="2363190"/>
                <a:ext cx="4395124" cy="3793052"/>
              </a:xfrm>
              <a:prstGeom prst="rect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5961768" y="3034146"/>
                <a:ext cx="341051" cy="274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935049" y="3040084"/>
                <a:ext cx="341051" cy="274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2313" y="3065579"/>
                <a:ext cx="346125" cy="21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6268438" y="2511631"/>
                <a:ext cx="292679" cy="6656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191054" y="2452949"/>
                <a:ext cx="146340" cy="2004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6232104" y="2206166"/>
              <a:ext cx="323437" cy="232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9389" y="6460179"/>
            <a:ext cx="590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F. Wang &amp; T. C.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Steimle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J. Chem. Phys.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134, 014303 (2011)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622" y="2369127"/>
            <a:ext cx="7766756" cy="394136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Coherent </a:t>
            </a:r>
            <a:r>
              <a:rPr lang="en-US" b="1" dirty="0" err="1" smtClean="0"/>
              <a:t>Verdi</a:t>
            </a:r>
            <a:r>
              <a:rPr lang="en-US" b="1" baseline="30000" dirty="0" err="1" smtClean="0"/>
              <a:t>TM</a:t>
            </a:r>
            <a:r>
              <a:rPr lang="en-US" b="1" dirty="0" smtClean="0"/>
              <a:t> Pumped Dye Laser: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DCM Laser Dye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Tuned with xyz translatable wedge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Operates from 14,500 to 16,500 cm</a:t>
            </a:r>
            <a:r>
              <a:rPr lang="en-US" sz="2600" baseline="30000" dirty="0" smtClean="0"/>
              <a:t>-1 </a:t>
            </a:r>
            <a:r>
              <a:rPr lang="en-US" sz="2600" dirty="0" smtClean="0"/>
              <a:t>using 0.50 - 1.50 W Pump Power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/>
              <a:t>CuOH</a:t>
            </a:r>
            <a:r>
              <a:rPr lang="en-US" b="1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500 </a:t>
            </a:r>
            <a:r>
              <a:rPr lang="en-US" sz="2600" dirty="0" err="1" smtClean="0"/>
              <a:t>mtorr</a:t>
            </a:r>
            <a:r>
              <a:rPr lang="en-US" sz="2600" dirty="0" smtClean="0"/>
              <a:t> O</a:t>
            </a:r>
            <a:r>
              <a:rPr lang="en-US" sz="2600" baseline="-25000" dirty="0" smtClean="0"/>
              <a:t>2</a:t>
            </a:r>
            <a:r>
              <a:rPr lang="en-US" sz="2600" dirty="0"/>
              <a:t>,</a:t>
            </a:r>
            <a:r>
              <a:rPr lang="en-US" sz="2600" dirty="0" smtClean="0"/>
              <a:t> trace H</a:t>
            </a:r>
            <a:r>
              <a:rPr lang="en-US" sz="2600" baseline="-25000" dirty="0" smtClean="0"/>
              <a:t>2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0.40 A RF Discharge (110 V)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/>
              <a:t>CuOD</a:t>
            </a:r>
            <a:r>
              <a:rPr lang="en-US" b="1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375 </a:t>
            </a:r>
            <a:r>
              <a:rPr lang="en-US" sz="2600" dirty="0" err="1" smtClean="0"/>
              <a:t>mtorr</a:t>
            </a:r>
            <a:r>
              <a:rPr lang="en-US" sz="2600" dirty="0" smtClean="0"/>
              <a:t> 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/D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atmosphere (80:20 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:D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0.45 A RF Discharge (160 V)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Both:</a:t>
            </a:r>
          </a:p>
          <a:p>
            <a:pPr marL="742950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130 </a:t>
            </a:r>
            <a:r>
              <a:rPr lang="en-US" sz="2600" dirty="0"/>
              <a:t>mm Cu Cathode, </a:t>
            </a:r>
            <a:r>
              <a:rPr lang="en-US" sz="2600" b="1" dirty="0" err="1" smtClean="0"/>
              <a:t>t</a:t>
            </a:r>
            <a:r>
              <a:rPr lang="en-US" sz="2600" b="1" baseline="-25000" dirty="0" err="1" smtClean="0"/>
              <a:t>g</a:t>
            </a:r>
            <a:r>
              <a:rPr lang="en-US" sz="2600" dirty="0" smtClean="0"/>
              <a:t> </a:t>
            </a:r>
            <a:r>
              <a:rPr lang="en-US" sz="2600" dirty="0"/>
              <a:t>300 </a:t>
            </a:r>
            <a:r>
              <a:rPr lang="el-GR" sz="2600" dirty="0"/>
              <a:t>μ</a:t>
            </a:r>
            <a:r>
              <a:rPr lang="en-US" sz="2600" dirty="0"/>
              <a:t>sec,</a:t>
            </a:r>
            <a:r>
              <a:rPr lang="en-US" sz="2600" b="1" dirty="0"/>
              <a:t> </a:t>
            </a:r>
            <a:r>
              <a:rPr lang="en-US" sz="2600" b="1" dirty="0" err="1"/>
              <a:t>L</a:t>
            </a:r>
            <a:r>
              <a:rPr lang="en-US" sz="2600" b="1" baseline="-25000" dirty="0" err="1"/>
              <a:t>eff</a:t>
            </a:r>
            <a:r>
              <a:rPr lang="en-US" sz="2600" dirty="0"/>
              <a:t> ~10 </a:t>
            </a:r>
            <a:r>
              <a:rPr lang="en-US" sz="2600" dirty="0" smtClean="0"/>
              <a:t>km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dirty="0" smtClean="0"/>
              <a:t>Wavelength Calibration:</a:t>
            </a:r>
          </a:p>
          <a:p>
            <a:pPr marL="742950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err="1" smtClean="0"/>
              <a:t>Extracavity</a:t>
            </a:r>
            <a:r>
              <a:rPr lang="en-US" sz="2600" dirty="0" smtClean="0"/>
              <a:t> I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cell</a:t>
            </a:r>
          </a:p>
          <a:p>
            <a:pPr marL="742950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Reference data of Salami &amp; Ross [</a:t>
            </a:r>
            <a:r>
              <a:rPr lang="en-US" sz="2600" i="1" dirty="0" smtClean="0"/>
              <a:t>J. Mol. Spec.</a:t>
            </a:r>
            <a:r>
              <a:rPr lang="en-US" sz="2600" dirty="0" smtClean="0"/>
              <a:t>, </a:t>
            </a:r>
            <a:r>
              <a:rPr lang="en-US" sz="2600" b="1" dirty="0" smtClean="0"/>
              <a:t>223</a:t>
            </a:r>
            <a:r>
              <a:rPr lang="en-US" sz="2600" dirty="0" smtClean="0"/>
              <a:t>, 157 (2005)]</a:t>
            </a:r>
          </a:p>
          <a:p>
            <a:pPr marL="742950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Deviations typically less than ±0.002 cm</a:t>
            </a:r>
            <a:r>
              <a:rPr lang="en-US" sz="2600" baseline="30000" dirty="0" smtClean="0"/>
              <a:t>-1</a:t>
            </a: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Schematic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42213" y="2379519"/>
            <a:ext cx="5091824" cy="3796920"/>
            <a:chOff x="1942213" y="2379519"/>
            <a:chExt cx="5091824" cy="3796920"/>
          </a:xfrm>
        </p:grpSpPr>
        <p:grpSp>
          <p:nvGrpSpPr>
            <p:cNvPr id="9" name="Group 8"/>
            <p:cNvGrpSpPr/>
            <p:nvPr/>
          </p:nvGrpSpPr>
          <p:grpSpPr>
            <a:xfrm>
              <a:off x="1942213" y="2379519"/>
              <a:ext cx="5091824" cy="3796920"/>
              <a:chOff x="1942213" y="2379519"/>
              <a:chExt cx="5091824" cy="379692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011426" y="2452941"/>
                <a:ext cx="5022611" cy="3675764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42213" y="2379519"/>
                <a:ext cx="5091824" cy="3796920"/>
              </a:xfrm>
              <a:prstGeom prst="rect">
                <a:avLst/>
              </a:prstGeom>
              <a:effectLst/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343400" y="2452941"/>
                <a:ext cx="748145" cy="4045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322618" y="2535381"/>
                <a:ext cx="852055" cy="280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208317" y="2515287"/>
              <a:ext cx="122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/H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(D</a:t>
              </a:r>
              <a:r>
                <a:rPr lang="en-US" baseline="-25000" dirty="0" smtClean="0"/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85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 of Observed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P-, Q-, &amp; R-branches with origin at 15,155 cm</a:t>
            </a:r>
            <a:r>
              <a:rPr lang="en-US" baseline="30000" dirty="0" smtClean="0"/>
              <a:t>-1</a:t>
            </a:r>
            <a:r>
              <a:rPr lang="en-US" dirty="0" smtClean="0"/>
              <a:t> for </a:t>
            </a:r>
            <a:r>
              <a:rPr lang="en-US" dirty="0" err="1" smtClean="0"/>
              <a:t>CuOH</a:t>
            </a:r>
            <a:r>
              <a:rPr lang="en-US" dirty="0" smtClean="0"/>
              <a:t> and 15,128 cm</a:t>
            </a:r>
            <a:r>
              <a:rPr lang="en-US" baseline="30000" dirty="0" smtClean="0"/>
              <a:t>-1 </a:t>
            </a:r>
            <a:r>
              <a:rPr lang="en-US" dirty="0" smtClean="0"/>
              <a:t>for </a:t>
            </a:r>
            <a:r>
              <a:rPr lang="en-US" dirty="0" err="1" smtClean="0"/>
              <a:t>CuOD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Clear </a:t>
            </a:r>
            <a:r>
              <a:rPr lang="en-US" baseline="30000" dirty="0" smtClean="0"/>
              <a:t>63</a:t>
            </a:r>
            <a:r>
              <a:rPr lang="en-US" dirty="0" smtClean="0"/>
              <a:t>Cu/</a:t>
            </a:r>
            <a:r>
              <a:rPr lang="en-US" baseline="30000" dirty="0" smtClean="0"/>
              <a:t>65</a:t>
            </a:r>
            <a:r>
              <a:rPr lang="en-US" dirty="0" smtClean="0"/>
              <a:t>Cu </a:t>
            </a:r>
            <a:r>
              <a:rPr lang="en-US" dirty="0"/>
              <a:t>i</a:t>
            </a:r>
            <a:r>
              <a:rPr lang="en-US" dirty="0" smtClean="0"/>
              <a:t>sotope splitting in P &amp; R branches, Q-branch too congested to identify </a:t>
            </a:r>
            <a:r>
              <a:rPr lang="en-US" baseline="30000" dirty="0" smtClean="0"/>
              <a:t>65</a:t>
            </a:r>
            <a:r>
              <a:rPr lang="en-US" dirty="0" smtClean="0"/>
              <a:t>CuOH features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Clear Q- &amp; R-branches and less clear P-branch with origin at 15,093 cm</a:t>
            </a:r>
            <a:r>
              <a:rPr lang="en-US" baseline="30000" dirty="0" smtClean="0"/>
              <a:t>-1</a:t>
            </a:r>
            <a:r>
              <a:rPr lang="en-US" dirty="0" smtClean="0"/>
              <a:t> for </a:t>
            </a:r>
            <a:r>
              <a:rPr lang="en-US" dirty="0" err="1" smtClean="0"/>
              <a:t>CuOH</a:t>
            </a:r>
            <a:r>
              <a:rPr lang="en-US" dirty="0" smtClean="0"/>
              <a:t> and 15,099 cm</a:t>
            </a:r>
            <a:r>
              <a:rPr lang="en-US" baseline="30000" dirty="0" smtClean="0"/>
              <a:t>-1</a:t>
            </a:r>
            <a:r>
              <a:rPr lang="en-US" dirty="0" smtClean="0"/>
              <a:t> for </a:t>
            </a:r>
            <a:r>
              <a:rPr lang="en-US" dirty="0" err="1" smtClean="0"/>
              <a:t>CuOD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Spectral region to the red of the Q-branch is quite congested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Two additional Q-branches with origins at 15,065 cm</a:t>
            </a:r>
            <a:r>
              <a:rPr lang="en-US" baseline="30000" dirty="0" smtClean="0"/>
              <a:t>-1</a:t>
            </a:r>
            <a:r>
              <a:rPr lang="en-US" dirty="0" smtClean="0"/>
              <a:t> &amp; 15,059 cm</a:t>
            </a:r>
            <a:r>
              <a:rPr lang="en-US" baseline="30000" dirty="0" smtClean="0"/>
              <a:t>-1</a:t>
            </a:r>
            <a:r>
              <a:rPr lang="en-US" dirty="0" smtClean="0"/>
              <a:t> for </a:t>
            </a:r>
            <a:r>
              <a:rPr lang="en-US" dirty="0" err="1" smtClean="0"/>
              <a:t>CuOH</a:t>
            </a:r>
            <a:r>
              <a:rPr lang="en-US" dirty="0" smtClean="0"/>
              <a:t> and 15,080 cm</a:t>
            </a:r>
            <a:r>
              <a:rPr lang="en-US" baseline="30000" dirty="0" smtClean="0"/>
              <a:t>-1</a:t>
            </a:r>
            <a:r>
              <a:rPr lang="en-US" dirty="0" smtClean="0"/>
              <a:t> &amp; 15,072 cm</a:t>
            </a:r>
            <a:r>
              <a:rPr lang="en-US" baseline="30000" dirty="0" smtClean="0"/>
              <a:t>-1</a:t>
            </a:r>
            <a:r>
              <a:rPr lang="en-US" dirty="0" smtClean="0"/>
              <a:t> for </a:t>
            </a:r>
            <a:r>
              <a:rPr lang="en-US" dirty="0" err="1" smtClean="0"/>
              <a:t>CuOD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1356" y="365760"/>
            <a:ext cx="8781288" cy="6181344"/>
            <a:chOff x="181356" y="365760"/>
            <a:chExt cx="8781288" cy="6181344"/>
          </a:xfrm>
        </p:grpSpPr>
        <p:sp>
          <p:nvSpPr>
            <p:cNvPr id="3" name="Rectangle 2"/>
            <p:cNvSpPr/>
            <p:nvPr/>
          </p:nvSpPr>
          <p:spPr>
            <a:xfrm>
              <a:off x="181356" y="365760"/>
              <a:ext cx="8781288" cy="61813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117071"/>
              <a:ext cx="8686800" cy="531489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571744" y="1524000"/>
              <a:ext cx="2023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</a:rPr>
                <a:t>CuOD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71744" y="3980688"/>
              <a:ext cx="2023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7030A0"/>
                  </a:solidFill>
                </a:rPr>
                <a:t>CuOH</a:t>
              </a:r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1117071"/>
              <a:ext cx="441960" cy="2339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438864" y="3932671"/>
              <a:ext cx="441960" cy="2339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665936" y="2212976"/>
              <a:ext cx="2307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Absorbance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5400000" flipH="1">
              <a:off x="7482821" y="4492108"/>
              <a:ext cx="225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Absorbance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219456"/>
            <a:ext cx="6798734" cy="1303867"/>
          </a:xfrm>
        </p:spPr>
        <p:txBody>
          <a:bodyPr/>
          <a:lstStyle/>
          <a:p>
            <a:r>
              <a:rPr lang="en-US" dirty="0" smtClean="0"/>
              <a:t>Experimental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Fitting with PGOPHER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5248"/>
            <a:ext cx="8156448" cy="416966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 smtClean="0"/>
              <a:t>Ground state rotational constants for </a:t>
            </a:r>
            <a:r>
              <a:rPr lang="en-US" sz="2700" baseline="30000" dirty="0" smtClean="0"/>
              <a:t>63</a:t>
            </a:r>
            <a:r>
              <a:rPr lang="en-US" sz="2700" dirty="0" smtClean="0"/>
              <a:t>CuOH, </a:t>
            </a:r>
            <a:r>
              <a:rPr lang="en-US" sz="2700" baseline="30000" dirty="0" smtClean="0"/>
              <a:t>65</a:t>
            </a:r>
            <a:r>
              <a:rPr lang="en-US" sz="2700" dirty="0" smtClean="0"/>
              <a:t>CuOH, and </a:t>
            </a:r>
            <a:r>
              <a:rPr lang="en-US" sz="2700" baseline="30000" dirty="0" smtClean="0"/>
              <a:t>63</a:t>
            </a:r>
            <a:r>
              <a:rPr lang="en-US" sz="2700" dirty="0" smtClean="0"/>
              <a:t>CuOD held fixed to values from </a:t>
            </a:r>
            <a:r>
              <a:rPr lang="en-US" sz="2700" dirty="0" err="1" smtClean="0"/>
              <a:t>Whitham</a:t>
            </a:r>
            <a:r>
              <a:rPr lang="en-US" sz="2700" dirty="0" smtClean="0"/>
              <a:t>, </a:t>
            </a:r>
            <a:r>
              <a:rPr lang="en-US" sz="2700" dirty="0" err="1" smtClean="0"/>
              <a:t>Ozeki</a:t>
            </a:r>
            <a:r>
              <a:rPr lang="en-US" sz="2700" dirty="0" smtClean="0"/>
              <a:t>, &amp; Saito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 smtClean="0"/>
              <a:t>Excited state set as </a:t>
            </a:r>
            <a:r>
              <a:rPr lang="en-US" sz="2700" baseline="30000" dirty="0" smtClean="0"/>
              <a:t>1</a:t>
            </a:r>
            <a:r>
              <a:rPr lang="en-US" sz="2700" dirty="0" smtClean="0"/>
              <a:t>A</a:t>
            </a:r>
            <a:r>
              <a:rPr lang="en-US" sz="2700" baseline="30000" dirty="0" smtClean="0"/>
              <a:t>" </a:t>
            </a:r>
            <a:r>
              <a:rPr lang="en-US" sz="2700" dirty="0" smtClean="0"/>
              <a:t>state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baseline="30000" dirty="0" smtClean="0"/>
              <a:t>63</a:t>
            </a:r>
            <a:r>
              <a:rPr lang="en-US" sz="2700" b="1" dirty="0" smtClean="0"/>
              <a:t>CuOH</a:t>
            </a:r>
            <a:r>
              <a:rPr lang="en-US" sz="2700" dirty="0" smtClean="0"/>
              <a:t> (210 transitions)</a:t>
            </a:r>
            <a:endParaRPr lang="en-US" sz="27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P-, Q-, &amp; R-branches for (1,0) &amp; (0,1) </a:t>
            </a:r>
            <a:r>
              <a:rPr lang="en-US" sz="2600" dirty="0" err="1" smtClean="0"/>
              <a:t>subbands</a:t>
            </a:r>
            <a:r>
              <a:rPr lang="en-US" sz="2600" dirty="0" smtClean="0"/>
              <a:t>, P- &amp; R- for (1,2) </a:t>
            </a:r>
            <a:r>
              <a:rPr lang="en-US" sz="2600" dirty="0" err="1" smtClean="0"/>
              <a:t>subband</a:t>
            </a:r>
            <a:endParaRPr lang="en-US" sz="2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Only lines J</a:t>
            </a:r>
            <a:r>
              <a:rPr lang="en-US" sz="2600" baseline="30000" dirty="0" smtClean="0"/>
              <a:t>' </a:t>
            </a:r>
            <a:r>
              <a:rPr lang="en-US" sz="2600" dirty="0" smtClean="0"/>
              <a:t>&lt; 21 for K</a:t>
            </a:r>
            <a:r>
              <a:rPr lang="en-US" sz="2600" baseline="30000" dirty="0" smtClean="0"/>
              <a:t>'</a:t>
            </a:r>
            <a:r>
              <a:rPr lang="en-US" sz="2600" dirty="0" smtClean="0"/>
              <a:t> = 1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baseline="30000" dirty="0" smtClean="0"/>
              <a:t>63</a:t>
            </a:r>
            <a:r>
              <a:rPr lang="en-US" sz="2700" b="1" dirty="0" smtClean="0"/>
              <a:t>CuOD</a:t>
            </a:r>
            <a:r>
              <a:rPr lang="en-US" sz="2700" dirty="0" smtClean="0"/>
              <a:t> (353 transitions)</a:t>
            </a:r>
            <a:endParaRPr lang="en-US" sz="27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P-, Q-, &amp; R-branches for (1,0), (2,1), &amp; (0,1) </a:t>
            </a:r>
            <a:r>
              <a:rPr lang="en-US" sz="2600" dirty="0" err="1" smtClean="0"/>
              <a:t>subbands</a:t>
            </a:r>
            <a:r>
              <a:rPr lang="en-US" sz="2600" dirty="0" smtClean="0"/>
              <a:t>, P- &amp; R-branches for (1,2) &amp; (2,3) </a:t>
            </a:r>
            <a:r>
              <a:rPr lang="en-US" sz="2600" dirty="0" err="1" smtClean="0"/>
              <a:t>subbands</a:t>
            </a:r>
            <a:endParaRPr lang="en-US" sz="26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baseline="30000" dirty="0" smtClean="0"/>
              <a:t>65</a:t>
            </a:r>
            <a:r>
              <a:rPr lang="en-US" sz="2700" b="1" dirty="0" smtClean="0"/>
              <a:t>CuOH </a:t>
            </a:r>
            <a:r>
              <a:rPr lang="en-US" sz="2700" dirty="0" smtClean="0"/>
              <a:t>(175 Transitions)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P- &amp; R-branches for (1,0) &amp; (0,1) </a:t>
            </a:r>
            <a:r>
              <a:rPr lang="en-US" sz="2600" dirty="0" err="1" smtClean="0"/>
              <a:t>subbands</a:t>
            </a:r>
            <a:endParaRPr lang="en-US" sz="2600" dirty="0" smtClean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Other branches/</a:t>
            </a:r>
            <a:r>
              <a:rPr lang="en-US" sz="2600" dirty="0" err="1" smtClean="0"/>
              <a:t>subbands</a:t>
            </a:r>
            <a:r>
              <a:rPr lang="en-US" sz="2600" dirty="0" smtClean="0"/>
              <a:t> insufficiently resolved or too weak to be identified definitively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baseline="30000" dirty="0" smtClean="0"/>
              <a:t>65</a:t>
            </a:r>
            <a:r>
              <a:rPr lang="en-US" sz="2700" b="1" dirty="0" smtClean="0"/>
              <a:t>CuOD</a:t>
            </a:r>
            <a:r>
              <a:rPr lang="en-US" sz="2700" baseline="30000" dirty="0" smtClean="0"/>
              <a:t> </a:t>
            </a:r>
            <a:r>
              <a:rPr lang="en-US" sz="2700" dirty="0" smtClean="0"/>
              <a:t>(0 transitions)</a:t>
            </a:r>
            <a:endParaRPr lang="en-US" sz="27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Not all branches sufficiently resolved and no mm wave data for reference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546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1537</TotalTime>
  <Words>1344</Words>
  <Application>Microsoft Office PowerPoint</Application>
  <PresentationFormat>On-screen Show (4:3)</PresentationFormat>
  <Paragraphs>209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Organic</vt:lpstr>
      <vt:lpstr>Rotational Analysis of an Electronic Transition of CuOH Observed with Intracavity Laser spectroscopy</vt:lpstr>
      <vt:lpstr>Previous Experimental Studies</vt:lpstr>
      <vt:lpstr>Computational Investigation</vt:lpstr>
      <vt:lpstr>Energy Level Diagram</vt:lpstr>
      <vt:lpstr>Experimental Conditions</vt:lpstr>
      <vt:lpstr>Instrument Schematic</vt:lpstr>
      <vt:lpstr>Description of Observed Spectra</vt:lpstr>
      <vt:lpstr>Experimental Data</vt:lpstr>
      <vt:lpstr>Fitting with PGOPHER</vt:lpstr>
      <vt:lpstr>CuOD Spectrum with PGOPHER Simulation</vt:lpstr>
      <vt:lpstr>Molecular Constants  for [15.1] A" State of CuOH</vt:lpstr>
      <vt:lpstr>CuOH Structure</vt:lpstr>
      <vt:lpstr>(1,0) Subband of 63CuOH Transition</vt:lpstr>
      <vt:lpstr>Residuals for (1,0) subband of 63CuOH</vt:lpstr>
      <vt:lpstr>PowerPoint Presentation</vt:lpstr>
      <vt:lpstr>Conclusions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Rotational Analysis of an Electronic Transition of CuOH Observed with Intracavity Laser spectroscopy</dc:title>
  <dc:creator>Harms, Jack C. (UMSL-Student)</dc:creator>
  <cp:lastModifiedBy>Jack</cp:lastModifiedBy>
  <cp:revision>96</cp:revision>
  <dcterms:created xsi:type="dcterms:W3CDTF">2018-06-07T17:59:50Z</dcterms:created>
  <dcterms:modified xsi:type="dcterms:W3CDTF">2018-06-21T23:49:01Z</dcterms:modified>
</cp:coreProperties>
</file>