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6"/>
  </p:notesMasterIdLst>
  <p:sldIdLst>
    <p:sldId id="256" r:id="rId5"/>
  </p:sldIdLst>
  <p:sldSz cx="43891200" cy="32918400"/>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088">
          <p15:clr>
            <a:srgbClr val="A4A3A4"/>
          </p15:clr>
        </p15:guide>
        <p15:guide id="2" pos="1344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Mlab Studies" initials="" lastIdx="2" clrIdx="0"/>
  <p:cmAuthor id="1" name="Bettina Casad" initials="BC" lastIdx="20" clrIdx="1">
    <p:extLst>
      <p:ext uri="{19B8F6BF-5375-455C-9EA6-DF929625EA0E}">
        <p15:presenceInfo xmlns:p15="http://schemas.microsoft.com/office/powerpoint/2012/main" userId="Bettina Casad" providerId="None"/>
      </p:ext>
    </p:extLst>
  </p:cmAuthor>
  <p:cmAuthor id="2" name="Muise, Bridget (UMSL-Student)" initials="MB(S" lastIdx="1" clrIdx="2">
    <p:extLst>
      <p:ext uri="{19B8F6BF-5375-455C-9EA6-DF929625EA0E}">
        <p15:presenceInfo xmlns:p15="http://schemas.microsoft.com/office/powerpoint/2012/main" userId="S::bcmy9h@umsystem.edu::5e3c4312-df7e-4eae-97dd-9402d56e77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7EEA6F-AF52-4E8E-B1FC-4B938AEAE128}" v="3" dt="2022-04-04T01:24:35.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08" autoAdjust="0"/>
    <p:restoredTop sz="96283" autoAdjust="0"/>
  </p:normalViewPr>
  <p:slideViewPr>
    <p:cSldViewPr snapToGrid="0">
      <p:cViewPr>
        <p:scale>
          <a:sx n="31" d="100"/>
          <a:sy n="31" d="100"/>
        </p:scale>
        <p:origin x="19" y="19"/>
      </p:cViewPr>
      <p:guideLst>
        <p:guide orient="horz" pos="11088"/>
        <p:guide pos="134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66748" cy="459401"/>
          </a:xfrm>
          <a:prstGeom prst="rect">
            <a:avLst/>
          </a:prstGeom>
          <a:noFill/>
          <a:ln>
            <a:noFill/>
          </a:ln>
        </p:spPr>
        <p:txBody>
          <a:bodyPr spcFirstLastPara="1" wrap="square" lIns="87625" tIns="43800" rIns="87625" bIns="438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904424" y="0"/>
            <a:ext cx="2966748" cy="459401"/>
          </a:xfrm>
          <a:prstGeom prst="rect">
            <a:avLst/>
          </a:prstGeom>
          <a:noFill/>
          <a:ln>
            <a:noFill/>
          </a:ln>
        </p:spPr>
        <p:txBody>
          <a:bodyPr spcFirstLastPara="1" wrap="square" lIns="87625" tIns="43800" rIns="87625" bIns="43800" anchor="t" anchorCtr="0">
            <a:noAutofit/>
          </a:bodyPr>
          <a:lstStyle>
            <a:lvl1pPr marR="0" lvl="0" algn="r"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085850" y="688975"/>
            <a:ext cx="4700588" cy="3527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36495" y="4447444"/>
            <a:ext cx="4997000" cy="4139533"/>
          </a:xfrm>
          <a:prstGeom prst="rect">
            <a:avLst/>
          </a:prstGeom>
          <a:noFill/>
          <a:ln>
            <a:noFill/>
          </a:ln>
        </p:spPr>
        <p:txBody>
          <a:bodyPr spcFirstLastPara="1" wrap="square" lIns="87625" tIns="43800" rIns="87625" bIns="4380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16062"/>
            <a:ext cx="2966748" cy="460632"/>
          </a:xfrm>
          <a:prstGeom prst="rect">
            <a:avLst/>
          </a:prstGeom>
          <a:noFill/>
          <a:ln>
            <a:noFill/>
          </a:ln>
        </p:spPr>
        <p:txBody>
          <a:bodyPr spcFirstLastPara="1" wrap="square" lIns="87625" tIns="43800" rIns="87625" bIns="43800" anchor="b"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904424" y="8816062"/>
            <a:ext cx="2966748" cy="460632"/>
          </a:xfrm>
          <a:prstGeom prst="rect">
            <a:avLst/>
          </a:prstGeom>
          <a:noFill/>
          <a:ln>
            <a:noFill/>
          </a:ln>
        </p:spPr>
        <p:txBody>
          <a:bodyPr spcFirstLastPara="1" wrap="square" lIns="87625" tIns="43800" rIns="87625" bIns="43800" anchor="b" anchorCtr="0">
            <a:noAutofit/>
          </a:bodyPr>
          <a:lstStyle/>
          <a:p>
            <a:pPr marL="0" marR="0" lvl="0" indent="0" algn="r" rtl="0">
              <a:lnSpc>
                <a:spcPct val="100000"/>
              </a:lnSpc>
              <a:spcBef>
                <a:spcPts val="0"/>
              </a:spcBef>
              <a:spcAft>
                <a:spcPts val="0"/>
              </a:spcAft>
              <a:buClr>
                <a:srgbClr val="000000"/>
              </a:buClr>
              <a:buSzPts val="1100"/>
              <a:buFont typeface="Arial"/>
              <a:buNone/>
            </a:pPr>
            <a:fld id="{00000000-1234-1234-1234-123412341234}" type="slidenum">
              <a:rPr lang="en-US" sz="1100" b="0" i="0" u="none" strike="noStrike" cap="none">
                <a:solidFill>
                  <a:schemeClr val="dk1"/>
                </a:solidFill>
                <a:latin typeface="Times New Roman"/>
                <a:ea typeface="Times New Roman"/>
                <a:cs typeface="Times New Roman"/>
                <a:sym typeface="Times New Roman"/>
              </a:rPr>
              <a:t>‹#›</a:t>
            </a:fld>
            <a:endParaRPr sz="1100" b="0"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txBox="1">
            <a:spLocks noGrp="1"/>
          </p:cNvSpPr>
          <p:nvPr>
            <p:ph type="sldNum" idx="12"/>
          </p:nvPr>
        </p:nvSpPr>
        <p:spPr>
          <a:xfrm>
            <a:off x="3904424" y="8816062"/>
            <a:ext cx="2966748" cy="460632"/>
          </a:xfrm>
          <a:prstGeom prst="rect">
            <a:avLst/>
          </a:prstGeom>
          <a:noFill/>
          <a:ln>
            <a:noFill/>
          </a:ln>
        </p:spPr>
        <p:txBody>
          <a:bodyPr spcFirstLastPara="1" wrap="square" lIns="87625" tIns="43800" rIns="87625" bIns="43800" anchor="b" anchorCtr="0">
            <a:noAutofit/>
          </a:bodyPr>
          <a:lstStyle/>
          <a:p>
            <a:pPr marL="0" lvl="0" indent="0" algn="r" rtl="0">
              <a:lnSpc>
                <a:spcPct val="100000"/>
              </a:lnSpc>
              <a:spcBef>
                <a:spcPts val="0"/>
              </a:spcBef>
              <a:spcAft>
                <a:spcPts val="0"/>
              </a:spcAft>
              <a:buSzPts val="1100"/>
              <a:buNone/>
            </a:pPr>
            <a:fld id="{00000000-1234-1234-1234-123412341234}" type="slidenum">
              <a:rPr lang="en-US" sz="1100" b="0" i="0" u="none" strike="noStrike" cap="none">
                <a:solidFill>
                  <a:schemeClr val="dk1"/>
                </a:solidFill>
                <a:latin typeface="Times New Roman"/>
                <a:ea typeface="Times New Roman"/>
                <a:cs typeface="Times New Roman"/>
                <a:sym typeface="Times New Roman"/>
              </a:rPr>
              <a:t>1</a:t>
            </a:fld>
            <a:endParaRPr sz="1100" b="0" i="0" u="none" strike="noStrike" cap="none">
              <a:solidFill>
                <a:schemeClr val="dk1"/>
              </a:solidFill>
              <a:latin typeface="Times New Roman"/>
              <a:ea typeface="Times New Roman"/>
              <a:cs typeface="Times New Roman"/>
              <a:sym typeface="Times New Roman"/>
            </a:endParaRPr>
          </a:p>
        </p:txBody>
      </p:sp>
      <p:sp>
        <p:nvSpPr>
          <p:cNvPr id="48" name="Google Shape;48;p1:notes"/>
          <p:cNvSpPr>
            <a:spLocks noGrp="1" noRot="1" noChangeAspect="1"/>
          </p:cNvSpPr>
          <p:nvPr>
            <p:ph type="sldImg" idx="2"/>
          </p:nvPr>
        </p:nvSpPr>
        <p:spPr>
          <a:xfrm>
            <a:off x="1085850" y="688975"/>
            <a:ext cx="4700588" cy="35274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9" name="Google Shape;49;p1:notes"/>
          <p:cNvSpPr txBox="1">
            <a:spLocks noGrp="1"/>
          </p:cNvSpPr>
          <p:nvPr>
            <p:ph type="body" idx="1"/>
          </p:nvPr>
        </p:nvSpPr>
        <p:spPr>
          <a:xfrm>
            <a:off x="936495" y="4447444"/>
            <a:ext cx="4997000" cy="4139533"/>
          </a:xfrm>
          <a:prstGeom prst="rect">
            <a:avLst/>
          </a:prstGeom>
          <a:noFill/>
          <a:ln>
            <a:noFill/>
          </a:ln>
        </p:spPr>
        <p:txBody>
          <a:bodyPr spcFirstLastPara="1" wrap="square" lIns="87625" tIns="43800" rIns="87625" bIns="43800" anchor="t" anchorCtr="0">
            <a:noAutofit/>
          </a:bodyPr>
          <a:lstStyle/>
          <a:p>
            <a:pPr marL="0" lvl="0" indent="0" algn="l" rtl="0">
              <a:spcBef>
                <a:spcPts val="360"/>
              </a:spcBef>
              <a:spcAft>
                <a:spcPts val="0"/>
              </a:spcAft>
              <a:buNone/>
            </a:pPr>
            <a:r>
              <a:rPr lang="en-US"/>
              <a:t>Coping: the ability to deal effectively with difficulties</a:t>
            </a:r>
            <a:endParaRPr/>
          </a:p>
          <a:p>
            <a:pPr marL="0" lvl="0" indent="0" algn="l" rtl="0">
              <a:spcBef>
                <a:spcPts val="360"/>
              </a:spcBef>
              <a:spcAft>
                <a:spcPts val="0"/>
              </a:spcAft>
              <a:buNone/>
            </a:pPr>
            <a:r>
              <a:rPr lang="en-US"/>
              <a:t>Rejection sensitivity: The tendency to perceive social-identity threat</a:t>
            </a:r>
            <a:endParaRPr/>
          </a:p>
          <a:p>
            <a:pPr marL="0" lvl="0" indent="0" algn="l" rtl="0">
              <a:spcBef>
                <a:spcPts val="360"/>
              </a:spcBef>
              <a:spcAft>
                <a:spcPts val="0"/>
              </a:spcAft>
              <a:buNone/>
            </a:pPr>
            <a:r>
              <a:rPr lang="en-US"/>
              <a:t>Stigma Consciousness: The extent to which people expect to be stereotyped by others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2194279" y="1317625"/>
            <a:ext cx="39502645"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42" name="Google Shape;42;p11"/>
          <p:cNvSpPr txBox="1">
            <a:spLocks noGrp="1"/>
          </p:cNvSpPr>
          <p:nvPr>
            <p:ph type="body" idx="1"/>
          </p:nvPr>
        </p:nvSpPr>
        <p:spPr>
          <a:xfrm rot="5400000">
            <a:off x="11083131" y="-1208529"/>
            <a:ext cx="21724937" cy="39502645"/>
          </a:xfrm>
          <a:prstGeom prst="rect">
            <a:avLst/>
          </a:prstGeom>
          <a:noFill/>
          <a:ln>
            <a:noFill/>
          </a:ln>
        </p:spPr>
        <p:txBody>
          <a:bodyPr spcFirstLastPara="1" wrap="square" lIns="91425" tIns="45700" rIns="91425" bIns="45700" anchor="t" anchorCtr="0">
            <a:noAutofit/>
          </a:bodyPr>
          <a:lstStyle>
            <a:lvl1pPr marL="457200" marR="0" lvl="0" indent="-908050" algn="l" rtl="0">
              <a:lnSpc>
                <a:spcPct val="100000"/>
              </a:lnSpc>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1pPr>
            <a:lvl2pPr marL="914400" marR="0" lvl="1" indent="-831850" algn="l" rtl="0">
              <a:lnSpc>
                <a:spcPct val="100000"/>
              </a:lnSpc>
              <a:spcBef>
                <a:spcPts val="1900"/>
              </a:spcBef>
              <a:spcAft>
                <a:spcPts val="0"/>
              </a:spcAft>
              <a:buClr>
                <a:schemeClr val="dk1"/>
              </a:buClr>
              <a:buSzPts val="9500"/>
              <a:buFont typeface="Times New Roman"/>
              <a:buChar char="–"/>
              <a:defRPr sz="9500" b="0" i="0" u="none" strike="noStrike" cap="none">
                <a:solidFill>
                  <a:schemeClr val="dk1"/>
                </a:solidFill>
                <a:latin typeface="Times New Roman"/>
                <a:ea typeface="Times New Roman"/>
                <a:cs typeface="Times New Roman"/>
                <a:sym typeface="Times New Roman"/>
              </a:defRPr>
            </a:lvl2pPr>
            <a:lvl3pPr marL="1371600" marR="0" lvl="2" indent="-742950" algn="l" rtl="0">
              <a:lnSpc>
                <a:spcPct val="100000"/>
              </a:lnSpc>
              <a:spcBef>
                <a:spcPts val="1620"/>
              </a:spcBef>
              <a:spcAft>
                <a:spcPts val="0"/>
              </a:spcAft>
              <a:buClr>
                <a:schemeClr val="dk1"/>
              </a:buClr>
              <a:buSzPts val="8100"/>
              <a:buFont typeface="Times New Roman"/>
              <a:buChar char="•"/>
              <a:defRPr sz="8100" b="0" i="0" u="none" strike="noStrike" cap="none">
                <a:solidFill>
                  <a:schemeClr val="dk1"/>
                </a:solidFill>
                <a:latin typeface="Times New Roman"/>
                <a:ea typeface="Times New Roman"/>
                <a:cs typeface="Times New Roman"/>
                <a:sym typeface="Times New Roman"/>
              </a:defRPr>
            </a:lvl3pPr>
            <a:lvl4pPr marL="1828800" marR="0" lvl="3"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4pPr>
            <a:lvl5pPr marL="2286000" marR="0" lvl="4"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5pPr>
            <a:lvl6pPr marL="2743200" marR="0" lvl="5"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6pPr>
            <a:lvl7pPr marL="3200400" marR="0" lvl="6"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7pPr>
            <a:lvl8pPr marL="3657600" marR="0" lvl="7"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8pPr>
            <a:lvl9pPr marL="4114800" marR="0" lvl="8"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3"/>
        <p:cNvGrpSpPr/>
        <p:nvPr/>
      </p:nvGrpSpPr>
      <p:grpSpPr>
        <a:xfrm>
          <a:off x="0" y="0"/>
          <a:ext cx="0" cy="0"/>
          <a:chOff x="0" y="0"/>
          <a:chExt cx="0" cy="0"/>
        </a:xfrm>
      </p:grpSpPr>
      <p:sp>
        <p:nvSpPr>
          <p:cNvPr id="44" name="Google Shape;44;p12"/>
          <p:cNvSpPr txBox="1">
            <a:spLocks noGrp="1"/>
          </p:cNvSpPr>
          <p:nvPr>
            <p:ph type="title"/>
          </p:nvPr>
        </p:nvSpPr>
        <p:spPr>
          <a:xfrm rot="5400000">
            <a:off x="22715625" y="10423966"/>
            <a:ext cx="28087638" cy="9874956"/>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45" name="Google Shape;45;p12"/>
          <p:cNvSpPr txBox="1">
            <a:spLocks noGrp="1"/>
          </p:cNvSpPr>
          <p:nvPr>
            <p:ph type="body" idx="1"/>
          </p:nvPr>
        </p:nvSpPr>
        <p:spPr>
          <a:xfrm rot="5400000">
            <a:off x="2896570" y="615333"/>
            <a:ext cx="28087638" cy="29492223"/>
          </a:xfrm>
          <a:prstGeom prst="rect">
            <a:avLst/>
          </a:prstGeom>
          <a:noFill/>
          <a:ln>
            <a:noFill/>
          </a:ln>
        </p:spPr>
        <p:txBody>
          <a:bodyPr spcFirstLastPara="1" wrap="square" lIns="91425" tIns="45700" rIns="91425" bIns="45700" anchor="t" anchorCtr="0">
            <a:noAutofit/>
          </a:bodyPr>
          <a:lstStyle>
            <a:lvl1pPr marL="457200" marR="0" lvl="0" indent="-908050" algn="l" rtl="0">
              <a:lnSpc>
                <a:spcPct val="100000"/>
              </a:lnSpc>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1pPr>
            <a:lvl2pPr marL="914400" marR="0" lvl="1" indent="-831850" algn="l" rtl="0">
              <a:lnSpc>
                <a:spcPct val="100000"/>
              </a:lnSpc>
              <a:spcBef>
                <a:spcPts val="1900"/>
              </a:spcBef>
              <a:spcAft>
                <a:spcPts val="0"/>
              </a:spcAft>
              <a:buClr>
                <a:schemeClr val="dk1"/>
              </a:buClr>
              <a:buSzPts val="9500"/>
              <a:buFont typeface="Times New Roman"/>
              <a:buChar char="–"/>
              <a:defRPr sz="9500" b="0" i="0" u="none" strike="noStrike" cap="none">
                <a:solidFill>
                  <a:schemeClr val="dk1"/>
                </a:solidFill>
                <a:latin typeface="Times New Roman"/>
                <a:ea typeface="Times New Roman"/>
                <a:cs typeface="Times New Roman"/>
                <a:sym typeface="Times New Roman"/>
              </a:defRPr>
            </a:lvl2pPr>
            <a:lvl3pPr marL="1371600" marR="0" lvl="2" indent="-742950" algn="l" rtl="0">
              <a:lnSpc>
                <a:spcPct val="100000"/>
              </a:lnSpc>
              <a:spcBef>
                <a:spcPts val="1620"/>
              </a:spcBef>
              <a:spcAft>
                <a:spcPts val="0"/>
              </a:spcAft>
              <a:buClr>
                <a:schemeClr val="dk1"/>
              </a:buClr>
              <a:buSzPts val="8100"/>
              <a:buFont typeface="Times New Roman"/>
              <a:buChar char="•"/>
              <a:defRPr sz="8100" b="0" i="0" u="none" strike="noStrike" cap="none">
                <a:solidFill>
                  <a:schemeClr val="dk1"/>
                </a:solidFill>
                <a:latin typeface="Times New Roman"/>
                <a:ea typeface="Times New Roman"/>
                <a:cs typeface="Times New Roman"/>
                <a:sym typeface="Times New Roman"/>
              </a:defRPr>
            </a:lvl3pPr>
            <a:lvl4pPr marL="1828800" marR="0" lvl="3"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4pPr>
            <a:lvl5pPr marL="2286000" marR="0" lvl="4"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5pPr>
            <a:lvl6pPr marL="2743200" marR="0" lvl="5"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6pPr>
            <a:lvl7pPr marL="3200400" marR="0" lvl="6"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7pPr>
            <a:lvl8pPr marL="3657600" marR="0" lvl="7"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8pPr>
            <a:lvl9pPr marL="4114800" marR="0" lvl="8"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3292123" y="10226675"/>
            <a:ext cx="37306955" cy="705485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subTitle" idx="1"/>
          </p:nvPr>
        </p:nvSpPr>
        <p:spPr>
          <a:xfrm>
            <a:off x="6584245" y="18653125"/>
            <a:ext cx="30722712" cy="841375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2140"/>
              </a:spcBef>
              <a:spcAft>
                <a:spcPts val="0"/>
              </a:spcAft>
              <a:buClr>
                <a:schemeClr val="dk1"/>
              </a:buClr>
              <a:buSzPts val="10700"/>
              <a:buFont typeface="Times New Roman"/>
              <a:buNone/>
              <a:defRPr sz="10700" b="0" i="0" u="none" strike="noStrike" cap="none">
                <a:solidFill>
                  <a:schemeClr val="dk1"/>
                </a:solidFill>
                <a:latin typeface="Times New Roman"/>
                <a:ea typeface="Times New Roman"/>
                <a:cs typeface="Times New Roman"/>
                <a:sym typeface="Times New Roman"/>
              </a:defRPr>
            </a:lvl1pPr>
            <a:lvl2pPr marR="0" lvl="1" algn="ctr" rtl="0">
              <a:lnSpc>
                <a:spcPct val="100000"/>
              </a:lnSpc>
              <a:spcBef>
                <a:spcPts val="1900"/>
              </a:spcBef>
              <a:spcAft>
                <a:spcPts val="0"/>
              </a:spcAft>
              <a:buClr>
                <a:schemeClr val="dk1"/>
              </a:buClr>
              <a:buSzPts val="9500"/>
              <a:buFont typeface="Times New Roman"/>
              <a:buNone/>
              <a:defRPr sz="9500" b="0" i="0" u="none" strike="noStrike" cap="none">
                <a:solidFill>
                  <a:schemeClr val="dk1"/>
                </a:solidFill>
                <a:latin typeface="Times New Roman"/>
                <a:ea typeface="Times New Roman"/>
                <a:cs typeface="Times New Roman"/>
                <a:sym typeface="Times New Roman"/>
              </a:defRPr>
            </a:lvl2pPr>
            <a:lvl3pPr marR="0" lvl="2" algn="ctr" rtl="0">
              <a:lnSpc>
                <a:spcPct val="100000"/>
              </a:lnSpc>
              <a:spcBef>
                <a:spcPts val="1620"/>
              </a:spcBef>
              <a:spcAft>
                <a:spcPts val="0"/>
              </a:spcAft>
              <a:buClr>
                <a:schemeClr val="dk1"/>
              </a:buClr>
              <a:buSzPts val="8100"/>
              <a:buFont typeface="Times New Roman"/>
              <a:buNone/>
              <a:defRPr sz="8100" b="0" i="0" u="none" strike="noStrike" cap="none">
                <a:solidFill>
                  <a:schemeClr val="dk1"/>
                </a:solidFill>
                <a:latin typeface="Times New Roman"/>
                <a:ea typeface="Times New Roman"/>
                <a:cs typeface="Times New Roman"/>
                <a:sym typeface="Times New Roman"/>
              </a:defRPr>
            </a:lvl3pPr>
            <a:lvl4pPr marR="0" lvl="3" algn="ctr" rtl="0">
              <a:lnSpc>
                <a:spcPct val="100000"/>
              </a:lnSpc>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4pPr>
            <a:lvl5pPr marR="0" lvl="4" algn="ctr" rtl="0">
              <a:lnSpc>
                <a:spcPct val="100000"/>
              </a:lnSpc>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5pPr>
            <a:lvl6pPr marR="0" lvl="5" algn="ctr" rtl="0">
              <a:lnSpc>
                <a:spcPct val="100000"/>
              </a:lnSpc>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6pPr>
            <a:lvl7pPr marR="0" lvl="6" algn="ctr" rtl="0">
              <a:lnSpc>
                <a:spcPct val="100000"/>
              </a:lnSpc>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7pPr>
            <a:lvl8pPr marR="0" lvl="7" algn="ctr" rtl="0">
              <a:lnSpc>
                <a:spcPct val="100000"/>
              </a:lnSpc>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8pPr>
            <a:lvl9pPr marR="0" lvl="8" algn="ctr" rtl="0">
              <a:lnSpc>
                <a:spcPct val="100000"/>
              </a:lnSpc>
              <a:spcBef>
                <a:spcPts val="1300"/>
              </a:spcBef>
              <a:spcAft>
                <a:spcPts val="0"/>
              </a:spcAft>
              <a:buClr>
                <a:schemeClr val="dk1"/>
              </a:buClr>
              <a:buSzPts val="6500"/>
              <a:buFont typeface="Times New Roman"/>
              <a:buNone/>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2194279" y="1317625"/>
            <a:ext cx="39502645"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16" name="Google Shape;16;p4"/>
          <p:cNvSpPr txBox="1">
            <a:spLocks noGrp="1"/>
          </p:cNvSpPr>
          <p:nvPr>
            <p:ph type="body" idx="1"/>
          </p:nvPr>
        </p:nvSpPr>
        <p:spPr>
          <a:xfrm>
            <a:off x="2194279" y="7680325"/>
            <a:ext cx="39502645" cy="21724937"/>
          </a:xfrm>
          <a:prstGeom prst="rect">
            <a:avLst/>
          </a:prstGeom>
          <a:noFill/>
          <a:ln>
            <a:noFill/>
          </a:ln>
        </p:spPr>
        <p:txBody>
          <a:bodyPr spcFirstLastPara="1" wrap="square" lIns="91425" tIns="45700" rIns="91425" bIns="45700" anchor="t" anchorCtr="0">
            <a:noAutofit/>
          </a:bodyPr>
          <a:lstStyle>
            <a:lvl1pPr marL="457200" marR="0" lvl="0" indent="-908050" algn="l" rtl="0">
              <a:lnSpc>
                <a:spcPct val="100000"/>
              </a:lnSpc>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1pPr>
            <a:lvl2pPr marL="914400" marR="0" lvl="1" indent="-831850" algn="l" rtl="0">
              <a:lnSpc>
                <a:spcPct val="100000"/>
              </a:lnSpc>
              <a:spcBef>
                <a:spcPts val="1900"/>
              </a:spcBef>
              <a:spcAft>
                <a:spcPts val="0"/>
              </a:spcAft>
              <a:buClr>
                <a:schemeClr val="dk1"/>
              </a:buClr>
              <a:buSzPts val="9500"/>
              <a:buFont typeface="Times New Roman"/>
              <a:buChar char="–"/>
              <a:defRPr sz="9500" b="0" i="0" u="none" strike="noStrike" cap="none">
                <a:solidFill>
                  <a:schemeClr val="dk1"/>
                </a:solidFill>
                <a:latin typeface="Times New Roman"/>
                <a:ea typeface="Times New Roman"/>
                <a:cs typeface="Times New Roman"/>
                <a:sym typeface="Times New Roman"/>
              </a:defRPr>
            </a:lvl2pPr>
            <a:lvl3pPr marL="1371600" marR="0" lvl="2" indent="-742950" algn="l" rtl="0">
              <a:lnSpc>
                <a:spcPct val="100000"/>
              </a:lnSpc>
              <a:spcBef>
                <a:spcPts val="1620"/>
              </a:spcBef>
              <a:spcAft>
                <a:spcPts val="0"/>
              </a:spcAft>
              <a:buClr>
                <a:schemeClr val="dk1"/>
              </a:buClr>
              <a:buSzPts val="8100"/>
              <a:buFont typeface="Times New Roman"/>
              <a:buChar char="•"/>
              <a:defRPr sz="8100" b="0" i="0" u="none" strike="noStrike" cap="none">
                <a:solidFill>
                  <a:schemeClr val="dk1"/>
                </a:solidFill>
                <a:latin typeface="Times New Roman"/>
                <a:ea typeface="Times New Roman"/>
                <a:cs typeface="Times New Roman"/>
                <a:sym typeface="Times New Roman"/>
              </a:defRPr>
            </a:lvl3pPr>
            <a:lvl4pPr marL="1828800" marR="0" lvl="3"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4pPr>
            <a:lvl5pPr marL="2286000" marR="0" lvl="4"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5pPr>
            <a:lvl6pPr marL="2743200" marR="0" lvl="5"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6pPr>
            <a:lvl7pPr marL="3200400" marR="0" lvl="6"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7pPr>
            <a:lvl8pPr marL="3657600" marR="0" lvl="7"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8pPr>
            <a:lvl9pPr marL="4114800" marR="0" lvl="8" indent="-641350" algn="l" rtl="0">
              <a:lnSpc>
                <a:spcPct val="100000"/>
              </a:lnSpc>
              <a:spcBef>
                <a:spcPts val="1300"/>
              </a:spcBef>
              <a:spcAft>
                <a:spcPts val="0"/>
              </a:spcAft>
              <a:buClr>
                <a:schemeClr val="dk1"/>
              </a:buClr>
              <a:buSzPts val="6500"/>
              <a:buFont typeface="Times New Roman"/>
              <a:buChar char="»"/>
              <a:defRPr sz="65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3467101" y="21153439"/>
            <a:ext cx="37306955" cy="65373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40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19" name="Google Shape;19;p5"/>
          <p:cNvSpPr txBox="1">
            <a:spLocks noGrp="1"/>
          </p:cNvSpPr>
          <p:nvPr>
            <p:ph type="body" idx="1"/>
          </p:nvPr>
        </p:nvSpPr>
        <p:spPr>
          <a:xfrm>
            <a:off x="3467101" y="13952538"/>
            <a:ext cx="37306955" cy="72009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360"/>
              </a:spcBef>
              <a:spcAft>
                <a:spcPts val="0"/>
              </a:spcAft>
              <a:buClr>
                <a:schemeClr val="dk1"/>
              </a:buClr>
              <a:buSzPts val="1800"/>
              <a:buFont typeface="Times New Roman"/>
              <a:buNone/>
              <a:defRPr sz="18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32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3pPr>
            <a:lvl4pPr marL="1828800" marR="0" lvl="3"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2286000" marR="0" lvl="4"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2743200" marR="0" lvl="5"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3200400" marR="0" lvl="6"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3657600" marR="0" lvl="7"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4114800" marR="0" lvl="8"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2194279" y="1317625"/>
            <a:ext cx="39502645"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22" name="Google Shape;22;p6"/>
          <p:cNvSpPr txBox="1">
            <a:spLocks noGrp="1"/>
          </p:cNvSpPr>
          <p:nvPr>
            <p:ph type="body" idx="1"/>
          </p:nvPr>
        </p:nvSpPr>
        <p:spPr>
          <a:xfrm>
            <a:off x="2194279" y="7680325"/>
            <a:ext cx="19683588" cy="217249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1pPr>
            <a:lvl2pPr marL="914400" marR="0" lvl="1" indent="-381000" algn="l" rtl="0">
              <a:lnSpc>
                <a:spcPct val="100000"/>
              </a:lnSpc>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371600" marR="0" lvl="2"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828800" marR="0" lvl="3"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2286000" marR="0" lvl="4"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743200" marR="0" lvl="5"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3200400" marR="0" lvl="6"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657600" marR="0" lvl="7"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4114800" marR="0" lvl="8"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6"/>
          <p:cNvSpPr txBox="1">
            <a:spLocks noGrp="1"/>
          </p:cNvSpPr>
          <p:nvPr>
            <p:ph type="body" idx="2"/>
          </p:nvPr>
        </p:nvSpPr>
        <p:spPr>
          <a:xfrm>
            <a:off x="22013334" y="7680325"/>
            <a:ext cx="19683589" cy="217249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1pPr>
            <a:lvl2pPr marL="914400" marR="0" lvl="1" indent="-381000" algn="l" rtl="0">
              <a:lnSpc>
                <a:spcPct val="100000"/>
              </a:lnSpc>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371600" marR="0" lvl="2"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828800" marR="0" lvl="3"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2286000" marR="0" lvl="4"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743200" marR="0" lvl="5"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3200400" marR="0" lvl="6"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657600" marR="0" lvl="7"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4114800" marR="0" lvl="8"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2194279" y="1317625"/>
            <a:ext cx="39502645"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26" name="Google Shape;26;p7"/>
          <p:cNvSpPr txBox="1">
            <a:spLocks noGrp="1"/>
          </p:cNvSpPr>
          <p:nvPr>
            <p:ph type="body" idx="1"/>
          </p:nvPr>
        </p:nvSpPr>
        <p:spPr>
          <a:xfrm>
            <a:off x="2194278" y="7369176"/>
            <a:ext cx="19392900" cy="3070225"/>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80"/>
              </a:spcBef>
              <a:spcAft>
                <a:spcPts val="0"/>
              </a:spcAft>
              <a:buClr>
                <a:schemeClr val="dk1"/>
              </a:buClr>
              <a:buSzPts val="2400"/>
              <a:buFont typeface="Times New Roman"/>
              <a:buNone/>
              <a:defRPr sz="2400" b="1"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400"/>
              </a:spcBef>
              <a:spcAft>
                <a:spcPts val="0"/>
              </a:spcAft>
              <a:buClr>
                <a:schemeClr val="dk1"/>
              </a:buClr>
              <a:buSzPts val="2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chemeClr val="dk1"/>
              </a:buClr>
              <a:buSzPts val="18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828800" marR="0" lvl="3"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4pPr>
            <a:lvl5pPr marL="2286000" marR="0" lvl="4"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743200" marR="0" lvl="5"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6pPr>
            <a:lvl7pPr marL="3200400" marR="0" lvl="6"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7pPr>
            <a:lvl8pPr marL="3657600" marR="0" lvl="7"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8pPr>
            <a:lvl9pPr marL="4114800" marR="0" lvl="8"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27" name="Google Shape;27;p7"/>
          <p:cNvSpPr txBox="1">
            <a:spLocks noGrp="1"/>
          </p:cNvSpPr>
          <p:nvPr>
            <p:ph type="body" idx="2"/>
          </p:nvPr>
        </p:nvSpPr>
        <p:spPr>
          <a:xfrm>
            <a:off x="2194278" y="10439401"/>
            <a:ext cx="19392900" cy="18965863"/>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28" name="Google Shape;28;p7"/>
          <p:cNvSpPr txBox="1">
            <a:spLocks noGrp="1"/>
          </p:cNvSpPr>
          <p:nvPr>
            <p:ph type="body" idx="3"/>
          </p:nvPr>
        </p:nvSpPr>
        <p:spPr>
          <a:xfrm>
            <a:off x="22295556" y="7369176"/>
            <a:ext cx="19401368" cy="3070225"/>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80"/>
              </a:spcBef>
              <a:spcAft>
                <a:spcPts val="0"/>
              </a:spcAft>
              <a:buClr>
                <a:schemeClr val="dk1"/>
              </a:buClr>
              <a:buSzPts val="2400"/>
              <a:buFont typeface="Times New Roman"/>
              <a:buNone/>
              <a:defRPr sz="2400" b="1"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400"/>
              </a:spcBef>
              <a:spcAft>
                <a:spcPts val="0"/>
              </a:spcAft>
              <a:buClr>
                <a:schemeClr val="dk1"/>
              </a:buClr>
              <a:buSzPts val="2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chemeClr val="dk1"/>
              </a:buClr>
              <a:buSzPts val="18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828800" marR="0" lvl="3"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4pPr>
            <a:lvl5pPr marL="2286000" marR="0" lvl="4"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743200" marR="0" lvl="5"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6pPr>
            <a:lvl7pPr marL="3200400" marR="0" lvl="6"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7pPr>
            <a:lvl8pPr marL="3657600" marR="0" lvl="7"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8pPr>
            <a:lvl9pPr marL="4114800" marR="0" lvl="8" indent="-228600" algn="l" rtl="0">
              <a:lnSpc>
                <a:spcPct val="100000"/>
              </a:lnSpc>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29" name="Google Shape;29;p7"/>
          <p:cNvSpPr txBox="1">
            <a:spLocks noGrp="1"/>
          </p:cNvSpPr>
          <p:nvPr>
            <p:ph type="body" idx="4"/>
          </p:nvPr>
        </p:nvSpPr>
        <p:spPr>
          <a:xfrm>
            <a:off x="22295556" y="10439401"/>
            <a:ext cx="19401368" cy="18965863"/>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8"/>
          <p:cNvSpPr txBox="1">
            <a:spLocks noGrp="1"/>
          </p:cNvSpPr>
          <p:nvPr>
            <p:ph type="title"/>
          </p:nvPr>
        </p:nvSpPr>
        <p:spPr>
          <a:xfrm>
            <a:off x="2194279" y="1317625"/>
            <a:ext cx="39502645" cy="5486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194278" y="1311275"/>
            <a:ext cx="14439900" cy="557688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9"/>
          <p:cNvSpPr txBox="1">
            <a:spLocks noGrp="1"/>
          </p:cNvSpPr>
          <p:nvPr>
            <p:ph type="body" idx="1"/>
          </p:nvPr>
        </p:nvSpPr>
        <p:spPr>
          <a:xfrm>
            <a:off x="17160523" y="1311275"/>
            <a:ext cx="24536399" cy="28093989"/>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lnSpc>
                <a:spcPct val="100000"/>
              </a:lnSpc>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35" name="Google Shape;35;p9"/>
          <p:cNvSpPr txBox="1">
            <a:spLocks noGrp="1"/>
          </p:cNvSpPr>
          <p:nvPr>
            <p:ph type="body" idx="2"/>
          </p:nvPr>
        </p:nvSpPr>
        <p:spPr>
          <a:xfrm>
            <a:off x="2194278" y="6888163"/>
            <a:ext cx="14439900" cy="225171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40"/>
              </a:spcBef>
              <a:spcAft>
                <a:spcPts val="0"/>
              </a:spcAft>
              <a:buClr>
                <a:schemeClr val="dk1"/>
              </a:buClr>
              <a:buSzPts val="1200"/>
              <a:buFont typeface="Times New Roman"/>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00"/>
              </a:spcBef>
              <a:spcAft>
                <a:spcPts val="0"/>
              </a:spcAft>
              <a:buClr>
                <a:schemeClr val="dk1"/>
              </a:buClr>
              <a:buSzPts val="1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828800" marR="0" lvl="3"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4pPr>
            <a:lvl5pPr marL="2286000" marR="0" lvl="4"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5pPr>
            <a:lvl6pPr marL="2743200" marR="0" lvl="5"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6pPr>
            <a:lvl7pPr marL="3200400" marR="0" lvl="6"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7pPr>
            <a:lvl8pPr marL="3657600" marR="0" lvl="7"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8pPr>
            <a:lvl9pPr marL="4114800" marR="0" lvl="8"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8603545" y="23042564"/>
            <a:ext cx="26334157" cy="272097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14800" b="0" i="0" u="none" strike="noStrike" cap="none">
                <a:solidFill>
                  <a:schemeClr val="dk2"/>
                </a:solidFill>
                <a:latin typeface="Times New Roman"/>
                <a:ea typeface="Times New Roman"/>
                <a:cs typeface="Times New Roman"/>
                <a:sym typeface="Times New Roman"/>
              </a:defRPr>
            </a:lvl9pPr>
          </a:lstStyle>
          <a:p>
            <a:endParaRPr/>
          </a:p>
        </p:txBody>
      </p:sp>
      <p:sp>
        <p:nvSpPr>
          <p:cNvPr id="38" name="Google Shape;38;p10"/>
          <p:cNvSpPr>
            <a:spLocks noGrp="1"/>
          </p:cNvSpPr>
          <p:nvPr>
            <p:ph type="pic" idx="2"/>
          </p:nvPr>
        </p:nvSpPr>
        <p:spPr>
          <a:xfrm>
            <a:off x="8603545" y="2941639"/>
            <a:ext cx="26334157" cy="19750086"/>
          </a:xfrm>
          <a:prstGeom prst="rect">
            <a:avLst/>
          </a:prstGeom>
          <a:noFill/>
          <a:ln>
            <a:noFill/>
          </a:ln>
        </p:spPr>
      </p:sp>
      <p:sp>
        <p:nvSpPr>
          <p:cNvPr id="39" name="Google Shape;39;p10"/>
          <p:cNvSpPr txBox="1">
            <a:spLocks noGrp="1"/>
          </p:cNvSpPr>
          <p:nvPr>
            <p:ph type="body" idx="1"/>
          </p:nvPr>
        </p:nvSpPr>
        <p:spPr>
          <a:xfrm>
            <a:off x="8603545" y="25763539"/>
            <a:ext cx="26334157" cy="38623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40"/>
              </a:spcBef>
              <a:spcAft>
                <a:spcPts val="0"/>
              </a:spcAft>
              <a:buClr>
                <a:schemeClr val="dk1"/>
              </a:buClr>
              <a:buSzPts val="1200"/>
              <a:buFont typeface="Times New Roman"/>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00"/>
              </a:spcBef>
              <a:spcAft>
                <a:spcPts val="0"/>
              </a:spcAft>
              <a:buClr>
                <a:schemeClr val="dk1"/>
              </a:buClr>
              <a:buSzPts val="1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828800" marR="0" lvl="3"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4pPr>
            <a:lvl5pPr marL="2286000" marR="0" lvl="4"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5pPr>
            <a:lvl6pPr marL="2743200" marR="0" lvl="5"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6pPr>
            <a:lvl7pPr marL="3200400" marR="0" lvl="6"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7pPr>
            <a:lvl8pPr marL="3657600" marR="0" lvl="7"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8pPr>
            <a:lvl9pPr marL="4114800" marR="0" lvl="8" indent="-228600" algn="l" rtl="0">
              <a:lnSpc>
                <a:spcPct val="100000"/>
              </a:lnSpc>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6CFE8"/>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61C00"/>
        </a:solidFill>
        <a:effectLst/>
      </p:bgPr>
    </p:bg>
    <p:spTree>
      <p:nvGrpSpPr>
        <p:cNvPr id="1" name="Shape 50"/>
        <p:cNvGrpSpPr/>
        <p:nvPr/>
      </p:nvGrpSpPr>
      <p:grpSpPr>
        <a:xfrm>
          <a:off x="0" y="0"/>
          <a:ext cx="0" cy="0"/>
          <a:chOff x="0" y="0"/>
          <a:chExt cx="0" cy="0"/>
        </a:xfrm>
      </p:grpSpPr>
      <p:sp>
        <p:nvSpPr>
          <p:cNvPr id="51" name="Google Shape;51;p13"/>
          <p:cNvSpPr txBox="1"/>
          <p:nvPr/>
        </p:nvSpPr>
        <p:spPr>
          <a:xfrm>
            <a:off x="1093050" y="495302"/>
            <a:ext cx="41705100" cy="45765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61150" tIns="30575" rIns="61150" bIns="30575" anchor="ctr" anchorCtr="0">
            <a:noAutofit/>
          </a:bodyPr>
          <a:lstStyle/>
          <a:p>
            <a:pPr marL="0" marR="0" lvl="0" indent="0" algn="ctr" rtl="0">
              <a:lnSpc>
                <a:spcPct val="100000"/>
              </a:lnSpc>
              <a:spcBef>
                <a:spcPts val="0"/>
              </a:spcBef>
              <a:spcAft>
                <a:spcPts val="0"/>
              </a:spcAft>
              <a:buClr>
                <a:srgbClr val="000000"/>
              </a:buClr>
              <a:buSzPts val="5600"/>
              <a:buFont typeface="Arial"/>
              <a:buNone/>
            </a:pPr>
            <a:r>
              <a:rPr lang="en-US" sz="5600" b="1" dirty="0">
                <a:solidFill>
                  <a:schemeClr val="dk1"/>
                </a:solidFill>
                <a:latin typeface="Times New Roman"/>
                <a:ea typeface="Times New Roman"/>
                <a:cs typeface="Times New Roman"/>
                <a:sym typeface="Times New Roman"/>
              </a:rPr>
              <a:t>Successful Women Majoring in STEM Have Higher</a:t>
            </a:r>
            <a:endParaRPr sz="5600" b="1" dirty="0">
              <a:solidFill>
                <a:schemeClr val="dk1"/>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5600"/>
              <a:buFont typeface="Arial"/>
              <a:buNone/>
            </a:pPr>
            <a:r>
              <a:rPr lang="en-US" sz="5600" b="1" dirty="0">
                <a:solidFill>
                  <a:schemeClr val="dk1"/>
                </a:solidFill>
                <a:latin typeface="Times New Roman"/>
                <a:ea typeface="Times New Roman"/>
                <a:cs typeface="Times New Roman"/>
                <a:sym typeface="Times New Roman"/>
              </a:rPr>
              <a:t> Optimism and Lower Stigma Consciousness</a:t>
            </a:r>
            <a:endParaRPr sz="5600" b="1" dirty="0">
              <a:solidFill>
                <a:schemeClr val="dk1"/>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5600"/>
              <a:buFont typeface="Arial"/>
              <a:buNone/>
            </a:pPr>
            <a:r>
              <a:rPr lang="en-US" sz="5600" dirty="0">
                <a:solidFill>
                  <a:schemeClr val="dk1"/>
                </a:solidFill>
                <a:latin typeface="Times New Roman"/>
                <a:ea typeface="Times New Roman"/>
                <a:cs typeface="Times New Roman"/>
                <a:sym typeface="Times New Roman"/>
              </a:rPr>
              <a:t>Bridget C. Muise &amp; Bettina J. </a:t>
            </a:r>
            <a:r>
              <a:rPr lang="en-US" sz="5600" dirty="0" err="1">
                <a:solidFill>
                  <a:schemeClr val="dk1"/>
                </a:solidFill>
                <a:latin typeface="Times New Roman"/>
                <a:ea typeface="Times New Roman"/>
                <a:cs typeface="Times New Roman"/>
                <a:sym typeface="Times New Roman"/>
              </a:rPr>
              <a:t>Casad</a:t>
            </a:r>
            <a:endParaRPr sz="5600" dirty="0">
              <a:solidFill>
                <a:schemeClr val="dk1"/>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5600"/>
              <a:buFont typeface="Arial"/>
              <a:buNone/>
            </a:pPr>
            <a:r>
              <a:rPr lang="en-US" sz="5600" b="0" i="1" u="none" strike="noStrike" cap="none" dirty="0">
                <a:solidFill>
                  <a:schemeClr val="dk1"/>
                </a:solidFill>
                <a:latin typeface="Times New Roman"/>
                <a:ea typeface="Times New Roman"/>
                <a:cs typeface="Times New Roman"/>
                <a:sym typeface="Times New Roman"/>
              </a:rPr>
              <a:t>University of Missouri-St. Louis</a:t>
            </a:r>
            <a:endParaRPr sz="4200" b="0" i="1" u="none" strike="noStrike" cap="none" dirty="0">
              <a:solidFill>
                <a:srgbClr val="000000"/>
              </a:solidFill>
              <a:latin typeface="Times New Roman"/>
              <a:ea typeface="Times New Roman"/>
              <a:cs typeface="Times New Roman"/>
              <a:sym typeface="Times New Roman"/>
            </a:endParaRPr>
          </a:p>
        </p:txBody>
      </p:sp>
      <p:sp>
        <p:nvSpPr>
          <p:cNvPr id="52" name="Google Shape;52;p13"/>
          <p:cNvSpPr/>
          <p:nvPr/>
        </p:nvSpPr>
        <p:spPr>
          <a:xfrm>
            <a:off x="33139575" y="6443601"/>
            <a:ext cx="9825600" cy="202263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457200" marR="0" lvl="0" indent="-457200" algn="l" rtl="0">
              <a:lnSpc>
                <a:spcPct val="150000"/>
              </a:lnSpc>
              <a:spcBef>
                <a:spcPts val="0"/>
              </a:spcBef>
              <a:spcAft>
                <a:spcPts val="0"/>
              </a:spcAft>
              <a:buClr>
                <a:schemeClr val="dk1"/>
              </a:buClr>
              <a:buSzPts val="3300"/>
              <a:buFont typeface="Arial"/>
              <a:buChar char="•"/>
            </a:pPr>
            <a:r>
              <a:rPr lang="en-US" sz="3400" dirty="0">
                <a:solidFill>
                  <a:schemeClr val="tx1"/>
                </a:solidFill>
                <a:latin typeface="Times New Roman"/>
                <a:ea typeface="Times New Roman"/>
                <a:cs typeface="Times New Roman"/>
                <a:sym typeface="Times New Roman"/>
              </a:rPr>
              <a:t>Women STEM majors with higher gender rejection sensitivity had poorer academic performance despite having higher coping skills. This indicates that even with good coping skills higher fear of rejection for one’s gender had a stronger effect on the academic performance of women in STEM.</a:t>
            </a:r>
            <a:endParaRPr sz="3400" dirty="0">
              <a:solidFill>
                <a:schemeClr val="tx1"/>
              </a:solidFill>
              <a:latin typeface="Times New Roman"/>
              <a:ea typeface="Times New Roman"/>
              <a:cs typeface="Times New Roman"/>
              <a:sym typeface="Times New Roman"/>
            </a:endParaRPr>
          </a:p>
          <a:p>
            <a:pPr marL="457200" marR="0" lvl="0" indent="-457200" algn="l" rtl="0">
              <a:lnSpc>
                <a:spcPct val="150000"/>
              </a:lnSpc>
              <a:spcBef>
                <a:spcPts val="0"/>
              </a:spcBef>
              <a:spcAft>
                <a:spcPts val="0"/>
              </a:spcAft>
              <a:buClr>
                <a:schemeClr val="dk1"/>
              </a:buClr>
              <a:buSzPts val="3300"/>
              <a:buFont typeface="Arial"/>
              <a:buChar char="•"/>
            </a:pPr>
            <a:r>
              <a:rPr lang="en-US" sz="3400" dirty="0">
                <a:solidFill>
                  <a:schemeClr val="tx1"/>
                </a:solidFill>
                <a:latin typeface="Times New Roman"/>
                <a:ea typeface="Times New Roman"/>
                <a:cs typeface="Times New Roman"/>
                <a:sym typeface="Times New Roman"/>
              </a:rPr>
              <a:t>It must be noted that rejection sensitivity is not a personality trait, but a reactionary defense that stems from experiences of rejection in crucial developmental stages (London et al., 2007).</a:t>
            </a:r>
          </a:p>
          <a:p>
            <a:pPr marL="457200" marR="0" lvl="0" indent="-457200" algn="l" rtl="0">
              <a:lnSpc>
                <a:spcPct val="150000"/>
              </a:lnSpc>
              <a:spcBef>
                <a:spcPts val="0"/>
              </a:spcBef>
              <a:spcAft>
                <a:spcPts val="0"/>
              </a:spcAft>
              <a:buClr>
                <a:schemeClr val="dk1"/>
              </a:buClr>
              <a:buSzPts val="3300"/>
              <a:buFont typeface="Arial"/>
              <a:buChar char="•"/>
            </a:pPr>
            <a:r>
              <a:rPr lang="en-US" sz="3400" dirty="0">
                <a:solidFill>
                  <a:schemeClr val="tx1"/>
                </a:solidFill>
                <a:latin typeface="Times New Roman"/>
                <a:ea typeface="Times New Roman"/>
                <a:cs typeface="Times New Roman"/>
                <a:sym typeface="Times New Roman"/>
              </a:rPr>
              <a:t>Because women are underrepresented in STEM, it is common for women to be aware of their gender and worry about gender-based rejection.</a:t>
            </a:r>
            <a:endParaRPr sz="3400" dirty="0">
              <a:solidFill>
                <a:schemeClr val="tx1"/>
              </a:solidFill>
              <a:latin typeface="Times New Roman"/>
              <a:ea typeface="Times New Roman"/>
              <a:cs typeface="Times New Roman"/>
              <a:sym typeface="Times New Roman"/>
            </a:endParaRPr>
          </a:p>
          <a:p>
            <a:pPr marL="457200" marR="0" lvl="0" indent="-457200" algn="l" rtl="0">
              <a:lnSpc>
                <a:spcPct val="150000"/>
              </a:lnSpc>
              <a:spcBef>
                <a:spcPts val="0"/>
              </a:spcBef>
              <a:spcAft>
                <a:spcPts val="0"/>
              </a:spcAft>
              <a:buClr>
                <a:schemeClr val="dk1"/>
              </a:buClr>
              <a:buSzPts val="3300"/>
              <a:buFont typeface="Times New Roman"/>
              <a:buChar char="•"/>
            </a:pPr>
            <a:r>
              <a:rPr lang="en-US" sz="3400" dirty="0">
                <a:solidFill>
                  <a:schemeClr val="tx1"/>
                </a:solidFill>
                <a:latin typeface="Times New Roman"/>
                <a:ea typeface="Times New Roman"/>
                <a:cs typeface="Times New Roman"/>
                <a:sym typeface="Times New Roman"/>
              </a:rPr>
              <a:t>Women STEM majors with lower stigma consciousness had better academic performance with the presence of higher optimism.</a:t>
            </a:r>
            <a:endParaRPr sz="3400" dirty="0">
              <a:solidFill>
                <a:schemeClr val="tx1"/>
              </a:solidFill>
              <a:latin typeface="Times New Roman"/>
              <a:ea typeface="Times New Roman"/>
              <a:cs typeface="Times New Roman"/>
              <a:sym typeface="Times New Roman"/>
            </a:endParaRPr>
          </a:p>
          <a:p>
            <a:pPr marL="457200" marR="0" lvl="0" indent="-457200" algn="l" rtl="0">
              <a:lnSpc>
                <a:spcPct val="150000"/>
              </a:lnSpc>
              <a:spcBef>
                <a:spcPts val="0"/>
              </a:spcBef>
              <a:spcAft>
                <a:spcPts val="0"/>
              </a:spcAft>
              <a:buClr>
                <a:schemeClr val="dk1"/>
              </a:buClr>
              <a:buSzPts val="3300"/>
              <a:buFont typeface="Times New Roman"/>
              <a:buChar char="•"/>
            </a:pPr>
            <a:r>
              <a:rPr lang="en-US" sz="3400" dirty="0">
                <a:solidFill>
                  <a:schemeClr val="tx1"/>
                </a:solidFill>
                <a:latin typeface="Times New Roman"/>
                <a:ea typeface="Times New Roman"/>
                <a:cs typeface="Times New Roman"/>
                <a:sym typeface="Times New Roman"/>
              </a:rPr>
              <a:t>Optimism seems to be a more significant indicator of better academic performance than coping skills.</a:t>
            </a:r>
            <a:endParaRPr sz="3400" dirty="0">
              <a:solidFill>
                <a:schemeClr val="tx1"/>
              </a:solidFill>
              <a:latin typeface="Times New Roman"/>
              <a:ea typeface="Times New Roman"/>
              <a:cs typeface="Times New Roman"/>
              <a:sym typeface="Times New Roman"/>
            </a:endParaRPr>
          </a:p>
          <a:p>
            <a:pPr marL="457200" marR="0" lvl="0" indent="-457200" algn="l" rtl="0">
              <a:lnSpc>
                <a:spcPct val="150000"/>
              </a:lnSpc>
              <a:spcBef>
                <a:spcPts val="0"/>
              </a:spcBef>
              <a:spcAft>
                <a:spcPts val="0"/>
              </a:spcAft>
              <a:buClr>
                <a:schemeClr val="dk1"/>
              </a:buClr>
              <a:buSzPts val="3300"/>
              <a:buFont typeface="Times New Roman"/>
              <a:buChar char="•"/>
            </a:pPr>
            <a:r>
              <a:rPr lang="en-US" sz="3400" dirty="0">
                <a:solidFill>
                  <a:schemeClr val="tx1"/>
                </a:solidFill>
                <a:latin typeface="Times New Roman"/>
                <a:ea typeface="Times New Roman"/>
                <a:cs typeface="Times New Roman"/>
                <a:sym typeface="Times New Roman"/>
              </a:rPr>
              <a:t>Schools need to focus on lowering stigma consciousness by creating a more gender inclusive environment and fostering greater optimism in women students by having women role models in STEM careers.</a:t>
            </a:r>
            <a:endParaRPr sz="3400" dirty="0">
              <a:solidFill>
                <a:schemeClr val="tx1"/>
              </a:solidFill>
              <a:latin typeface="Times New Roman"/>
              <a:ea typeface="Times New Roman"/>
              <a:cs typeface="Times New Roman"/>
              <a:sym typeface="Times New Roman"/>
            </a:endParaRPr>
          </a:p>
          <a:p>
            <a:pPr marL="457200" marR="0" lvl="0" indent="-457200" algn="l" rtl="0">
              <a:lnSpc>
                <a:spcPct val="150000"/>
              </a:lnSpc>
              <a:spcBef>
                <a:spcPts val="0"/>
              </a:spcBef>
              <a:spcAft>
                <a:spcPts val="0"/>
              </a:spcAft>
              <a:buClr>
                <a:schemeClr val="dk1"/>
              </a:buClr>
              <a:buSzPts val="3300"/>
              <a:buFont typeface="Times New Roman"/>
              <a:buChar char="•"/>
            </a:pPr>
            <a:r>
              <a:rPr lang="en-US" sz="3400" dirty="0">
                <a:solidFill>
                  <a:schemeClr val="tx1"/>
                </a:solidFill>
                <a:latin typeface="Times New Roman"/>
                <a:ea typeface="Times New Roman"/>
                <a:cs typeface="Times New Roman"/>
                <a:sym typeface="Times New Roman"/>
              </a:rPr>
              <a:t>This responsibility cannot rest fully on the student because school climate has a significant effect on academic performance (Daily et al., 2019).</a:t>
            </a:r>
            <a:endParaRPr sz="3400" dirty="0">
              <a:solidFill>
                <a:schemeClr val="tx1"/>
              </a:solidFill>
              <a:latin typeface="Times New Roman"/>
              <a:ea typeface="Times New Roman"/>
              <a:cs typeface="Times New Roman"/>
              <a:sym typeface="Times New Roman"/>
            </a:endParaRPr>
          </a:p>
        </p:txBody>
      </p:sp>
      <p:sp>
        <p:nvSpPr>
          <p:cNvPr id="53" name="Google Shape;53;p13"/>
          <p:cNvSpPr txBox="1"/>
          <p:nvPr/>
        </p:nvSpPr>
        <p:spPr>
          <a:xfrm>
            <a:off x="727700" y="5372925"/>
            <a:ext cx="10283100" cy="769500"/>
          </a:xfrm>
          <a:prstGeom prst="rect">
            <a:avLst/>
          </a:prstGeom>
          <a:solidFill>
            <a:srgbClr val="F8EE77"/>
          </a:solid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chemeClr val="dk1"/>
                </a:solidFill>
                <a:latin typeface="Arial"/>
                <a:ea typeface="Arial"/>
                <a:cs typeface="Arial"/>
                <a:sym typeface="Arial"/>
              </a:rPr>
              <a:t>INTRODUCTION</a:t>
            </a:r>
            <a:endParaRPr sz="3200" b="1" i="0" u="none" strike="noStrike" cap="none">
              <a:solidFill>
                <a:schemeClr val="dk1"/>
              </a:solidFill>
              <a:latin typeface="Arial"/>
              <a:ea typeface="Arial"/>
              <a:cs typeface="Arial"/>
              <a:sym typeface="Arial"/>
            </a:endParaRPr>
          </a:p>
        </p:txBody>
      </p:sp>
      <p:pic>
        <p:nvPicPr>
          <p:cNvPr id="54" name="Google Shape;54;p13"/>
          <p:cNvPicPr preferRelativeResize="0"/>
          <p:nvPr/>
        </p:nvPicPr>
        <p:blipFill rotWithShape="1">
          <a:blip r:embed="rId3">
            <a:alphaModFix/>
          </a:blip>
          <a:srcRect/>
          <a:stretch/>
        </p:blipFill>
        <p:spPr>
          <a:xfrm>
            <a:off x="35905406" y="1338533"/>
            <a:ext cx="6080792" cy="2785259"/>
          </a:xfrm>
          <a:prstGeom prst="rect">
            <a:avLst/>
          </a:prstGeom>
          <a:noFill/>
          <a:ln>
            <a:noFill/>
          </a:ln>
        </p:spPr>
      </p:pic>
      <p:sp>
        <p:nvSpPr>
          <p:cNvPr id="55" name="Google Shape;55;p13"/>
          <p:cNvSpPr txBox="1"/>
          <p:nvPr/>
        </p:nvSpPr>
        <p:spPr>
          <a:xfrm>
            <a:off x="33139575" y="5372950"/>
            <a:ext cx="9825600" cy="769500"/>
          </a:xfrm>
          <a:prstGeom prst="rect">
            <a:avLst/>
          </a:prstGeom>
          <a:solidFill>
            <a:srgbClr val="F8EE77"/>
          </a:solid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chemeClr val="dk1"/>
                </a:solidFill>
                <a:latin typeface="Arial"/>
                <a:ea typeface="Arial"/>
                <a:cs typeface="Arial"/>
                <a:sym typeface="Arial"/>
              </a:rPr>
              <a:t>DISCUSSION</a:t>
            </a:r>
            <a:endParaRPr sz="3200" b="1" i="0" u="none" strike="noStrike" cap="none">
              <a:solidFill>
                <a:schemeClr val="dk1"/>
              </a:solidFill>
              <a:latin typeface="Arial"/>
              <a:ea typeface="Arial"/>
              <a:cs typeface="Arial"/>
              <a:sym typeface="Arial"/>
            </a:endParaRPr>
          </a:p>
        </p:txBody>
      </p:sp>
      <p:sp>
        <p:nvSpPr>
          <p:cNvPr id="56" name="Google Shape;56;p13"/>
          <p:cNvSpPr txBox="1"/>
          <p:nvPr/>
        </p:nvSpPr>
        <p:spPr>
          <a:xfrm>
            <a:off x="22477825" y="5372950"/>
            <a:ext cx="10014600" cy="769500"/>
          </a:xfrm>
          <a:prstGeom prst="rect">
            <a:avLst/>
          </a:prstGeom>
          <a:solidFill>
            <a:srgbClr val="F8EE77"/>
          </a:solid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chemeClr val="dk1"/>
                </a:solidFill>
                <a:latin typeface="Arial"/>
                <a:ea typeface="Arial"/>
                <a:cs typeface="Arial"/>
                <a:sym typeface="Arial"/>
              </a:rPr>
              <a:t>RESULTS</a:t>
            </a:r>
            <a:endParaRPr sz="3200" b="1" i="0" u="none" strike="noStrike" cap="none">
              <a:solidFill>
                <a:schemeClr val="dk1"/>
              </a:solidFill>
              <a:latin typeface="Arial"/>
              <a:ea typeface="Arial"/>
              <a:cs typeface="Arial"/>
              <a:sym typeface="Arial"/>
            </a:endParaRPr>
          </a:p>
        </p:txBody>
      </p:sp>
      <p:pic>
        <p:nvPicPr>
          <p:cNvPr id="57" name="Google Shape;57;p13"/>
          <p:cNvPicPr preferRelativeResize="0"/>
          <p:nvPr/>
        </p:nvPicPr>
        <p:blipFill rotWithShape="1">
          <a:blip r:embed="rId3">
            <a:alphaModFix/>
          </a:blip>
          <a:srcRect/>
          <a:stretch/>
        </p:blipFill>
        <p:spPr>
          <a:xfrm>
            <a:off x="1905000" y="1390867"/>
            <a:ext cx="6080792" cy="2785259"/>
          </a:xfrm>
          <a:prstGeom prst="rect">
            <a:avLst/>
          </a:prstGeom>
          <a:noFill/>
          <a:ln>
            <a:noFill/>
          </a:ln>
        </p:spPr>
      </p:pic>
      <p:sp>
        <p:nvSpPr>
          <p:cNvPr id="58" name="Google Shape;58;p13"/>
          <p:cNvSpPr txBox="1"/>
          <p:nvPr/>
        </p:nvSpPr>
        <p:spPr>
          <a:xfrm>
            <a:off x="11547575" y="5372938"/>
            <a:ext cx="10283100" cy="769500"/>
          </a:xfrm>
          <a:prstGeom prst="rect">
            <a:avLst/>
          </a:prstGeom>
          <a:solidFill>
            <a:srgbClr val="F8EE77"/>
          </a:solid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chemeClr val="dk1"/>
                </a:solidFill>
                <a:latin typeface="Arial"/>
                <a:ea typeface="Arial"/>
                <a:cs typeface="Arial"/>
                <a:sym typeface="Arial"/>
              </a:rPr>
              <a:t>METHOD</a:t>
            </a:r>
            <a:endParaRPr sz="3200" b="1" i="0" u="none" strike="noStrike" cap="none">
              <a:solidFill>
                <a:schemeClr val="dk1"/>
              </a:solidFill>
              <a:latin typeface="Arial"/>
              <a:ea typeface="Arial"/>
              <a:cs typeface="Arial"/>
              <a:sym typeface="Arial"/>
            </a:endParaRPr>
          </a:p>
        </p:txBody>
      </p:sp>
      <p:sp>
        <p:nvSpPr>
          <p:cNvPr id="59" name="Google Shape;59;p13"/>
          <p:cNvSpPr txBox="1"/>
          <p:nvPr/>
        </p:nvSpPr>
        <p:spPr>
          <a:xfrm>
            <a:off x="32995875" y="27445038"/>
            <a:ext cx="10113000" cy="769500"/>
          </a:xfrm>
          <a:prstGeom prst="rect">
            <a:avLst/>
          </a:prstGeom>
          <a:solidFill>
            <a:srgbClr val="F8EE77"/>
          </a:solid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chemeClr val="dk1"/>
                </a:solidFill>
                <a:latin typeface="Arial"/>
                <a:ea typeface="Arial"/>
                <a:cs typeface="Arial"/>
                <a:sym typeface="Arial"/>
              </a:rPr>
              <a:t>ACKNOWLEDGEMENTS</a:t>
            </a:r>
            <a:endParaRPr sz="1400" b="0" i="0" u="none" strike="noStrike" cap="none">
              <a:solidFill>
                <a:srgbClr val="000000"/>
              </a:solidFill>
              <a:latin typeface="Arial"/>
              <a:ea typeface="Arial"/>
              <a:cs typeface="Arial"/>
              <a:sym typeface="Arial"/>
            </a:endParaRPr>
          </a:p>
        </p:txBody>
      </p:sp>
      <p:sp>
        <p:nvSpPr>
          <p:cNvPr id="60" name="Google Shape;60;p13"/>
          <p:cNvSpPr/>
          <p:nvPr/>
        </p:nvSpPr>
        <p:spPr>
          <a:xfrm>
            <a:off x="33260775" y="28557595"/>
            <a:ext cx="9583200" cy="13914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p:txBody>
      </p:sp>
      <p:sp>
        <p:nvSpPr>
          <p:cNvPr id="61" name="Google Shape;61;p13"/>
          <p:cNvSpPr/>
          <p:nvPr/>
        </p:nvSpPr>
        <p:spPr>
          <a:xfrm>
            <a:off x="11547563" y="6443575"/>
            <a:ext cx="10283100" cy="80658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rtl="0">
              <a:spcAft>
                <a:spcPts val="0"/>
              </a:spcAft>
              <a:buNone/>
            </a:pPr>
            <a:r>
              <a:rPr lang="en-US" sz="3300" b="1" dirty="0">
                <a:solidFill>
                  <a:schemeClr val="tx1"/>
                </a:solidFill>
                <a:latin typeface="Times New Roman"/>
                <a:ea typeface="Times New Roman"/>
                <a:cs typeface="Times New Roman"/>
                <a:sym typeface="Times New Roman"/>
              </a:rPr>
              <a:t>Participants</a:t>
            </a:r>
            <a:endParaRPr sz="3300" b="1" dirty="0">
              <a:solidFill>
                <a:schemeClr val="tx1"/>
              </a:solidFill>
              <a:latin typeface="Times New Roman"/>
              <a:ea typeface="Times New Roman"/>
              <a:cs typeface="Times New Roman"/>
              <a:sym typeface="Times New Roman"/>
            </a:endParaRPr>
          </a:p>
          <a:p>
            <a:pPr marL="457200" indent="-425450">
              <a:buClr>
                <a:schemeClr val="dk1"/>
              </a:buClr>
              <a:buSzPts val="3100"/>
              <a:buFont typeface="Times New Roman"/>
              <a:buChar char="●"/>
            </a:pPr>
            <a:r>
              <a:rPr lang="en-US" sz="3300" dirty="0">
                <a:solidFill>
                  <a:schemeClr val="tx1"/>
                </a:solidFill>
                <a:latin typeface="Times New Roman"/>
                <a:ea typeface="Times New Roman"/>
                <a:cs typeface="Times New Roman"/>
                <a:sym typeface="Times New Roman"/>
              </a:rPr>
              <a:t>Women participants (</a:t>
            </a:r>
            <a:r>
              <a:rPr lang="en-US" sz="3300" i="1" dirty="0">
                <a:solidFill>
                  <a:schemeClr val="tx1"/>
                </a:solidFill>
                <a:latin typeface="Times New Roman"/>
                <a:ea typeface="Times New Roman"/>
                <a:cs typeface="Times New Roman"/>
                <a:sym typeface="Times New Roman"/>
              </a:rPr>
              <a:t>N</a:t>
            </a:r>
            <a:r>
              <a:rPr lang="en-US" sz="3300" dirty="0">
                <a:solidFill>
                  <a:schemeClr val="tx1"/>
                </a:solidFill>
                <a:latin typeface="Times New Roman"/>
                <a:ea typeface="Times New Roman"/>
                <a:cs typeface="Times New Roman"/>
                <a:sym typeface="Times New Roman"/>
              </a:rPr>
              <a:t> = 607) from varying racial backgrounds were undergraduate STEM major students from a non-clinical population and were recruited from a western University.</a:t>
            </a:r>
          </a:p>
          <a:p>
            <a:pPr marL="31750">
              <a:buClr>
                <a:schemeClr val="dk1"/>
              </a:buClr>
              <a:buSzPts val="3100"/>
            </a:pPr>
            <a:r>
              <a:rPr lang="en-US" sz="3300" b="1" dirty="0">
                <a:solidFill>
                  <a:schemeClr val="tx1"/>
                </a:solidFill>
                <a:latin typeface="Times New Roman"/>
                <a:ea typeface="Times New Roman"/>
                <a:cs typeface="Times New Roman"/>
                <a:sym typeface="Times New Roman"/>
              </a:rPr>
              <a:t>Procedure</a:t>
            </a:r>
            <a:endParaRPr sz="3300" b="1" dirty="0">
              <a:solidFill>
                <a:schemeClr val="tx1"/>
              </a:solidFill>
              <a:latin typeface="Times New Roman"/>
              <a:ea typeface="Times New Roman"/>
              <a:cs typeface="Times New Roman"/>
              <a:sym typeface="Times New Roman"/>
            </a:endParaRPr>
          </a:p>
          <a:p>
            <a:pPr marL="457200" lvl="0" indent="-425450" rtl="0">
              <a:spcAft>
                <a:spcPts val="0"/>
              </a:spcAft>
              <a:buClr>
                <a:schemeClr val="dk1"/>
              </a:buClr>
              <a:buSzPts val="3100"/>
              <a:buFont typeface="Times New Roman"/>
              <a:buChar char="●"/>
            </a:pPr>
            <a:r>
              <a:rPr lang="en-US" sz="3300" dirty="0">
                <a:solidFill>
                  <a:schemeClr val="tx1"/>
                </a:solidFill>
                <a:latin typeface="Times New Roman"/>
                <a:ea typeface="Times New Roman"/>
                <a:cs typeface="Times New Roman"/>
                <a:sym typeface="Times New Roman"/>
              </a:rPr>
              <a:t>Participants completed an online questionnaire using SONA Systems for course credit or $10. They self-reported levels of coping, rejection sensitivity, stigma consciousness, and optimism and Grade Point Average was collected from school records.</a:t>
            </a:r>
            <a:endParaRPr sz="3300" strike="sngStrike" dirty="0">
              <a:solidFill>
                <a:schemeClr val="tx1"/>
              </a:solidFill>
              <a:latin typeface="Times New Roman"/>
              <a:ea typeface="Times New Roman"/>
              <a:cs typeface="Times New Roman"/>
              <a:sym typeface="Times New Roman"/>
            </a:endParaRPr>
          </a:p>
          <a:p>
            <a:pPr marL="0" lvl="0" indent="0" rtl="0">
              <a:spcAft>
                <a:spcPts val="0"/>
              </a:spcAft>
              <a:buNone/>
            </a:pPr>
            <a:r>
              <a:rPr lang="en-US" sz="3300" b="1" dirty="0">
                <a:solidFill>
                  <a:schemeClr val="tx1"/>
                </a:solidFill>
                <a:latin typeface="Times New Roman"/>
                <a:ea typeface="Times New Roman"/>
                <a:cs typeface="Times New Roman"/>
                <a:sym typeface="Times New Roman"/>
              </a:rPr>
              <a:t>Data Analysis</a:t>
            </a:r>
            <a:endParaRPr sz="3300" dirty="0">
              <a:solidFill>
                <a:schemeClr val="tx1"/>
              </a:solidFill>
              <a:latin typeface="Times New Roman"/>
              <a:ea typeface="Times New Roman"/>
              <a:cs typeface="Times New Roman"/>
              <a:sym typeface="Times New Roman"/>
            </a:endParaRPr>
          </a:p>
          <a:p>
            <a:pPr marL="457200" lvl="0" indent="-425450" rtl="0">
              <a:spcAft>
                <a:spcPts val="0"/>
              </a:spcAft>
              <a:buClr>
                <a:schemeClr val="dk1"/>
              </a:buClr>
              <a:buSzPts val="3100"/>
              <a:buFont typeface="Times New Roman"/>
              <a:buChar char="●"/>
            </a:pPr>
            <a:r>
              <a:rPr lang="en-US" sz="3300" dirty="0">
                <a:solidFill>
                  <a:schemeClr val="tx1"/>
                </a:solidFill>
                <a:latin typeface="Times New Roman"/>
                <a:ea typeface="Times New Roman"/>
                <a:cs typeface="Times New Roman"/>
                <a:sym typeface="Times New Roman"/>
              </a:rPr>
              <a:t>All data analysis was run through SPSS v27 using PROCESS v4.0 (model 1).</a:t>
            </a:r>
            <a:endParaRPr sz="3300" dirty="0">
              <a:solidFill>
                <a:schemeClr val="tx1"/>
              </a:solidFill>
              <a:latin typeface="Times New Roman"/>
              <a:ea typeface="Times New Roman"/>
              <a:cs typeface="Times New Roman"/>
              <a:sym typeface="Times New Roman"/>
            </a:endParaRPr>
          </a:p>
        </p:txBody>
      </p:sp>
      <p:sp>
        <p:nvSpPr>
          <p:cNvPr id="62" name="Google Shape;62;p13"/>
          <p:cNvSpPr/>
          <p:nvPr/>
        </p:nvSpPr>
        <p:spPr>
          <a:xfrm>
            <a:off x="22521089" y="6443575"/>
            <a:ext cx="10014600" cy="78738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457200" marR="0" lvl="0" indent="-425450" algn="l" rtl="0">
              <a:lnSpc>
                <a:spcPct val="150000"/>
              </a:lnSpc>
              <a:spcBef>
                <a:spcPts val="1200"/>
              </a:spcBef>
              <a:spcAft>
                <a:spcPts val="0"/>
              </a:spcAft>
              <a:buSzPts val="3100"/>
              <a:buFont typeface="Times New Roman"/>
              <a:buChar char="●"/>
            </a:pPr>
            <a:r>
              <a:rPr lang="en-US" sz="3400" dirty="0">
                <a:solidFill>
                  <a:schemeClr val="tx1"/>
                </a:solidFill>
                <a:latin typeface="Times New Roman"/>
                <a:ea typeface="Times New Roman"/>
                <a:cs typeface="Times New Roman"/>
                <a:sym typeface="Times New Roman"/>
              </a:rPr>
              <a:t>Partially supporting hypothesis 1, results showed a significant 2-way interaction between rejection sensitivity and coping on GPA, </a:t>
            </a:r>
            <a:r>
              <a:rPr lang="en-US" sz="3400" i="1" dirty="0">
                <a:solidFill>
                  <a:schemeClr val="tx1"/>
                </a:solidFill>
                <a:latin typeface="Times New Roman"/>
                <a:ea typeface="Times New Roman"/>
                <a:cs typeface="Times New Roman"/>
                <a:sym typeface="Times New Roman"/>
              </a:rPr>
              <a:t>F</a:t>
            </a:r>
            <a:r>
              <a:rPr lang="en-US" sz="3400" dirty="0">
                <a:solidFill>
                  <a:schemeClr val="tx1"/>
                </a:solidFill>
                <a:latin typeface="Times New Roman"/>
                <a:ea typeface="Times New Roman"/>
                <a:cs typeface="Times New Roman"/>
                <a:sym typeface="Times New Roman"/>
              </a:rPr>
              <a:t>(3, 603) = 3.030, </a:t>
            </a:r>
            <a:r>
              <a:rPr lang="en-US" sz="3400" i="1" dirty="0">
                <a:solidFill>
                  <a:schemeClr val="tx1"/>
                </a:solidFill>
                <a:latin typeface="Times New Roman"/>
                <a:ea typeface="Times New Roman"/>
                <a:cs typeface="Times New Roman"/>
                <a:sym typeface="Times New Roman"/>
              </a:rPr>
              <a:t>p</a:t>
            </a:r>
            <a:r>
              <a:rPr lang="en-US" sz="3400" dirty="0">
                <a:solidFill>
                  <a:schemeClr val="tx1"/>
                </a:solidFill>
                <a:latin typeface="Times New Roman"/>
                <a:ea typeface="Times New Roman"/>
                <a:cs typeface="Times New Roman"/>
                <a:sym typeface="Times New Roman"/>
              </a:rPr>
              <a:t> = .0141,</a:t>
            </a:r>
            <a:r>
              <a:rPr lang="en-US" sz="3400" i="1" dirty="0">
                <a:solidFill>
                  <a:schemeClr val="tx1"/>
                </a:solidFill>
                <a:latin typeface="Times New Roman"/>
                <a:ea typeface="Times New Roman"/>
                <a:cs typeface="Times New Roman"/>
                <a:sym typeface="Times New Roman"/>
              </a:rPr>
              <a:t> b </a:t>
            </a:r>
            <a:r>
              <a:rPr lang="en-US" sz="3400" dirty="0">
                <a:solidFill>
                  <a:schemeClr val="tx1"/>
                </a:solidFill>
                <a:latin typeface="Times New Roman"/>
                <a:ea typeface="Times New Roman"/>
                <a:cs typeface="Times New Roman"/>
                <a:sym typeface="Times New Roman"/>
              </a:rPr>
              <a:t>= -.0186</a:t>
            </a:r>
            <a:r>
              <a:rPr lang="en-US" sz="3400" i="1" dirty="0">
                <a:solidFill>
                  <a:schemeClr val="tx1"/>
                </a:solidFill>
                <a:latin typeface="Times New Roman"/>
                <a:ea typeface="Times New Roman"/>
                <a:cs typeface="Times New Roman"/>
                <a:sym typeface="Times New Roman"/>
              </a:rPr>
              <a:t>, R</a:t>
            </a:r>
            <a:r>
              <a:rPr lang="en-US" sz="3400" baseline="30000" dirty="0">
                <a:solidFill>
                  <a:schemeClr val="tx1"/>
                </a:solidFill>
                <a:latin typeface="Times New Roman"/>
                <a:ea typeface="Times New Roman"/>
                <a:cs typeface="Times New Roman"/>
                <a:sym typeface="Times New Roman"/>
              </a:rPr>
              <a:t>2</a:t>
            </a:r>
            <a:r>
              <a:rPr lang="en-US" sz="3400" dirty="0">
                <a:solidFill>
                  <a:schemeClr val="tx1"/>
                </a:solidFill>
                <a:latin typeface="Times New Roman"/>
                <a:ea typeface="Times New Roman"/>
                <a:cs typeface="Times New Roman"/>
                <a:sym typeface="Times New Roman"/>
              </a:rPr>
              <a:t> = .0149, 95% CI [-.0260,           -.0041]. </a:t>
            </a:r>
            <a:endParaRPr sz="3400" dirty="0">
              <a:solidFill>
                <a:schemeClr val="tx1"/>
              </a:solidFill>
              <a:latin typeface="Times New Roman"/>
              <a:ea typeface="Times New Roman"/>
              <a:cs typeface="Times New Roman"/>
              <a:sym typeface="Times New Roman"/>
            </a:endParaRPr>
          </a:p>
          <a:p>
            <a:pPr marL="457200" marR="0" lvl="0" indent="-438150" algn="l" rtl="0">
              <a:lnSpc>
                <a:spcPct val="150000"/>
              </a:lnSpc>
              <a:spcBef>
                <a:spcPts val="0"/>
              </a:spcBef>
              <a:spcAft>
                <a:spcPts val="0"/>
              </a:spcAft>
              <a:buClr>
                <a:schemeClr val="dk1"/>
              </a:buClr>
              <a:buSzPts val="3300"/>
              <a:buFont typeface="Times New Roman"/>
              <a:buChar char="●"/>
            </a:pPr>
            <a:r>
              <a:rPr lang="en-US" sz="3400" dirty="0">
                <a:solidFill>
                  <a:schemeClr val="tx1"/>
                </a:solidFill>
                <a:latin typeface="Times New Roman"/>
                <a:ea typeface="Times New Roman"/>
                <a:cs typeface="Times New Roman"/>
                <a:sym typeface="Times New Roman"/>
              </a:rPr>
              <a:t>Supporting hypothesis 2, results showed a significant 2-way interaction between optimism and stigma consciousness on GPA, </a:t>
            </a:r>
            <a:r>
              <a:rPr lang="en-US" sz="3400" i="1" dirty="0">
                <a:solidFill>
                  <a:schemeClr val="tx1"/>
                </a:solidFill>
                <a:latin typeface="Times New Roman"/>
                <a:ea typeface="Times New Roman"/>
                <a:cs typeface="Times New Roman"/>
                <a:sym typeface="Times New Roman"/>
              </a:rPr>
              <a:t>F</a:t>
            </a:r>
            <a:r>
              <a:rPr lang="en-US" sz="3400" dirty="0">
                <a:solidFill>
                  <a:schemeClr val="tx1"/>
                </a:solidFill>
                <a:latin typeface="Times New Roman"/>
                <a:ea typeface="Times New Roman"/>
                <a:cs typeface="Times New Roman"/>
                <a:sym typeface="Times New Roman"/>
              </a:rPr>
              <a:t>(3, 603) = 3.4048, </a:t>
            </a:r>
            <a:r>
              <a:rPr lang="en-US" sz="3400" i="1" dirty="0">
                <a:solidFill>
                  <a:schemeClr val="tx1"/>
                </a:solidFill>
                <a:latin typeface="Times New Roman"/>
                <a:ea typeface="Times New Roman"/>
                <a:cs typeface="Times New Roman"/>
                <a:sym typeface="Times New Roman"/>
              </a:rPr>
              <a:t>p</a:t>
            </a:r>
            <a:r>
              <a:rPr lang="en-US" sz="3400" dirty="0">
                <a:solidFill>
                  <a:schemeClr val="tx1"/>
                </a:solidFill>
                <a:latin typeface="Times New Roman"/>
                <a:ea typeface="Times New Roman"/>
                <a:cs typeface="Times New Roman"/>
                <a:sym typeface="Times New Roman"/>
              </a:rPr>
              <a:t> = .0060, </a:t>
            </a:r>
            <a:r>
              <a:rPr lang="en-US" sz="3400" i="1" dirty="0">
                <a:solidFill>
                  <a:schemeClr val="tx1"/>
                </a:solidFill>
                <a:latin typeface="Times New Roman"/>
                <a:ea typeface="Times New Roman"/>
                <a:cs typeface="Times New Roman"/>
                <a:sym typeface="Times New Roman"/>
              </a:rPr>
              <a:t>b</a:t>
            </a:r>
            <a:r>
              <a:rPr lang="en-US" sz="3400" dirty="0">
                <a:solidFill>
                  <a:schemeClr val="tx1"/>
                </a:solidFill>
                <a:latin typeface="Times New Roman"/>
                <a:ea typeface="Times New Roman"/>
                <a:cs typeface="Times New Roman"/>
                <a:sym typeface="Times New Roman"/>
              </a:rPr>
              <a:t> = .1053, </a:t>
            </a:r>
            <a:r>
              <a:rPr lang="en-US" sz="3400" i="1" dirty="0">
                <a:solidFill>
                  <a:schemeClr val="tx1"/>
                </a:solidFill>
                <a:latin typeface="Times New Roman"/>
                <a:ea typeface="Times New Roman"/>
                <a:cs typeface="Times New Roman"/>
                <a:sym typeface="Times New Roman"/>
              </a:rPr>
              <a:t>R</a:t>
            </a:r>
            <a:r>
              <a:rPr lang="en-US" sz="3400" baseline="30000" dirty="0">
                <a:solidFill>
                  <a:schemeClr val="tx1"/>
                </a:solidFill>
                <a:latin typeface="Times New Roman"/>
                <a:ea typeface="Times New Roman"/>
                <a:cs typeface="Times New Roman"/>
                <a:sym typeface="Times New Roman"/>
              </a:rPr>
              <a:t>2</a:t>
            </a:r>
            <a:r>
              <a:rPr lang="en-US" sz="3400" dirty="0">
                <a:solidFill>
                  <a:schemeClr val="tx1"/>
                </a:solidFill>
                <a:latin typeface="Times New Roman"/>
                <a:ea typeface="Times New Roman"/>
                <a:cs typeface="Times New Roman"/>
                <a:sym typeface="Times New Roman"/>
              </a:rPr>
              <a:t> = .0167, 95% CI [-.2220,-.0455].</a:t>
            </a:r>
            <a:endParaRPr sz="3400" dirty="0">
              <a:solidFill>
                <a:schemeClr val="tx1"/>
              </a:solidFill>
              <a:latin typeface="Times New Roman"/>
              <a:ea typeface="Times New Roman"/>
              <a:cs typeface="Times New Roman"/>
              <a:sym typeface="Times New Roman"/>
            </a:endParaRPr>
          </a:p>
        </p:txBody>
      </p:sp>
      <p:sp>
        <p:nvSpPr>
          <p:cNvPr id="63" name="Google Shape;63;p13"/>
          <p:cNvSpPr/>
          <p:nvPr/>
        </p:nvSpPr>
        <p:spPr>
          <a:xfrm>
            <a:off x="727700" y="6443575"/>
            <a:ext cx="10283100" cy="159429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l" rtl="0">
              <a:lnSpc>
                <a:spcPct val="115000"/>
              </a:lnSpc>
              <a:spcAft>
                <a:spcPts val="0"/>
              </a:spcAft>
              <a:buNone/>
            </a:pPr>
            <a:r>
              <a:rPr lang="en-US" sz="3300" b="1" dirty="0">
                <a:solidFill>
                  <a:schemeClr val="tx1"/>
                </a:solidFill>
                <a:latin typeface="Times New Roman"/>
                <a:ea typeface="Times New Roman"/>
                <a:cs typeface="Times New Roman"/>
                <a:sym typeface="Times New Roman"/>
              </a:rPr>
              <a:t>Academic Environments</a:t>
            </a:r>
            <a:endParaRPr sz="3300" b="1" dirty="0">
              <a:solidFill>
                <a:schemeClr val="tx1"/>
              </a:solidFill>
              <a:latin typeface="Times New Roman"/>
              <a:ea typeface="Times New Roman"/>
              <a:cs typeface="Times New Roman"/>
              <a:sym typeface="Times New Roman"/>
            </a:endParaRPr>
          </a:p>
          <a:p>
            <a:pPr marL="457200" lvl="0" indent="-438150" algn="l" rtl="0">
              <a:lnSpc>
                <a:spcPct val="115000"/>
              </a:lnSpc>
              <a:spcBef>
                <a:spcPts val="0"/>
              </a:spcBef>
              <a:spcAft>
                <a:spcPts val="0"/>
              </a:spcAft>
              <a:buClr>
                <a:schemeClr val="dk1"/>
              </a:buClr>
              <a:buSzPts val="3300"/>
              <a:buFont typeface="Times New Roman"/>
              <a:buChar char="●"/>
            </a:pPr>
            <a:r>
              <a:rPr lang="en-US" sz="3300" dirty="0">
                <a:solidFill>
                  <a:schemeClr val="tx1"/>
                </a:solidFill>
                <a:latin typeface="Times New Roman"/>
                <a:ea typeface="Times New Roman"/>
                <a:cs typeface="Times New Roman"/>
                <a:sym typeface="Times New Roman"/>
              </a:rPr>
              <a:t>Women are underrepresented in science, technology, engineering, and mathematics (STEM) education (</a:t>
            </a:r>
            <a:r>
              <a:rPr lang="en-US" sz="3300" dirty="0" err="1">
                <a:solidFill>
                  <a:schemeClr val="tx1"/>
                </a:solidFill>
                <a:latin typeface="Times New Roman"/>
                <a:ea typeface="Times New Roman"/>
                <a:cs typeface="Times New Roman"/>
                <a:sym typeface="Times New Roman"/>
              </a:rPr>
              <a:t>Beede</a:t>
            </a:r>
            <a:r>
              <a:rPr lang="en-US" sz="3300" dirty="0">
                <a:solidFill>
                  <a:schemeClr val="tx1"/>
                </a:solidFill>
                <a:latin typeface="Times New Roman"/>
                <a:ea typeface="Times New Roman"/>
                <a:cs typeface="Times New Roman"/>
                <a:sym typeface="Times New Roman"/>
              </a:rPr>
              <a:t> et al., 2011; Hill et al., 2010; </a:t>
            </a:r>
            <a:r>
              <a:rPr lang="en-US" sz="3300" dirty="0" err="1">
                <a:solidFill>
                  <a:schemeClr val="tx1"/>
                </a:solidFill>
                <a:latin typeface="Times New Roman"/>
                <a:ea typeface="Times New Roman"/>
                <a:cs typeface="Times New Roman"/>
                <a:sym typeface="Times New Roman"/>
              </a:rPr>
              <a:t>Landivar</a:t>
            </a:r>
            <a:r>
              <a:rPr lang="en-US" sz="3300" dirty="0">
                <a:solidFill>
                  <a:schemeClr val="tx1"/>
                </a:solidFill>
                <a:latin typeface="Times New Roman"/>
                <a:ea typeface="Times New Roman"/>
                <a:cs typeface="Times New Roman"/>
                <a:sym typeface="Times New Roman"/>
              </a:rPr>
              <a:t>, 2013).</a:t>
            </a:r>
            <a:endParaRPr sz="3300" dirty="0">
              <a:solidFill>
                <a:schemeClr val="tx1"/>
              </a:solidFill>
              <a:latin typeface="Times New Roman"/>
              <a:ea typeface="Times New Roman"/>
              <a:cs typeface="Times New Roman"/>
              <a:sym typeface="Times New Roman"/>
            </a:endParaRPr>
          </a:p>
          <a:p>
            <a:pPr marL="457200" lvl="0" indent="-438150" algn="l" rtl="0">
              <a:lnSpc>
                <a:spcPct val="115000"/>
              </a:lnSpc>
              <a:spcBef>
                <a:spcPts val="0"/>
              </a:spcBef>
              <a:spcAft>
                <a:spcPts val="0"/>
              </a:spcAft>
              <a:buClr>
                <a:schemeClr val="dk1"/>
              </a:buClr>
              <a:buSzPts val="3300"/>
              <a:buFont typeface="Times New Roman"/>
              <a:buChar char="●"/>
            </a:pPr>
            <a:r>
              <a:rPr lang="en-US" sz="3300" dirty="0">
                <a:solidFill>
                  <a:schemeClr val="tx1"/>
                </a:solidFill>
                <a:latin typeface="Times New Roman"/>
                <a:ea typeface="Times New Roman"/>
                <a:cs typeface="Times New Roman"/>
                <a:sym typeface="Times New Roman"/>
              </a:rPr>
              <a:t>Women role models in STEM courses have a positive effect on women students’</a:t>
            </a:r>
            <a:r>
              <a:rPr lang="en-US" sz="3300" strike="sngStrike" dirty="0">
                <a:solidFill>
                  <a:schemeClr val="tx1"/>
                </a:solidFill>
                <a:latin typeface="Times New Roman"/>
                <a:ea typeface="Times New Roman"/>
                <a:cs typeface="Times New Roman"/>
                <a:sym typeface="Times New Roman"/>
              </a:rPr>
              <a:t> </a:t>
            </a:r>
            <a:r>
              <a:rPr lang="en-US" sz="3300" dirty="0">
                <a:solidFill>
                  <a:schemeClr val="tx1"/>
                </a:solidFill>
                <a:latin typeface="Times New Roman"/>
                <a:ea typeface="Times New Roman"/>
                <a:cs typeface="Times New Roman"/>
                <a:sym typeface="Times New Roman"/>
              </a:rPr>
              <a:t>academic performance, engagement, and interest (Solanki &amp; Xu, 2018).</a:t>
            </a:r>
            <a:endParaRPr sz="3300" dirty="0">
              <a:solidFill>
                <a:schemeClr val="tx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US" sz="3300" b="1" dirty="0">
                <a:solidFill>
                  <a:schemeClr val="tx1"/>
                </a:solidFill>
                <a:latin typeface="Times New Roman"/>
                <a:ea typeface="Times New Roman"/>
                <a:cs typeface="Times New Roman"/>
                <a:sym typeface="Times New Roman"/>
              </a:rPr>
              <a:t>Coping with Discrimination</a:t>
            </a:r>
            <a:endParaRPr sz="3300" dirty="0">
              <a:solidFill>
                <a:schemeClr val="tx1"/>
              </a:solidFill>
              <a:latin typeface="Times New Roman"/>
              <a:ea typeface="Times New Roman"/>
              <a:cs typeface="Times New Roman"/>
              <a:sym typeface="Times New Roman"/>
            </a:endParaRPr>
          </a:p>
          <a:p>
            <a:pPr marL="457200" lvl="0" indent="-438150" algn="l" rtl="0">
              <a:lnSpc>
                <a:spcPct val="115000"/>
              </a:lnSpc>
              <a:spcBef>
                <a:spcPts val="0"/>
              </a:spcBef>
              <a:spcAft>
                <a:spcPts val="0"/>
              </a:spcAft>
              <a:buClr>
                <a:schemeClr val="dk1"/>
              </a:buClr>
              <a:buSzPts val="3300"/>
              <a:buFont typeface="Times New Roman"/>
              <a:buChar char="●"/>
            </a:pPr>
            <a:r>
              <a:rPr lang="en-US" sz="3300" dirty="0">
                <a:solidFill>
                  <a:schemeClr val="tx1"/>
                </a:solidFill>
                <a:latin typeface="Times New Roman"/>
                <a:ea typeface="Times New Roman"/>
                <a:cs typeface="Times New Roman"/>
                <a:sym typeface="Times New Roman"/>
              </a:rPr>
              <a:t>Coping has a positive effect on adjustment to college life (Aspinwall &amp; Taylor, 1992).</a:t>
            </a:r>
            <a:endParaRPr sz="3300" dirty="0">
              <a:solidFill>
                <a:schemeClr val="tx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US" sz="3300" b="1" dirty="0">
                <a:solidFill>
                  <a:schemeClr val="tx1"/>
                </a:solidFill>
                <a:latin typeface="Times New Roman"/>
                <a:ea typeface="Times New Roman"/>
                <a:cs typeface="Times New Roman"/>
                <a:sym typeface="Times New Roman"/>
              </a:rPr>
              <a:t>Rejection Sensitivity Based on Gender</a:t>
            </a:r>
            <a:endParaRPr sz="3300" b="1" dirty="0">
              <a:solidFill>
                <a:schemeClr val="tx1"/>
              </a:solidFill>
              <a:latin typeface="Times New Roman"/>
              <a:ea typeface="Times New Roman"/>
              <a:cs typeface="Times New Roman"/>
              <a:sym typeface="Times New Roman"/>
            </a:endParaRPr>
          </a:p>
          <a:p>
            <a:pPr marL="457200" lvl="0" indent="-438150" algn="l" rtl="0">
              <a:lnSpc>
                <a:spcPct val="115000"/>
              </a:lnSpc>
              <a:spcBef>
                <a:spcPts val="0"/>
              </a:spcBef>
              <a:spcAft>
                <a:spcPts val="0"/>
              </a:spcAft>
              <a:buClr>
                <a:schemeClr val="dk1"/>
              </a:buClr>
              <a:buSzPts val="3300"/>
              <a:buFont typeface="Times New Roman"/>
              <a:buChar char="●"/>
            </a:pPr>
            <a:r>
              <a:rPr lang="en-US" sz="3300" dirty="0">
                <a:solidFill>
                  <a:schemeClr val="tx1"/>
                </a:solidFill>
                <a:latin typeface="Times New Roman"/>
                <a:ea typeface="Times New Roman"/>
                <a:cs typeface="Times New Roman"/>
                <a:sym typeface="Times New Roman"/>
              </a:rPr>
              <a:t>Rejection sensitivity in women STEM students is higher in those who fluctuate in gender-STEM identity compatibility, which negatively affects academic performance. Lower performance is due to exposure to negative academic experiences and not social experiences (</a:t>
            </a:r>
            <a:r>
              <a:rPr lang="en-US" sz="3300" dirty="0" err="1">
                <a:solidFill>
                  <a:schemeClr val="tx1"/>
                </a:solidFill>
                <a:latin typeface="Times New Roman"/>
                <a:ea typeface="Times New Roman"/>
                <a:cs typeface="Times New Roman"/>
                <a:sym typeface="Times New Roman"/>
              </a:rPr>
              <a:t>Ahlqvist</a:t>
            </a:r>
            <a:r>
              <a:rPr lang="en-US" sz="3300" dirty="0">
                <a:solidFill>
                  <a:schemeClr val="tx1"/>
                </a:solidFill>
                <a:latin typeface="Times New Roman"/>
                <a:ea typeface="Times New Roman"/>
                <a:cs typeface="Times New Roman"/>
                <a:sym typeface="Times New Roman"/>
              </a:rPr>
              <a:t> et al., 2013).</a:t>
            </a:r>
            <a:endParaRPr sz="3300" dirty="0">
              <a:solidFill>
                <a:schemeClr val="tx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US" sz="3300" b="1" dirty="0">
                <a:solidFill>
                  <a:schemeClr val="tx1"/>
                </a:solidFill>
                <a:latin typeface="Times New Roman"/>
                <a:ea typeface="Times New Roman"/>
                <a:cs typeface="Times New Roman"/>
                <a:sym typeface="Times New Roman"/>
              </a:rPr>
              <a:t>Gender Stigma Consciousness</a:t>
            </a:r>
            <a:endParaRPr sz="3300" dirty="0">
              <a:solidFill>
                <a:schemeClr val="tx1"/>
              </a:solidFill>
              <a:latin typeface="Times New Roman"/>
              <a:ea typeface="Times New Roman"/>
              <a:cs typeface="Times New Roman"/>
              <a:sym typeface="Times New Roman"/>
            </a:endParaRPr>
          </a:p>
          <a:p>
            <a:pPr marL="457200" lvl="0" indent="-438150" algn="l" rtl="0">
              <a:lnSpc>
                <a:spcPct val="115000"/>
              </a:lnSpc>
              <a:spcBef>
                <a:spcPts val="0"/>
              </a:spcBef>
              <a:spcAft>
                <a:spcPts val="0"/>
              </a:spcAft>
              <a:buClr>
                <a:schemeClr val="dk1"/>
              </a:buClr>
              <a:buSzPts val="3300"/>
              <a:buFont typeface="Times New Roman"/>
              <a:buChar char="●"/>
            </a:pPr>
            <a:r>
              <a:rPr lang="en-US" sz="3300" dirty="0">
                <a:solidFill>
                  <a:schemeClr val="tx1"/>
                </a:solidFill>
                <a:latin typeface="Times New Roman"/>
                <a:ea typeface="Times New Roman"/>
                <a:cs typeface="Times New Roman"/>
                <a:sym typeface="Times New Roman"/>
              </a:rPr>
              <a:t>Women in STEM with higher gender stigma consciousness are more negatively affected in their academic motivation and well-being than women in non-STEM fields (Smith et al., 2007).</a:t>
            </a:r>
            <a:endParaRPr sz="3300" dirty="0">
              <a:solidFill>
                <a:schemeClr val="tx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US" sz="3300" b="1" dirty="0">
                <a:solidFill>
                  <a:schemeClr val="tx1"/>
                </a:solidFill>
                <a:latin typeface="Times New Roman"/>
                <a:ea typeface="Times New Roman"/>
                <a:cs typeface="Times New Roman"/>
                <a:sym typeface="Times New Roman"/>
              </a:rPr>
              <a:t>Optimism</a:t>
            </a:r>
            <a:endParaRPr sz="3300" dirty="0">
              <a:solidFill>
                <a:schemeClr val="tx1"/>
              </a:solidFill>
              <a:latin typeface="Times New Roman"/>
              <a:ea typeface="Times New Roman"/>
              <a:cs typeface="Times New Roman"/>
              <a:sym typeface="Times New Roman"/>
            </a:endParaRPr>
          </a:p>
          <a:p>
            <a:pPr marL="457200" lvl="0" indent="-438150" algn="l" rtl="0">
              <a:lnSpc>
                <a:spcPct val="115000"/>
              </a:lnSpc>
              <a:spcBef>
                <a:spcPts val="0"/>
              </a:spcBef>
              <a:spcAft>
                <a:spcPts val="0"/>
              </a:spcAft>
              <a:buClr>
                <a:schemeClr val="dk1"/>
              </a:buClr>
              <a:buSzPts val="3300"/>
              <a:buFont typeface="Times New Roman"/>
              <a:buChar char="●"/>
            </a:pPr>
            <a:r>
              <a:rPr lang="en-US" sz="3300" dirty="0">
                <a:solidFill>
                  <a:schemeClr val="tx1"/>
                </a:solidFill>
                <a:latin typeface="Times New Roman"/>
                <a:ea typeface="Times New Roman"/>
                <a:cs typeface="Times New Roman"/>
                <a:sym typeface="Times New Roman"/>
              </a:rPr>
              <a:t>Low optimism is significantly associated with high perceived stress and low academic performance in college students (Popa-</a:t>
            </a:r>
            <a:r>
              <a:rPr lang="en-US" sz="3300" dirty="0" err="1">
                <a:solidFill>
                  <a:schemeClr val="tx1"/>
                </a:solidFill>
                <a:latin typeface="Times New Roman"/>
                <a:ea typeface="Times New Roman"/>
                <a:cs typeface="Times New Roman"/>
                <a:sym typeface="Times New Roman"/>
              </a:rPr>
              <a:t>Velea</a:t>
            </a:r>
            <a:r>
              <a:rPr lang="en-US" sz="3300" dirty="0">
                <a:solidFill>
                  <a:schemeClr val="tx1"/>
                </a:solidFill>
                <a:latin typeface="Times New Roman"/>
                <a:ea typeface="Times New Roman"/>
                <a:cs typeface="Times New Roman"/>
                <a:sym typeface="Times New Roman"/>
              </a:rPr>
              <a:t> et al., 2021).</a:t>
            </a:r>
            <a:endParaRPr sz="3300" dirty="0">
              <a:solidFill>
                <a:schemeClr val="tx1"/>
              </a:solidFill>
              <a:latin typeface="Times New Roman"/>
              <a:ea typeface="Times New Roman"/>
              <a:cs typeface="Times New Roman"/>
              <a:sym typeface="Times New Roman"/>
            </a:endParaRPr>
          </a:p>
        </p:txBody>
      </p:sp>
      <p:sp>
        <p:nvSpPr>
          <p:cNvPr id="64" name="Google Shape;64;p13"/>
          <p:cNvSpPr txBox="1"/>
          <p:nvPr/>
        </p:nvSpPr>
        <p:spPr>
          <a:xfrm>
            <a:off x="33260775" y="28699195"/>
            <a:ext cx="9537375" cy="1108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3500"/>
              <a:buFont typeface="Arial"/>
              <a:buNone/>
            </a:pPr>
            <a:r>
              <a:rPr lang="en-US" sz="3300" dirty="0">
                <a:solidFill>
                  <a:schemeClr val="dk1"/>
                </a:solidFill>
                <a:latin typeface="Times New Roman"/>
                <a:ea typeface="Times New Roman"/>
                <a:cs typeface="Times New Roman"/>
                <a:sym typeface="Times New Roman"/>
              </a:rPr>
              <a:t>This research was funded by the National Institutes of Health</a:t>
            </a:r>
            <a:endParaRPr sz="3300" b="0" i="0" u="none" strike="noStrike" cap="none" dirty="0">
              <a:solidFill>
                <a:srgbClr val="000000"/>
              </a:solidFill>
              <a:latin typeface="Times New Roman"/>
              <a:ea typeface="Times New Roman"/>
              <a:cs typeface="Times New Roman"/>
              <a:sym typeface="Times New Roman"/>
            </a:endParaRPr>
          </a:p>
        </p:txBody>
      </p:sp>
      <p:sp>
        <p:nvSpPr>
          <p:cNvPr id="65" name="Google Shape;65;p13"/>
          <p:cNvSpPr/>
          <p:nvPr/>
        </p:nvSpPr>
        <p:spPr>
          <a:xfrm>
            <a:off x="22693525" y="29453634"/>
            <a:ext cx="9583200" cy="11082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600"/>
              <a:buFont typeface="Arial"/>
              <a:buNone/>
            </a:pPr>
            <a:r>
              <a:rPr lang="en-US" sz="3300" dirty="0">
                <a:latin typeface="Times New Roman"/>
                <a:ea typeface="Times New Roman"/>
                <a:cs typeface="Times New Roman"/>
                <a:sym typeface="Times New Roman"/>
              </a:rPr>
              <a:t>Figure 2: Interaction among stigma consciousness, optimism, and GPA. *</a:t>
            </a:r>
            <a:r>
              <a:rPr lang="en-US" sz="3300" i="1" dirty="0">
                <a:latin typeface="Times New Roman"/>
                <a:ea typeface="Times New Roman"/>
                <a:cs typeface="Times New Roman"/>
                <a:sym typeface="Times New Roman"/>
              </a:rPr>
              <a:t>p</a:t>
            </a:r>
            <a:r>
              <a:rPr lang="en-US" sz="3300" dirty="0">
                <a:latin typeface="Times New Roman"/>
                <a:ea typeface="Times New Roman"/>
                <a:cs typeface="Times New Roman"/>
                <a:sym typeface="Times New Roman"/>
              </a:rPr>
              <a:t> &lt; 0.05</a:t>
            </a:r>
            <a:endParaRPr sz="3300" b="0" u="none" strike="noStrike" cap="none" dirty="0">
              <a:solidFill>
                <a:srgbClr val="000000"/>
              </a:solidFill>
              <a:latin typeface="Times New Roman"/>
              <a:ea typeface="Times New Roman"/>
              <a:cs typeface="Times New Roman"/>
              <a:sym typeface="Times New Roman"/>
            </a:endParaRPr>
          </a:p>
        </p:txBody>
      </p:sp>
      <p:sp>
        <p:nvSpPr>
          <p:cNvPr id="68" name="Google Shape;68;p13"/>
          <p:cNvSpPr txBox="1"/>
          <p:nvPr/>
        </p:nvSpPr>
        <p:spPr>
          <a:xfrm>
            <a:off x="12070650" y="15497013"/>
            <a:ext cx="19749900" cy="564767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None/>
            </a:pPr>
            <a:r>
              <a:rPr lang="en-US" sz="7100" b="1" dirty="0">
                <a:solidFill>
                  <a:schemeClr val="accent3">
                    <a:lumMod val="60000"/>
                    <a:lumOff val="40000"/>
                  </a:schemeClr>
                </a:solidFill>
              </a:rPr>
              <a:t>Higher gender rejection sensitivity predicts lower GPA even with higher coping skills. Higher optimism predicts higher GPA, but only for women with lower gender stigma consciousness.</a:t>
            </a:r>
            <a:endParaRPr sz="7100" b="1" dirty="0">
              <a:solidFill>
                <a:schemeClr val="accent3">
                  <a:lumMod val="60000"/>
                  <a:lumOff val="40000"/>
                </a:schemeClr>
              </a:solidFill>
            </a:endParaRPr>
          </a:p>
        </p:txBody>
      </p:sp>
      <p:sp>
        <p:nvSpPr>
          <p:cNvPr id="69" name="Google Shape;69;p13"/>
          <p:cNvSpPr/>
          <p:nvPr/>
        </p:nvSpPr>
        <p:spPr>
          <a:xfrm>
            <a:off x="11897513" y="29453634"/>
            <a:ext cx="9583200" cy="11082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600"/>
              <a:buFont typeface="Arial"/>
              <a:buNone/>
            </a:pPr>
            <a:r>
              <a:rPr lang="en-US" sz="3300" dirty="0">
                <a:latin typeface="Times New Roman"/>
                <a:ea typeface="Times New Roman"/>
                <a:cs typeface="Times New Roman"/>
                <a:sym typeface="Times New Roman"/>
              </a:rPr>
              <a:t>Figure 1: Interaction among coping, rejection sensitivity, and GPA. *</a:t>
            </a:r>
            <a:r>
              <a:rPr lang="en-US" sz="3300" i="1" dirty="0">
                <a:latin typeface="Times New Roman"/>
                <a:ea typeface="Times New Roman"/>
                <a:cs typeface="Times New Roman"/>
                <a:sym typeface="Times New Roman"/>
              </a:rPr>
              <a:t>p</a:t>
            </a:r>
            <a:r>
              <a:rPr lang="en-US" sz="3300" dirty="0">
                <a:latin typeface="Times New Roman"/>
                <a:ea typeface="Times New Roman"/>
                <a:cs typeface="Times New Roman"/>
                <a:sym typeface="Times New Roman"/>
              </a:rPr>
              <a:t> &lt; 0.05</a:t>
            </a:r>
            <a:endParaRPr sz="3300" b="0" u="none" strike="noStrike" cap="none" dirty="0">
              <a:solidFill>
                <a:srgbClr val="000000"/>
              </a:solidFill>
              <a:latin typeface="Times New Roman"/>
              <a:ea typeface="Times New Roman"/>
              <a:cs typeface="Times New Roman"/>
              <a:sym typeface="Times New Roman"/>
            </a:endParaRPr>
          </a:p>
        </p:txBody>
      </p:sp>
      <p:sp>
        <p:nvSpPr>
          <p:cNvPr id="70" name="Google Shape;70;p13"/>
          <p:cNvSpPr txBox="1"/>
          <p:nvPr/>
        </p:nvSpPr>
        <p:spPr>
          <a:xfrm>
            <a:off x="595252" y="22779670"/>
            <a:ext cx="10419000" cy="769500"/>
          </a:xfrm>
          <a:prstGeom prst="rect">
            <a:avLst/>
          </a:prstGeom>
          <a:solidFill>
            <a:srgbClr val="F8EE77"/>
          </a:solidFill>
          <a:ln w="25400"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400"/>
              <a:buFont typeface="Arial"/>
              <a:buNone/>
            </a:pPr>
            <a:r>
              <a:rPr lang="en-US" sz="4400" b="1" i="0" u="none" strike="noStrike" cap="none">
                <a:solidFill>
                  <a:srgbClr val="000000"/>
                </a:solidFill>
              </a:rPr>
              <a:t>HYPOTHESES</a:t>
            </a:r>
            <a:endParaRPr sz="4400" b="1" i="0" u="none" strike="noStrike" cap="none">
              <a:solidFill>
                <a:srgbClr val="000000"/>
              </a:solidFill>
            </a:endParaRPr>
          </a:p>
        </p:txBody>
      </p:sp>
      <p:sp>
        <p:nvSpPr>
          <p:cNvPr id="71" name="Google Shape;71;p13"/>
          <p:cNvSpPr/>
          <p:nvPr/>
        </p:nvSpPr>
        <p:spPr>
          <a:xfrm>
            <a:off x="640850" y="23942375"/>
            <a:ext cx="10373400" cy="8065800"/>
          </a:xfrm>
          <a:prstGeom prst="rect">
            <a:avLst/>
          </a:prstGeom>
          <a:solidFill>
            <a:srgbClr val="FFFFFF"/>
          </a:solidFill>
          <a:ln w="25400"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50000"/>
              </a:lnSpc>
              <a:spcBef>
                <a:spcPts val="1200"/>
              </a:spcBef>
              <a:spcAft>
                <a:spcPts val="0"/>
              </a:spcAft>
              <a:buClr>
                <a:srgbClr val="000000"/>
              </a:buClr>
              <a:buSzPts val="1100"/>
              <a:buFont typeface="Arial"/>
              <a:buNone/>
            </a:pPr>
            <a:r>
              <a:rPr lang="en-US" sz="3300" b="1" i="0" u="none" strike="noStrike" cap="none" dirty="0">
                <a:solidFill>
                  <a:schemeClr val="tx1"/>
                </a:solidFill>
                <a:latin typeface="Times New Roman"/>
                <a:ea typeface="Times New Roman"/>
                <a:cs typeface="Times New Roman"/>
                <a:sym typeface="Times New Roman"/>
              </a:rPr>
              <a:t>Hypothesis 1:</a:t>
            </a:r>
            <a:endParaRPr sz="3300" b="1" i="0" u="none" strike="noStrike" cap="none" dirty="0">
              <a:solidFill>
                <a:schemeClr val="tx1"/>
              </a:solidFill>
              <a:latin typeface="Times New Roman"/>
              <a:ea typeface="Times New Roman"/>
              <a:cs typeface="Times New Roman"/>
              <a:sym typeface="Times New Roman"/>
            </a:endParaRPr>
          </a:p>
          <a:p>
            <a:pPr marL="0" marR="0" lvl="0" indent="0" algn="l" rtl="0">
              <a:lnSpc>
                <a:spcPct val="150000"/>
              </a:lnSpc>
              <a:spcBef>
                <a:spcPts val="1200"/>
              </a:spcBef>
              <a:spcAft>
                <a:spcPts val="0"/>
              </a:spcAft>
              <a:buClr>
                <a:srgbClr val="000000"/>
              </a:buClr>
              <a:buSzPts val="1100"/>
              <a:buFont typeface="Arial"/>
              <a:buNone/>
            </a:pPr>
            <a:r>
              <a:rPr lang="en-US" sz="3300" dirty="0">
                <a:solidFill>
                  <a:schemeClr val="tx1"/>
                </a:solidFill>
                <a:latin typeface="Times New Roman"/>
                <a:ea typeface="Times New Roman"/>
                <a:cs typeface="Times New Roman"/>
                <a:sym typeface="Times New Roman"/>
              </a:rPr>
              <a:t>Higher gender rejection sensitivity will predict lower Grade Point Average for women STEM students regardless of coping ability. Lower gender rejection sensitivity will predict higher GPA regardless of coping ability.  </a:t>
            </a:r>
            <a:endParaRPr sz="3300" b="0" i="0" u="none" strike="noStrike" cap="none" dirty="0">
              <a:solidFill>
                <a:schemeClr val="tx1"/>
              </a:solidFill>
              <a:latin typeface="Times New Roman"/>
              <a:ea typeface="Times New Roman"/>
              <a:cs typeface="Times New Roman"/>
              <a:sym typeface="Times New Roman"/>
            </a:endParaRPr>
          </a:p>
          <a:p>
            <a:pPr marL="0" marR="0" lvl="0" indent="0" algn="l" rtl="0">
              <a:lnSpc>
                <a:spcPct val="150000"/>
              </a:lnSpc>
              <a:spcBef>
                <a:spcPts val="1200"/>
              </a:spcBef>
              <a:spcAft>
                <a:spcPts val="0"/>
              </a:spcAft>
              <a:buClr>
                <a:srgbClr val="000000"/>
              </a:buClr>
              <a:buSzPts val="1100"/>
              <a:buFont typeface="Arial"/>
              <a:buNone/>
            </a:pPr>
            <a:r>
              <a:rPr lang="en-US" sz="3300" b="1" i="0" u="none" strike="noStrike" cap="none" dirty="0">
                <a:solidFill>
                  <a:schemeClr val="tx1"/>
                </a:solidFill>
                <a:latin typeface="Times New Roman"/>
                <a:ea typeface="Times New Roman"/>
                <a:cs typeface="Times New Roman"/>
                <a:sym typeface="Times New Roman"/>
              </a:rPr>
              <a:t>Hypothesis 2:</a:t>
            </a:r>
            <a:endParaRPr sz="3300" b="1" i="0" u="none" strike="noStrike" cap="none" dirty="0">
              <a:solidFill>
                <a:schemeClr val="tx1"/>
              </a:solidFill>
              <a:latin typeface="Times New Roman"/>
              <a:ea typeface="Times New Roman"/>
              <a:cs typeface="Times New Roman"/>
              <a:sym typeface="Times New Roman"/>
            </a:endParaRPr>
          </a:p>
          <a:p>
            <a:pPr marL="0" marR="0" lvl="0" indent="0" algn="l" rtl="0">
              <a:lnSpc>
                <a:spcPct val="150000"/>
              </a:lnSpc>
              <a:buClr>
                <a:srgbClr val="000000"/>
              </a:buClr>
              <a:buSzPts val="1100"/>
              <a:buFont typeface="Arial"/>
              <a:buNone/>
            </a:pPr>
            <a:r>
              <a:rPr lang="en-US" sz="3300" dirty="0">
                <a:solidFill>
                  <a:schemeClr val="tx1"/>
                </a:solidFill>
                <a:latin typeface="Times New Roman"/>
                <a:ea typeface="Times New Roman"/>
                <a:cs typeface="Times New Roman"/>
                <a:sym typeface="Times New Roman"/>
              </a:rPr>
              <a:t>Stigma consciousness will moderate the relationship between optimism and Grade Point Average for women STEM students. For women with lower stigma consciousness, higher optimism will predict higher GPA.</a:t>
            </a:r>
            <a:endParaRPr sz="3300" b="0" i="0" u="none" strike="noStrike" cap="none" dirty="0">
              <a:solidFill>
                <a:schemeClr val="tx1"/>
              </a:solidFill>
              <a:latin typeface="Times New Roman"/>
              <a:ea typeface="Times New Roman"/>
              <a:cs typeface="Times New Roman"/>
              <a:sym typeface="Times New Roman"/>
            </a:endParaRPr>
          </a:p>
        </p:txBody>
      </p:sp>
      <p:pic>
        <p:nvPicPr>
          <p:cNvPr id="4" name="Picture 3">
            <a:extLst>
              <a:ext uri="{FF2B5EF4-FFF2-40B4-BE49-F238E27FC236}">
                <a16:creationId xmlns:a16="http://schemas.microsoft.com/office/drawing/2014/main" id="{7EACC597-B595-498D-8A00-2299822BE58D}"/>
              </a:ext>
            </a:extLst>
          </p:cNvPr>
          <p:cNvPicPr>
            <a:picLocks noChangeAspect="1"/>
          </p:cNvPicPr>
          <p:nvPr/>
        </p:nvPicPr>
        <p:blipFill rotWithShape="1">
          <a:blip r:embed="rId4"/>
          <a:srcRect r="8610"/>
          <a:stretch/>
        </p:blipFill>
        <p:spPr>
          <a:xfrm>
            <a:off x="11350754" y="22324321"/>
            <a:ext cx="10445249" cy="6734164"/>
          </a:xfrm>
          <a:prstGeom prst="rect">
            <a:avLst/>
          </a:prstGeom>
        </p:spPr>
      </p:pic>
      <p:pic>
        <p:nvPicPr>
          <p:cNvPr id="7" name="Picture 6">
            <a:extLst>
              <a:ext uri="{FF2B5EF4-FFF2-40B4-BE49-F238E27FC236}">
                <a16:creationId xmlns:a16="http://schemas.microsoft.com/office/drawing/2014/main" id="{75C96976-7B7D-4F4D-B4C0-20AFB90781CF}"/>
              </a:ext>
            </a:extLst>
          </p:cNvPr>
          <p:cNvPicPr>
            <a:picLocks noChangeAspect="1"/>
          </p:cNvPicPr>
          <p:nvPr/>
        </p:nvPicPr>
        <p:blipFill rotWithShape="1">
          <a:blip r:embed="rId5"/>
          <a:srcRect r="7029"/>
          <a:stretch/>
        </p:blipFill>
        <p:spPr>
          <a:xfrm>
            <a:off x="22230523" y="22324321"/>
            <a:ext cx="10595732" cy="6720537"/>
          </a:xfrm>
          <a:prstGeom prst="rect">
            <a:avLst/>
          </a:prstGeom>
        </p:spPr>
      </p:pic>
    </p:spTree>
  </p:cSld>
  <p:clrMapOvr>
    <a:masterClrMapping/>
  </p:clrMapOvr>
</p:sld>
</file>

<file path=ppt/theme/theme1.xml><?xml version="1.0" encoding="utf-8"?>
<a:theme xmlns:a="http://schemas.openxmlformats.org/drawingml/2006/main" name="Default Design">
  <a:themeElements>
    <a:clrScheme name="Metro">
      <a:dk1>
        <a:srgbClr val="000000"/>
      </a:dk1>
      <a:lt1>
        <a:srgbClr val="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BFD6BF3E7D6844BBBFD44F49028CFF" ma:contentTypeVersion="7" ma:contentTypeDescription="Create a new document." ma:contentTypeScope="" ma:versionID="baa93de3a20ee7ae0fc10c6a984c24f6">
  <xsd:schema xmlns:xsd="http://www.w3.org/2001/XMLSchema" xmlns:xs="http://www.w3.org/2001/XMLSchema" xmlns:p="http://schemas.microsoft.com/office/2006/metadata/properties" xmlns:ns3="8c01b054-f8de-4285-aef1-64c6255e39d0" xmlns:ns4="f2a024e7-bcd1-47be-ab5c-d5c095a279bc" targetNamespace="http://schemas.microsoft.com/office/2006/metadata/properties" ma:root="true" ma:fieldsID="bdc2f0ffedaa16545a50c08c18a188b3" ns3:_="" ns4:_="">
    <xsd:import namespace="8c01b054-f8de-4285-aef1-64c6255e39d0"/>
    <xsd:import namespace="f2a024e7-bcd1-47be-ab5c-d5c095a279b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01b054-f8de-4285-aef1-64c6255e39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a024e7-bcd1-47be-ab5c-d5c095a279b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C12B9E-DE7B-4A18-8D8C-CA1DC5225D5E}">
  <ds:schemaRefs>
    <ds:schemaRef ds:uri="f2a024e7-bcd1-47be-ab5c-d5c095a279bc"/>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elements/1.1/"/>
    <ds:schemaRef ds:uri="http://purl.org/dc/terms/"/>
    <ds:schemaRef ds:uri="http://schemas.openxmlformats.org/package/2006/metadata/core-properties"/>
    <ds:schemaRef ds:uri="8c01b054-f8de-4285-aef1-64c6255e39d0"/>
    <ds:schemaRef ds:uri="http://purl.org/dc/dcmitype/"/>
  </ds:schemaRefs>
</ds:datastoreItem>
</file>

<file path=customXml/itemProps2.xml><?xml version="1.0" encoding="utf-8"?>
<ds:datastoreItem xmlns:ds="http://schemas.openxmlformats.org/officeDocument/2006/customXml" ds:itemID="{5BE704F8-7F62-4CA2-B7E2-EADBCEA6BA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01b054-f8de-4285-aef1-64c6255e39d0"/>
    <ds:schemaRef ds:uri="f2a024e7-bcd1-47be-ab5c-d5c095a279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E4FB30-4286-41AB-AE89-071083F498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189</TotalTime>
  <Words>779</Words>
  <Application>Microsoft Office PowerPoint</Application>
  <PresentationFormat>Custom</PresentationFormat>
  <Paragraphs>48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Muise, Bridget (UMSL-Student)</cp:lastModifiedBy>
  <cp:revision>5</cp:revision>
  <dcterms:modified xsi:type="dcterms:W3CDTF">2022-04-25T19:12:34Z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0x0101002FBFD6BF3E7D6844BBBFD44F49028CFF</vt:lpwstr>
  </property>
</Properties>
</file>