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70" r:id="rId9"/>
    <p:sldId id="264" r:id="rId10"/>
    <p:sldId id="265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1"/>
    <p:restoredTop sz="95511"/>
  </p:normalViewPr>
  <p:slideViewPr>
    <p:cSldViewPr snapToGrid="0">
      <p:cViewPr>
        <p:scale>
          <a:sx n="75" d="100"/>
          <a:sy n="75" d="100"/>
        </p:scale>
        <p:origin x="912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BA8AC-CF57-AD41-B1A1-4B628235F9F8}" type="datetimeFigureOut">
              <a:rPr lang="en-US" smtClean="0"/>
              <a:t>4/8/23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AF1-54D4-0C41-B1A9-526292632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Fun fact: Federal Reserve set reserve requirement at 0 on March 15,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Days of the 3-6-3 rule of the 1950s-1970s long gone: banking deregulation in the 1980s removed ceiling on interest rates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DFAF1-54D4-0C41-B1A9-526292632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6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91B-A488-F946-9C48-E17C0F8DDE0F}" type="datetime1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3DAE-C195-4E4A-8883-E9A912912757}" type="datetime1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5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6336-EB58-FA47-A5DF-E83EE2B84403}" type="datetime1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7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EB1A-8A23-3543-84EA-3F50B624FCDF}" type="datetime1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6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D4D-C2AA-6C4A-B167-633D73D544F4}" type="datetime1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15DB-A04F-894E-A93F-0D601DE37177}" type="datetime1">
              <a:rPr lang="en-US" smtClean="0"/>
              <a:t>4/8/23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96B5-B8D6-3049-8F0A-11006B9BE97A}" type="datetime1">
              <a:rPr lang="en-US" smtClean="0"/>
              <a:t>4/8/23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31E2-3624-0C47-910F-C90E4192075B}" type="datetime1">
              <a:rPr lang="en-US" smtClean="0"/>
              <a:t>4/8/23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842A-D35F-8845-854E-56D073F55338}" type="datetime1">
              <a:rPr lang="en-US" smtClean="0"/>
              <a:t>4/8/23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4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F48E-76F0-3E4F-A5BB-D1ADB5820C51}" type="datetime1">
              <a:rPr lang="en-US" smtClean="0"/>
              <a:t>4/8/23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68E8-57C0-984C-97D4-1CAC93747235}" type="datetime1">
              <a:rPr lang="en-US" smtClean="0"/>
              <a:t>4/8/23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4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2143-7FDB-164F-AA23-AB94E219655D}" type="datetime1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Boslaugh Bank Failure 28April2023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A54C-D99A-F34F-8036-7CF75A9E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53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onyburgess1969.net/2019/09/02/happy-labor-labour-day-canada-us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4C61-D3B8-15AB-4517-BF893FC0A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8375"/>
            <a:ext cx="9144000" cy="1981920"/>
          </a:xfrm>
        </p:spPr>
        <p:txBody>
          <a:bodyPr>
            <a:normAutofit fontScale="90000"/>
          </a:bodyPr>
          <a:lstStyle/>
          <a:p>
            <a:r>
              <a:rPr lang="en-US" dirty="0"/>
              <a:t>Bank Failures and Financial Crises: A Tale of Two Countries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D705A-FAA3-B096-939E-86A77BCCA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725"/>
            <a:ext cx="9144000" cy="1655762"/>
          </a:xfrm>
        </p:spPr>
        <p:txBody>
          <a:bodyPr/>
          <a:lstStyle/>
          <a:p>
            <a:r>
              <a:rPr lang="en-US" dirty="0"/>
              <a:t>Sarah Boslaugh</a:t>
            </a:r>
          </a:p>
          <a:p>
            <a:r>
              <a:rPr lang="en-US" dirty="0"/>
              <a:t>UMSL Undergraduate Research Symposium</a:t>
            </a:r>
          </a:p>
          <a:p>
            <a:r>
              <a:rPr lang="en-US" dirty="0"/>
              <a:t>28 April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4D1A3-7C21-2D97-B964-7E52CA06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28" y="-1835574"/>
            <a:ext cx="7772400" cy="160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28E6EB-758F-42A0-BD31-E3D1C6216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33" y="4995451"/>
            <a:ext cx="5919334" cy="12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6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CD58-74C0-B829-DB28-2AB64283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banking system: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398C-640C-49CD-1B5B-1A39D5C1B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Banking regulated at the state level (U.S. Constitution)</a:t>
            </a:r>
          </a:p>
          <a:p>
            <a:r>
              <a:rPr lang="en-US" sz="3200" dirty="0"/>
              <a:t>Branch banking often prohibited across state lines, sometimes within a state, resulting in many small “unit banks”</a:t>
            </a:r>
          </a:p>
          <a:p>
            <a:pPr lvl="1"/>
            <a:r>
              <a:rPr lang="en-US" sz="3000" dirty="0"/>
              <a:t>Small local banks tended to be undiversified, vulnerable to shocks like crop failure in a region</a:t>
            </a:r>
          </a:p>
          <a:p>
            <a:pPr lvl="1"/>
            <a:r>
              <a:rPr lang="en-US" sz="3000" dirty="0"/>
              <a:t>U.S. had over 31,000 banks in the early 19</a:t>
            </a:r>
            <a:r>
              <a:rPr lang="en-US" sz="3000" baseline="30000" dirty="0"/>
              <a:t>th</a:t>
            </a:r>
            <a:r>
              <a:rPr lang="en-US" sz="3000" dirty="0"/>
              <a:t> century, almost 7,000 in 2013</a:t>
            </a:r>
          </a:p>
          <a:p>
            <a:r>
              <a:rPr lang="en-US" sz="3200" dirty="0"/>
              <a:t>Regulation highly fragmented and inconsistent, making reporting and supervision difficult</a:t>
            </a:r>
          </a:p>
          <a:p>
            <a:pPr lvl="1"/>
            <a:r>
              <a:rPr lang="en-US" sz="2600" dirty="0"/>
              <a:t>2007-08 crisis: no adequate statistics to evaluate the system as a whole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B5B4B-8A42-ED7F-A7ED-982C6696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AAB64-DD84-D630-26C7-9664FF2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2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38B2-E749-6939-94F9-42FF63BF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mortgages in the U.S. and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D84C-0103-EC66-3ABA-E5F70EAEE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U.S.: fixed rate over 30 years</a:t>
            </a:r>
          </a:p>
          <a:p>
            <a:pPr lvl="1"/>
            <a:r>
              <a:rPr lang="en-US" dirty="0"/>
              <a:t>Interest rate risk motivates creation of mortgage-backed securities (MBS)</a:t>
            </a:r>
          </a:p>
          <a:p>
            <a:pPr lvl="1"/>
            <a:r>
              <a:rPr lang="en-US" dirty="0"/>
              <a:t>Over half of U.S. mortgages securitized in 2000</a:t>
            </a:r>
          </a:p>
          <a:p>
            <a:pPr lvl="1"/>
            <a:r>
              <a:rPr lang="en-US" dirty="0"/>
              <a:t>Risk passed to MBS holder, encouraging risky lending</a:t>
            </a:r>
          </a:p>
          <a:p>
            <a:r>
              <a:rPr lang="en-US" sz="3200" dirty="0"/>
              <a:t>Canada: 25 years, financing renegotiated every 5 years</a:t>
            </a:r>
          </a:p>
          <a:p>
            <a:pPr lvl="1"/>
            <a:r>
              <a:rPr lang="en-US" dirty="0"/>
              <a:t>Lower interest rate risk, less motivation to securitize mortgages</a:t>
            </a:r>
          </a:p>
          <a:p>
            <a:pPr lvl="1"/>
            <a:r>
              <a:rPr lang="en-US" dirty="0"/>
              <a:t>About 10% of Canadian mortgages securitized in 2000</a:t>
            </a:r>
          </a:p>
          <a:p>
            <a:pPr lvl="1"/>
            <a:r>
              <a:rPr lang="en-US" dirty="0"/>
              <a:t>Risk remains with the bank, encouraging prudent lending</a:t>
            </a:r>
          </a:p>
          <a:p>
            <a:pPr lvl="1"/>
            <a:r>
              <a:rPr lang="en-US" dirty="0"/>
              <a:t>Stricter regulation regarding down payments, mortgage insurance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A203C-88F0-B470-88EB-966D2A1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33C41-A0AF-B70E-6DB8-F239F18B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8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4207-773C-2B65-66F1-845C2C6D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ADB56-7B0D-7C67-C740-05EE6ED94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Differences in outcomes are due primarily to differences in how banking is structured and the resulting incentives</a:t>
            </a:r>
          </a:p>
          <a:p>
            <a:r>
              <a:rPr lang="en-US" dirty="0"/>
              <a:t>Canada: centralized system, effective regulation</a:t>
            </a:r>
          </a:p>
          <a:p>
            <a:pPr lvl="1"/>
            <a:r>
              <a:rPr lang="en-US" dirty="0"/>
              <a:t>Good outcomes: subprime mortgages are rare, home ownership slightly higher than in U.S., borrowing costs and rates of return on equity comparable to the U.S. </a:t>
            </a:r>
          </a:p>
          <a:p>
            <a:r>
              <a:rPr lang="en-US" dirty="0"/>
              <a:t>U.S.: fragmented system of banking based on founding fathers’ distrust of centralized power</a:t>
            </a:r>
          </a:p>
          <a:p>
            <a:pPr lvl="1"/>
            <a:r>
              <a:rPr lang="en-US" dirty="0"/>
              <a:t>Reform of the basic structure would require a Constitutional amendment</a:t>
            </a:r>
          </a:p>
          <a:p>
            <a:pPr lvl="1"/>
            <a:r>
              <a:rPr lang="en-US" dirty="0"/>
              <a:t>Current system of fragmented regulation is serving some people’s interests, also unlikely to change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9B48B-D5DF-CC35-137A-F1BD5477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4F086-EC97-6C66-72A8-EA56E444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4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907B-641A-1824-2EEB-7147B6EA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E4D23-AC65-E0E8-E386-62DCA98B0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Bordo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Michael B., Angela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Redish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Hugh Rockoff. “Why Didn’t Canada Have a 	Banking Crisis in 2008 (or in 1930, or 1907, or…)?” National Bureau of Economic 	Research, 2011. NBER Working Paper 17312.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Haltom, Renee. “Why Was Canada Exempt from the Financial Crisis?” </a:t>
            </a:r>
            <a:r>
              <a:rPr lang="en-US" sz="24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Econ Focus, 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Fourth 	Quarter 2013, pp. 22-25.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King, Mervyn. </a:t>
            </a:r>
            <a:r>
              <a:rPr lang="en-US" sz="24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End of Alchemy: Money, Banking, and the Future of the Global Economy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	Norton, 2016.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736CE-A380-F781-1D1E-809E26E3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9B05A-C657-2F2D-5A68-A3DDBE15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7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FEBF-873C-F607-DC60-CB2F051B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Questions?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4A3FE-6FE1-8FC3-4377-276BA908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8408A-0FA6-7CFA-CAC9-B726D066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14</a:t>
            </a:fld>
            <a:endParaRPr lang="en-US"/>
          </a:p>
        </p:txBody>
      </p:sp>
      <p:pic>
        <p:nvPicPr>
          <p:cNvPr id="19" name="Picture 18" descr="A picture containing sky, flag, outdoor, umbrella&#10;&#10;Description automatically generated">
            <a:extLst>
              <a:ext uri="{FF2B5EF4-FFF2-40B4-BE49-F238E27FC236}">
                <a16:creationId xmlns:a16="http://schemas.microsoft.com/office/drawing/2014/main" id="{CD0DFF3C-D9AF-89DC-9F22-8BD375059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18080" y="1541779"/>
            <a:ext cx="7355840" cy="44058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3FDC75-DBAF-3D57-7CA2-A9CC49A4AD00}"/>
              </a:ext>
            </a:extLst>
          </p:cNvPr>
          <p:cNvSpPr txBox="1"/>
          <p:nvPr/>
        </p:nvSpPr>
        <p:spPr>
          <a:xfrm>
            <a:off x="3276600" y="6036569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tonyburgess1969.net/2019/09/02/happy-labor-labour-day-canada-usa/"/>
              </a:rPr>
              <a:t>This Photo</a:t>
            </a:r>
            <a:r>
              <a:rPr lang="en-US" sz="900" dirty="0"/>
              <a:t> Public domain image from The Creative Commons.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138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54E4-0BD3-F61A-6E8A-AB07A65C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Does Banking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ED12-AB59-65DE-C9B0-FB79DEEEE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Banks accept deposits (on which they pay interest) and make loans (on which they collect interest)</a:t>
            </a:r>
          </a:p>
          <a:p>
            <a:r>
              <a:rPr lang="en-US" sz="3600" dirty="0"/>
              <a:t>In the old days: 3-6-3</a:t>
            </a:r>
          </a:p>
          <a:p>
            <a:r>
              <a:rPr lang="en-US" sz="3600" dirty="0"/>
              <a:t>Deposits are used to make loans and to make other investments, with returns above the interest they pay depositors </a:t>
            </a:r>
          </a:p>
          <a:p>
            <a:r>
              <a:rPr lang="en-US" sz="3600" dirty="0"/>
              <a:t>Most deposits can be withdrawn at any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5578F-B4EA-9E57-1753-B5FCE07E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E17E9-C720-74EF-4A63-5FFFDDA2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5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6DF97-B0E5-A22C-18B2-9A46668A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If everyone wants their money back at once…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38819-3591-62AD-FDFC-7EFB2C4EEFBF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You get a bank run, which can spread to other banks, causing a widespread panic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Depositors outside American Union Bank, New York City, April 26, 1932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Public domain image from Wikipedia Common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highlight>
                  <a:srgbClr val="FF00FF"/>
                </a:highlight>
              </a:rPr>
              <a:t> </a:t>
            </a:r>
          </a:p>
        </p:txBody>
      </p:sp>
      <p:pic>
        <p:nvPicPr>
          <p:cNvPr id="5" name="Content Placeholder 4" descr="A picture containing text, outdoor, people, group&#10;&#10;Description automatically generated">
            <a:extLst>
              <a:ext uri="{FF2B5EF4-FFF2-40B4-BE49-F238E27FC236}">
                <a16:creationId xmlns:a16="http://schemas.microsoft.com/office/drawing/2014/main" id="{C8F4A17D-34A4-920A-4BE1-D1D199BCB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27" r="9636" b="1"/>
          <a:stretch/>
        </p:blipFill>
        <p:spPr>
          <a:xfrm>
            <a:off x="531017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D8E31-3632-C4FD-1D58-367FF18B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Boslaugh Bank Failure 28April2023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4BFF7-D04D-8A1E-AC19-263C68DE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1A71A54C-D99A-F34F-8036-7CF75A9E68B1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685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B0F2-F988-5245-42D1-B559892D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Remember the 2007-2008 financial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5FF53-B63C-56F7-0058-5A804C7DB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U.S.: </a:t>
            </a:r>
          </a:p>
          <a:p>
            <a:pPr lvl="1"/>
            <a:r>
              <a:rPr lang="en-US" dirty="0"/>
              <a:t>Collapse of the housing bubble/value of mortgage-backed securities </a:t>
            </a:r>
          </a:p>
          <a:p>
            <a:pPr lvl="1"/>
            <a:r>
              <a:rPr lang="en-US" dirty="0"/>
              <a:t>Lehman Brothers bankruptcy on Sept. 15, 2008</a:t>
            </a:r>
          </a:p>
          <a:p>
            <a:pPr lvl="1"/>
            <a:r>
              <a:rPr lang="en-US" dirty="0"/>
              <a:t>Federal government bailout</a:t>
            </a:r>
          </a:p>
          <a:p>
            <a:pPr lvl="1"/>
            <a:r>
              <a:rPr lang="en-US" dirty="0"/>
              <a:t>Set off worst recession since the Great Depression</a:t>
            </a:r>
          </a:p>
          <a:p>
            <a:r>
              <a:rPr lang="en-US" dirty="0"/>
              <a:t>5 of the 6 other G-7 countries had a similar experience</a:t>
            </a:r>
          </a:p>
          <a:p>
            <a:r>
              <a:rPr lang="en-US" dirty="0"/>
              <a:t>Meanwhile, in Canada:</a:t>
            </a:r>
          </a:p>
          <a:p>
            <a:pPr lvl="1"/>
            <a:r>
              <a:rPr lang="en-US" dirty="0"/>
              <a:t> No bank failures</a:t>
            </a:r>
          </a:p>
          <a:p>
            <a:pPr lvl="1"/>
            <a:r>
              <a:rPr lang="en-US" dirty="0"/>
              <a:t>No government bailout</a:t>
            </a:r>
          </a:p>
          <a:p>
            <a:pPr lvl="1"/>
            <a:r>
              <a:rPr lang="en-US" dirty="0"/>
              <a:t>Only a mild recession (less severe than those of the early 1980s or 1990s)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12D29-D0FE-B8B2-B8BF-D4E24A31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F6C68-919D-A873-C909-4E0FDC3E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1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AC78-0164-FE75-A50C-48BEF0FE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Bank panics are a recurring feature of the American financial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E98E-138D-809F-6B68-373F882E5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century: panics in 1792, 1796-77</a:t>
            </a:r>
          </a:p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century: panics in 1837, 1839, 1857, 1884, 1873, 1890</a:t>
            </a:r>
          </a:p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century: panics in 1907, 1929 (Great Depression)</a:t>
            </a:r>
          </a:p>
          <a:p>
            <a:r>
              <a:rPr lang="en-US" dirty="0"/>
              <a:t>FDIC created in 1933 to restore confidence in the banking system</a:t>
            </a:r>
          </a:p>
          <a:p>
            <a:pPr lvl="1"/>
            <a:r>
              <a:rPr lang="en-US" dirty="0"/>
              <a:t>Insures deposits up to a set amount (currently $250,000), so no depositor under that amount will lose funds if a bank fails</a:t>
            </a:r>
          </a:p>
          <a:p>
            <a:r>
              <a:rPr lang="en-US" dirty="0"/>
              <a:t>Yet FDIC failed to prevent 2007-2008 crisis (which required a major bailout)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AE332-1530-C325-CB1D-96C656CE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Boslaugh Bank Failure 28April2023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74028-59DC-D318-640D-B9F1DE2E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73043-5676-1F20-533F-2D76B76FE8C5}"/>
              </a:ext>
            </a:extLst>
          </p:cNvPr>
          <p:cNvSpPr txBox="1"/>
          <p:nvPr/>
        </p:nvSpPr>
        <p:spPr>
          <a:xfrm>
            <a:off x="7527851" y="4784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4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8144-4496-E874-48D6-C97773AF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97634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Meanwhile, </a:t>
            </a:r>
            <a:br>
              <a:rPr lang="en-US" sz="4800" dirty="0"/>
            </a:br>
            <a:r>
              <a:rPr lang="en-US" sz="4800" dirty="0"/>
              <a:t>north of the border…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5FAA-3C5F-8E57-DCC8-81131EC9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0736"/>
            <a:ext cx="10622280" cy="2982985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The Dominion of Canada created in 1867 by the </a:t>
            </a:r>
            <a:r>
              <a:rPr lang="en-US" sz="3600" i="1" dirty="0"/>
              <a:t>British North America Act </a:t>
            </a:r>
            <a:r>
              <a:rPr lang="en-US" sz="3600" dirty="0"/>
              <a:t>(Dominion within the British Empire)</a:t>
            </a:r>
          </a:p>
          <a:p>
            <a:pPr lvl="1"/>
            <a:r>
              <a:rPr lang="en-US" sz="3200" dirty="0"/>
              <a:t>Move to independence from UK: </a:t>
            </a:r>
            <a:r>
              <a:rPr lang="en-US" sz="3200" i="1" dirty="0"/>
              <a:t>Canadian Citizenship Act </a:t>
            </a:r>
            <a:r>
              <a:rPr lang="en-US" sz="3200" dirty="0"/>
              <a:t>(1946), </a:t>
            </a:r>
            <a:r>
              <a:rPr lang="en-US" sz="3200" i="1" dirty="0"/>
              <a:t>Canada Act </a:t>
            </a:r>
            <a:r>
              <a:rPr lang="en-US" sz="3200" dirty="0"/>
              <a:t>(1982)</a:t>
            </a:r>
          </a:p>
          <a:p>
            <a:r>
              <a:rPr lang="en-US" sz="3600" dirty="0"/>
              <a:t>Canada and the U.S. have a lot in common, yet Canada has never experienced a bank panic</a:t>
            </a:r>
            <a:endParaRPr lang="en-US" sz="3200" dirty="0"/>
          </a:p>
          <a:p>
            <a:r>
              <a:rPr lang="en-US" sz="3600" dirty="0"/>
              <a:t>Why? </a:t>
            </a:r>
          </a:p>
          <a:p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A8334-C3E2-E996-D570-5B636EEA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1A68D-70FB-D595-B494-918CB55F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E41BEC8-AADC-35D3-C805-BD61ECCF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6394" y="365125"/>
            <a:ext cx="4244086" cy="21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6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D565-8158-FC82-A428-0BE6BACF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Reminder: Humans* are often over-confident in their ability to predict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302A-BCA3-4010-EB7B-A3AB30FD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*Or economists  are, anyway, according to Mervyn King, Governor of the Bank of England (2003-2013)</a:t>
            </a:r>
          </a:p>
          <a:p>
            <a:r>
              <a:rPr lang="en-US" sz="3600" dirty="0"/>
              <a:t>Like everyone else, bankers respond to incentives:</a:t>
            </a:r>
          </a:p>
          <a:p>
            <a:pPr lvl="1"/>
            <a:r>
              <a:rPr lang="en-US" sz="3200" dirty="0"/>
              <a:t>A “heads I win, tails you lose” system encourages risky behavior by removing the consequences of failure</a:t>
            </a:r>
          </a:p>
          <a:p>
            <a:r>
              <a:rPr lang="en-US" sz="3600" dirty="0"/>
              <a:t>King argues that the banking system should be structured to counteract this tendency, not reinforce it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AEB9C-4B6F-F4ED-82ED-8CCA546F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A77CF-F357-30B9-43A3-C4960F8C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A19BF-2119-5AF2-4F17-911CA5395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1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Could differences in the structure of the banking system create differences in incentives? </a:t>
            </a:r>
          </a:p>
          <a:p>
            <a:pPr marL="0" indent="0">
              <a:buNone/>
            </a:pPr>
            <a:r>
              <a:rPr lang="en-US" sz="4400" dirty="0"/>
              <a:t>Could these differences explain the observed difference in outcomes?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77BE7-EA0E-A927-9F3F-E5F09690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C9EB4-4049-20F1-F736-10D711B9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4F87-CF77-8B50-9092-62119DF8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banking system: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84B52-E900-7091-D3CC-6B454FB2C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847850"/>
            <a:ext cx="10037064" cy="4351338"/>
          </a:xfrm>
        </p:spPr>
        <p:txBody>
          <a:bodyPr numCol="1">
            <a:normAutofit fontScale="92500" lnSpcReduction="10000"/>
          </a:bodyPr>
          <a:lstStyle/>
          <a:p>
            <a:pPr lvl="1"/>
            <a:r>
              <a:rPr lang="en-US" sz="3200" dirty="0"/>
              <a:t>Federal government grants charters/regulates banks </a:t>
            </a:r>
          </a:p>
          <a:p>
            <a:pPr lvl="1"/>
            <a:r>
              <a:rPr lang="en-US" sz="3200" dirty="0"/>
              <a:t>Nationwide system of branch banking </a:t>
            </a:r>
          </a:p>
          <a:p>
            <a:pPr lvl="2"/>
            <a:r>
              <a:rPr lang="en-US" sz="2800" dirty="0"/>
              <a:t>2013: 6 largest banks hold 93% of the market share</a:t>
            </a:r>
          </a:p>
          <a:p>
            <a:pPr lvl="1"/>
            <a:r>
              <a:rPr lang="en-US" sz="3200" dirty="0"/>
              <a:t>Explicit requirements for capital, double liability for shareholders </a:t>
            </a:r>
          </a:p>
          <a:p>
            <a:pPr lvl="1"/>
            <a:r>
              <a:rPr lang="en-US" sz="3200" dirty="0"/>
              <a:t>Single federal entity* regulates many types of financial institutions, including banks, mortgage lenders, insurance companies</a:t>
            </a:r>
          </a:p>
          <a:p>
            <a:pPr lvl="1"/>
            <a:r>
              <a:rPr lang="en-US" sz="3200" dirty="0"/>
              <a:t>Canadian Bankers Association (private consortium) guarantees deposits and takes over failing banks</a:t>
            </a:r>
          </a:p>
          <a:p>
            <a:pPr marL="457200" lvl="1" indent="0">
              <a:buNone/>
            </a:pPr>
            <a:r>
              <a:rPr lang="en-US" sz="1800" dirty="0"/>
              <a:t>*OFSI: Office of the Superintendent of Financial Institutions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7D19-0E05-E4D4-48D0-2EDAEA56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Boslaugh Bank Failure 28April2023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BD695-E1E4-100E-2F75-CADA425B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54C-D99A-F34F-8036-7CF75A9E68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383</TotalTime>
  <Words>1068</Words>
  <Application>Microsoft Macintosh PowerPoint</Application>
  <PresentationFormat>Widescreen</PresentationFormat>
  <Paragraphs>113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Bank Failures and Financial Crises: A Tale of Two Countries</vt:lpstr>
      <vt:lpstr>How Does Banking Work? </vt:lpstr>
      <vt:lpstr>If everyone wants their money back at once…</vt:lpstr>
      <vt:lpstr>Remember the 2007-2008 financial crisis?</vt:lpstr>
      <vt:lpstr>Bank panics are a recurring feature of the American financial system</vt:lpstr>
      <vt:lpstr>Meanwhile,  north of the border…</vt:lpstr>
      <vt:lpstr>Reminder: Humans* are often over-confident in their ability to predict the future</vt:lpstr>
      <vt:lpstr>PowerPoint Presentation</vt:lpstr>
      <vt:lpstr>Canadian banking system: Overview</vt:lpstr>
      <vt:lpstr>American banking system: Overview</vt:lpstr>
      <vt:lpstr>Typical mortgages in the U.S. and Canada</vt:lpstr>
      <vt:lpstr>Conclusion</vt:lpstr>
      <vt:lpstr>References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Failures and Financial Crises: A Tale of Two Countries</dc:title>
  <dc:creator>Daniel Peck</dc:creator>
  <cp:lastModifiedBy>Daniel Peck</cp:lastModifiedBy>
  <cp:revision>11</cp:revision>
  <dcterms:created xsi:type="dcterms:W3CDTF">2023-03-27T16:11:37Z</dcterms:created>
  <dcterms:modified xsi:type="dcterms:W3CDTF">2023-04-08T16:07:50Z</dcterms:modified>
</cp:coreProperties>
</file>