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Proxima Nova"/>
      <p:regular r:id="rId30"/>
      <p:bold r:id="rId31"/>
      <p:italic r:id="rId32"/>
      <p:boldItalic r:id="rId33"/>
    </p:embeddedFont>
    <p:embeddedFont>
      <p:font typeface="Proxima Nova Semibold"/>
      <p:regular r:id="rId34"/>
      <p:bold r:id="rId35"/>
      <p:boldItalic r:id="rId36"/>
    </p:embeddedFont>
    <p:embeddedFont>
      <p:font typeface="Fira Sans Extra Condensed"/>
      <p:regular r:id="rId37"/>
      <p:bold r:id="rId38"/>
      <p:italic r:id="rId39"/>
      <p:boldItalic r:id="rId40"/>
    </p:embeddedFont>
    <p:embeddedFont>
      <p:font typeface="Fira Sans Extra Condensed SemiBold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-boldItalic.fntdata"/><Relationship Id="rId20" Type="http://schemas.openxmlformats.org/officeDocument/2006/relationships/slide" Target="slides/slide14.xml"/><Relationship Id="rId42" Type="http://schemas.openxmlformats.org/officeDocument/2006/relationships/font" Target="fonts/FiraSansExtraCondensedSemiBold-bold.fntdata"/><Relationship Id="rId41" Type="http://schemas.openxmlformats.org/officeDocument/2006/relationships/font" Target="fonts/FiraSansExtraCondensedSemiBold-regular.fntdata"/><Relationship Id="rId22" Type="http://schemas.openxmlformats.org/officeDocument/2006/relationships/slide" Target="slides/slide16.xml"/><Relationship Id="rId44" Type="http://schemas.openxmlformats.org/officeDocument/2006/relationships/font" Target="fonts/FiraSansExtraCondensedSemiBold-boldItalic.fntdata"/><Relationship Id="rId21" Type="http://schemas.openxmlformats.org/officeDocument/2006/relationships/slide" Target="slides/slide15.xml"/><Relationship Id="rId43" Type="http://schemas.openxmlformats.org/officeDocument/2006/relationships/font" Target="fonts/FiraSansExtraCondensedSemiBold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slide" Target="slides/slide19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bold.fntdata"/><Relationship Id="rId30" Type="http://schemas.openxmlformats.org/officeDocument/2006/relationships/font" Target="fonts/ProximaNova-regular.fntdata"/><Relationship Id="rId11" Type="http://schemas.openxmlformats.org/officeDocument/2006/relationships/slide" Target="slides/slide5.xml"/><Relationship Id="rId33" Type="http://schemas.openxmlformats.org/officeDocument/2006/relationships/font" Target="fonts/ProximaNova-boldItalic.fntdata"/><Relationship Id="rId10" Type="http://schemas.openxmlformats.org/officeDocument/2006/relationships/slide" Target="slides/slide4.xml"/><Relationship Id="rId32" Type="http://schemas.openxmlformats.org/officeDocument/2006/relationships/font" Target="fonts/ProximaNova-italic.fntdata"/><Relationship Id="rId13" Type="http://schemas.openxmlformats.org/officeDocument/2006/relationships/slide" Target="slides/slide7.xml"/><Relationship Id="rId35" Type="http://schemas.openxmlformats.org/officeDocument/2006/relationships/font" Target="fonts/ProximaNovaSemibold-bold.fntdata"/><Relationship Id="rId12" Type="http://schemas.openxmlformats.org/officeDocument/2006/relationships/slide" Target="slides/slide6.xml"/><Relationship Id="rId34" Type="http://schemas.openxmlformats.org/officeDocument/2006/relationships/font" Target="fonts/ProximaNovaSemibold-regular.fntdata"/><Relationship Id="rId15" Type="http://schemas.openxmlformats.org/officeDocument/2006/relationships/slide" Target="slides/slide9.xml"/><Relationship Id="rId37" Type="http://schemas.openxmlformats.org/officeDocument/2006/relationships/font" Target="fonts/FiraSansExtraCondensed-regular.fntdata"/><Relationship Id="rId14" Type="http://schemas.openxmlformats.org/officeDocument/2006/relationships/slide" Target="slides/slide8.xml"/><Relationship Id="rId36" Type="http://schemas.openxmlformats.org/officeDocument/2006/relationships/font" Target="fonts/ProximaNovaSemibold-boldItalic.fntdata"/><Relationship Id="rId17" Type="http://schemas.openxmlformats.org/officeDocument/2006/relationships/slide" Target="slides/slide11.xml"/><Relationship Id="rId39" Type="http://schemas.openxmlformats.org/officeDocument/2006/relationships/font" Target="fonts/FiraSansExtraCondensed-italic.fntdata"/><Relationship Id="rId16" Type="http://schemas.openxmlformats.org/officeDocument/2006/relationships/slide" Target="slides/slide10.xml"/><Relationship Id="rId38" Type="http://schemas.openxmlformats.org/officeDocument/2006/relationships/font" Target="fonts/FiraSansExtraCondensed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cb566e1d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cb566e1d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941f20ec8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941f20ec8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6c58d84b4f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6c58d84b4f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6cde9868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6cde9868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6cde98680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6cde98680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6cd57f3e6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6cd57f3e6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6e3e6bcd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6e3e6bcd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6e3e6bcd2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6e3e6bcd2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6e3e6bcd2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6e3e6bcd2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cc82ccfc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cc82ccfc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e3e6bcd2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6e3e6bcd2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98591eaa3_0_2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98591eaa3_0_2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941f20ec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941f20ec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e44d0a04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e44d0a04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c58d84b4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c58d84b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c58d84b4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6c58d84b4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c58d84b4f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6c58d84b4f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98591ea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198591ea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nuclear RNA sequencing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6c58d84b4f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6c58d84b4f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270925" y="1552075"/>
            <a:ext cx="3370500" cy="16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0" sz="4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270824" y="3163625"/>
            <a:ext cx="33705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1" Type="http://schemas.openxmlformats.org/officeDocument/2006/relationships/image" Target="../media/image12.png"/><Relationship Id="rId10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3241400" y="1175075"/>
            <a:ext cx="5517000" cy="22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Characterizing</a:t>
            </a:r>
            <a:r>
              <a:rPr lang="en" sz="3900"/>
              <a:t> border associated macrophages during spinal cord regeneration</a:t>
            </a:r>
            <a:endParaRPr sz="3900"/>
          </a:p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3241400" y="3540625"/>
            <a:ext cx="4809300" cy="921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Addison Vogt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7B7B"/>
                </a:solidFill>
              </a:rPr>
              <a:t>Mokalled Lab</a:t>
            </a:r>
            <a:endParaRPr>
              <a:solidFill>
                <a:srgbClr val="7A7B7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7B7B"/>
                </a:solidFill>
              </a:rPr>
              <a:t>Washington University School of Medicine</a:t>
            </a:r>
            <a:endParaRPr>
              <a:solidFill>
                <a:srgbClr val="7A7B7B"/>
              </a:solidFill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686600" y="1552050"/>
            <a:ext cx="2216372" cy="2039401"/>
          </a:xfrm>
          <a:custGeom>
            <a:rect b="b" l="l" r="r" t="t"/>
            <a:pathLst>
              <a:path extrusionOk="0" h="63612" w="60105">
                <a:moveTo>
                  <a:pt x="29068" y="29620"/>
                </a:moveTo>
                <a:lnTo>
                  <a:pt x="29249" y="29640"/>
                </a:lnTo>
                <a:lnTo>
                  <a:pt x="29420" y="29660"/>
                </a:lnTo>
                <a:lnTo>
                  <a:pt x="29591" y="29690"/>
                </a:lnTo>
                <a:lnTo>
                  <a:pt x="29761" y="29730"/>
                </a:lnTo>
                <a:lnTo>
                  <a:pt x="29932" y="29771"/>
                </a:lnTo>
                <a:lnTo>
                  <a:pt x="30093" y="29831"/>
                </a:lnTo>
                <a:lnTo>
                  <a:pt x="30254" y="29891"/>
                </a:lnTo>
                <a:lnTo>
                  <a:pt x="30405" y="29962"/>
                </a:lnTo>
                <a:lnTo>
                  <a:pt x="30555" y="30042"/>
                </a:lnTo>
                <a:lnTo>
                  <a:pt x="30706" y="30122"/>
                </a:lnTo>
                <a:lnTo>
                  <a:pt x="30847" y="30213"/>
                </a:lnTo>
                <a:lnTo>
                  <a:pt x="30988" y="30313"/>
                </a:lnTo>
                <a:lnTo>
                  <a:pt x="31118" y="30414"/>
                </a:lnTo>
                <a:lnTo>
                  <a:pt x="31239" y="30524"/>
                </a:lnTo>
                <a:lnTo>
                  <a:pt x="31359" y="30645"/>
                </a:lnTo>
                <a:lnTo>
                  <a:pt x="31480" y="30766"/>
                </a:lnTo>
                <a:lnTo>
                  <a:pt x="31591" y="30896"/>
                </a:lnTo>
                <a:lnTo>
                  <a:pt x="31691" y="31027"/>
                </a:lnTo>
                <a:lnTo>
                  <a:pt x="31792" y="31158"/>
                </a:lnTo>
                <a:lnTo>
                  <a:pt x="31882" y="31308"/>
                </a:lnTo>
                <a:lnTo>
                  <a:pt x="31963" y="31449"/>
                </a:lnTo>
                <a:lnTo>
                  <a:pt x="32043" y="31600"/>
                </a:lnTo>
                <a:lnTo>
                  <a:pt x="32113" y="31761"/>
                </a:lnTo>
                <a:lnTo>
                  <a:pt x="32174" y="31912"/>
                </a:lnTo>
                <a:lnTo>
                  <a:pt x="32234" y="32082"/>
                </a:lnTo>
                <a:lnTo>
                  <a:pt x="32284" y="32243"/>
                </a:lnTo>
                <a:lnTo>
                  <a:pt x="32314" y="32414"/>
                </a:lnTo>
                <a:lnTo>
                  <a:pt x="32355" y="32585"/>
                </a:lnTo>
                <a:lnTo>
                  <a:pt x="32375" y="32766"/>
                </a:lnTo>
                <a:lnTo>
                  <a:pt x="32385" y="32937"/>
                </a:lnTo>
                <a:lnTo>
                  <a:pt x="32395" y="33118"/>
                </a:lnTo>
                <a:lnTo>
                  <a:pt x="32385" y="33299"/>
                </a:lnTo>
                <a:lnTo>
                  <a:pt x="32375" y="33479"/>
                </a:lnTo>
                <a:lnTo>
                  <a:pt x="32355" y="33650"/>
                </a:lnTo>
                <a:lnTo>
                  <a:pt x="32314" y="33821"/>
                </a:lnTo>
                <a:lnTo>
                  <a:pt x="32284" y="33992"/>
                </a:lnTo>
                <a:lnTo>
                  <a:pt x="32234" y="34163"/>
                </a:lnTo>
                <a:lnTo>
                  <a:pt x="32174" y="34324"/>
                </a:lnTo>
                <a:lnTo>
                  <a:pt x="32113" y="34485"/>
                </a:lnTo>
                <a:lnTo>
                  <a:pt x="32043" y="34635"/>
                </a:lnTo>
                <a:lnTo>
                  <a:pt x="31963" y="34786"/>
                </a:lnTo>
                <a:lnTo>
                  <a:pt x="31882" y="34937"/>
                </a:lnTo>
                <a:lnTo>
                  <a:pt x="31792" y="35078"/>
                </a:lnTo>
                <a:lnTo>
                  <a:pt x="31691" y="35218"/>
                </a:lnTo>
                <a:lnTo>
                  <a:pt x="31591" y="35349"/>
                </a:lnTo>
                <a:lnTo>
                  <a:pt x="31480" y="35470"/>
                </a:lnTo>
                <a:lnTo>
                  <a:pt x="31359" y="35590"/>
                </a:lnTo>
                <a:lnTo>
                  <a:pt x="31239" y="35711"/>
                </a:lnTo>
                <a:lnTo>
                  <a:pt x="31118" y="35821"/>
                </a:lnTo>
                <a:lnTo>
                  <a:pt x="30988" y="35922"/>
                </a:lnTo>
                <a:lnTo>
                  <a:pt x="30847" y="36022"/>
                </a:lnTo>
                <a:lnTo>
                  <a:pt x="30706" y="36113"/>
                </a:lnTo>
                <a:lnTo>
                  <a:pt x="30555" y="36193"/>
                </a:lnTo>
                <a:lnTo>
                  <a:pt x="30405" y="36274"/>
                </a:lnTo>
                <a:lnTo>
                  <a:pt x="30254" y="36344"/>
                </a:lnTo>
                <a:lnTo>
                  <a:pt x="30093" y="36404"/>
                </a:lnTo>
                <a:lnTo>
                  <a:pt x="29932" y="36465"/>
                </a:lnTo>
                <a:lnTo>
                  <a:pt x="29761" y="36515"/>
                </a:lnTo>
                <a:lnTo>
                  <a:pt x="29591" y="36545"/>
                </a:lnTo>
                <a:lnTo>
                  <a:pt x="29420" y="36585"/>
                </a:lnTo>
                <a:lnTo>
                  <a:pt x="29249" y="36605"/>
                </a:lnTo>
                <a:lnTo>
                  <a:pt x="29068" y="36615"/>
                </a:lnTo>
                <a:lnTo>
                  <a:pt x="28887" y="36625"/>
                </a:lnTo>
                <a:lnTo>
                  <a:pt x="28706" y="36615"/>
                </a:lnTo>
                <a:lnTo>
                  <a:pt x="28535" y="36605"/>
                </a:lnTo>
                <a:lnTo>
                  <a:pt x="28354" y="36585"/>
                </a:lnTo>
                <a:lnTo>
                  <a:pt x="28183" y="36545"/>
                </a:lnTo>
                <a:lnTo>
                  <a:pt x="28013" y="36515"/>
                </a:lnTo>
                <a:lnTo>
                  <a:pt x="27852" y="36465"/>
                </a:lnTo>
                <a:lnTo>
                  <a:pt x="27681" y="36404"/>
                </a:lnTo>
                <a:lnTo>
                  <a:pt x="27530" y="36344"/>
                </a:lnTo>
                <a:lnTo>
                  <a:pt x="27369" y="36274"/>
                </a:lnTo>
                <a:lnTo>
                  <a:pt x="27219" y="36193"/>
                </a:lnTo>
                <a:lnTo>
                  <a:pt x="27078" y="36113"/>
                </a:lnTo>
                <a:lnTo>
                  <a:pt x="26927" y="36022"/>
                </a:lnTo>
                <a:lnTo>
                  <a:pt x="26796" y="35922"/>
                </a:lnTo>
                <a:lnTo>
                  <a:pt x="26666" y="35821"/>
                </a:lnTo>
                <a:lnTo>
                  <a:pt x="26535" y="35711"/>
                </a:lnTo>
                <a:lnTo>
                  <a:pt x="26414" y="35590"/>
                </a:lnTo>
                <a:lnTo>
                  <a:pt x="26294" y="35470"/>
                </a:lnTo>
                <a:lnTo>
                  <a:pt x="26183" y="35349"/>
                </a:lnTo>
                <a:lnTo>
                  <a:pt x="26083" y="35218"/>
                </a:lnTo>
                <a:lnTo>
                  <a:pt x="25982" y="35078"/>
                </a:lnTo>
                <a:lnTo>
                  <a:pt x="25892" y="34937"/>
                </a:lnTo>
                <a:lnTo>
                  <a:pt x="25811" y="34786"/>
                </a:lnTo>
                <a:lnTo>
                  <a:pt x="25731" y="34635"/>
                </a:lnTo>
                <a:lnTo>
                  <a:pt x="25661" y="34485"/>
                </a:lnTo>
                <a:lnTo>
                  <a:pt x="25600" y="34324"/>
                </a:lnTo>
                <a:lnTo>
                  <a:pt x="25540" y="34163"/>
                </a:lnTo>
                <a:lnTo>
                  <a:pt x="25500" y="33992"/>
                </a:lnTo>
                <a:lnTo>
                  <a:pt x="25460" y="33821"/>
                </a:lnTo>
                <a:lnTo>
                  <a:pt x="25430" y="33650"/>
                </a:lnTo>
                <a:lnTo>
                  <a:pt x="25409" y="33479"/>
                </a:lnTo>
                <a:lnTo>
                  <a:pt x="25389" y="33299"/>
                </a:lnTo>
                <a:lnTo>
                  <a:pt x="25389" y="33118"/>
                </a:lnTo>
                <a:lnTo>
                  <a:pt x="25389" y="32937"/>
                </a:lnTo>
                <a:lnTo>
                  <a:pt x="25409" y="32766"/>
                </a:lnTo>
                <a:lnTo>
                  <a:pt x="25430" y="32585"/>
                </a:lnTo>
                <a:lnTo>
                  <a:pt x="25460" y="32414"/>
                </a:lnTo>
                <a:lnTo>
                  <a:pt x="25500" y="32243"/>
                </a:lnTo>
                <a:lnTo>
                  <a:pt x="25540" y="32082"/>
                </a:lnTo>
                <a:lnTo>
                  <a:pt x="25600" y="31912"/>
                </a:lnTo>
                <a:lnTo>
                  <a:pt x="25661" y="31761"/>
                </a:lnTo>
                <a:lnTo>
                  <a:pt x="25731" y="31600"/>
                </a:lnTo>
                <a:lnTo>
                  <a:pt x="25811" y="31449"/>
                </a:lnTo>
                <a:lnTo>
                  <a:pt x="25892" y="31308"/>
                </a:lnTo>
                <a:lnTo>
                  <a:pt x="25982" y="31158"/>
                </a:lnTo>
                <a:lnTo>
                  <a:pt x="26083" y="31027"/>
                </a:lnTo>
                <a:lnTo>
                  <a:pt x="26183" y="30896"/>
                </a:lnTo>
                <a:lnTo>
                  <a:pt x="26294" y="30766"/>
                </a:lnTo>
                <a:lnTo>
                  <a:pt x="26414" y="30645"/>
                </a:lnTo>
                <a:lnTo>
                  <a:pt x="26535" y="30524"/>
                </a:lnTo>
                <a:lnTo>
                  <a:pt x="26666" y="30414"/>
                </a:lnTo>
                <a:lnTo>
                  <a:pt x="26796" y="30313"/>
                </a:lnTo>
                <a:lnTo>
                  <a:pt x="26927" y="30213"/>
                </a:lnTo>
                <a:lnTo>
                  <a:pt x="27078" y="30122"/>
                </a:lnTo>
                <a:lnTo>
                  <a:pt x="27219" y="30042"/>
                </a:lnTo>
                <a:lnTo>
                  <a:pt x="27369" y="29962"/>
                </a:lnTo>
                <a:lnTo>
                  <a:pt x="27530" y="29891"/>
                </a:lnTo>
                <a:lnTo>
                  <a:pt x="27681" y="29831"/>
                </a:lnTo>
                <a:lnTo>
                  <a:pt x="27852" y="29771"/>
                </a:lnTo>
                <a:lnTo>
                  <a:pt x="28013" y="29730"/>
                </a:lnTo>
                <a:lnTo>
                  <a:pt x="28183" y="29690"/>
                </a:lnTo>
                <a:lnTo>
                  <a:pt x="28354" y="29660"/>
                </a:lnTo>
                <a:lnTo>
                  <a:pt x="28535" y="29640"/>
                </a:lnTo>
                <a:lnTo>
                  <a:pt x="28706" y="29620"/>
                </a:lnTo>
                <a:close/>
                <a:moveTo>
                  <a:pt x="50396" y="38806"/>
                </a:moveTo>
                <a:lnTo>
                  <a:pt x="50395" y="38815"/>
                </a:lnTo>
                <a:lnTo>
                  <a:pt x="50395" y="38815"/>
                </a:lnTo>
                <a:lnTo>
                  <a:pt x="50406" y="38816"/>
                </a:lnTo>
                <a:lnTo>
                  <a:pt x="50396" y="38806"/>
                </a:lnTo>
                <a:close/>
                <a:moveTo>
                  <a:pt x="21118" y="0"/>
                </a:moveTo>
                <a:lnTo>
                  <a:pt x="20977" y="10"/>
                </a:lnTo>
                <a:lnTo>
                  <a:pt x="20836" y="40"/>
                </a:lnTo>
                <a:lnTo>
                  <a:pt x="20706" y="70"/>
                </a:lnTo>
                <a:lnTo>
                  <a:pt x="20565" y="131"/>
                </a:lnTo>
                <a:lnTo>
                  <a:pt x="20434" y="191"/>
                </a:lnTo>
                <a:lnTo>
                  <a:pt x="20304" y="271"/>
                </a:lnTo>
                <a:lnTo>
                  <a:pt x="20193" y="362"/>
                </a:lnTo>
                <a:lnTo>
                  <a:pt x="20082" y="472"/>
                </a:lnTo>
                <a:lnTo>
                  <a:pt x="19992" y="573"/>
                </a:lnTo>
                <a:lnTo>
                  <a:pt x="19912" y="694"/>
                </a:lnTo>
                <a:lnTo>
                  <a:pt x="19851" y="814"/>
                </a:lnTo>
                <a:lnTo>
                  <a:pt x="19791" y="945"/>
                </a:lnTo>
                <a:lnTo>
                  <a:pt x="19751" y="1076"/>
                </a:lnTo>
                <a:lnTo>
                  <a:pt x="19721" y="1216"/>
                </a:lnTo>
                <a:lnTo>
                  <a:pt x="19701" y="1357"/>
                </a:lnTo>
                <a:lnTo>
                  <a:pt x="19701" y="1498"/>
                </a:lnTo>
                <a:lnTo>
                  <a:pt x="19711" y="1638"/>
                </a:lnTo>
                <a:lnTo>
                  <a:pt x="19731" y="1779"/>
                </a:lnTo>
                <a:lnTo>
                  <a:pt x="19771" y="1920"/>
                </a:lnTo>
                <a:lnTo>
                  <a:pt x="19821" y="2050"/>
                </a:lnTo>
                <a:lnTo>
                  <a:pt x="19892" y="2191"/>
                </a:lnTo>
                <a:lnTo>
                  <a:pt x="20062" y="2493"/>
                </a:lnTo>
                <a:lnTo>
                  <a:pt x="20213" y="2804"/>
                </a:lnTo>
                <a:lnTo>
                  <a:pt x="20344" y="3106"/>
                </a:lnTo>
                <a:lnTo>
                  <a:pt x="20454" y="3407"/>
                </a:lnTo>
                <a:lnTo>
                  <a:pt x="20555" y="3699"/>
                </a:lnTo>
                <a:lnTo>
                  <a:pt x="20635" y="4000"/>
                </a:lnTo>
                <a:lnTo>
                  <a:pt x="20706" y="4292"/>
                </a:lnTo>
                <a:lnTo>
                  <a:pt x="20756" y="4583"/>
                </a:lnTo>
                <a:lnTo>
                  <a:pt x="20796" y="4875"/>
                </a:lnTo>
                <a:lnTo>
                  <a:pt x="20816" y="5166"/>
                </a:lnTo>
                <a:lnTo>
                  <a:pt x="20836" y="5458"/>
                </a:lnTo>
                <a:lnTo>
                  <a:pt x="20836" y="5749"/>
                </a:lnTo>
                <a:lnTo>
                  <a:pt x="20826" y="6041"/>
                </a:lnTo>
                <a:lnTo>
                  <a:pt x="20806" y="6332"/>
                </a:lnTo>
                <a:lnTo>
                  <a:pt x="20776" y="6624"/>
                </a:lnTo>
                <a:lnTo>
                  <a:pt x="20746" y="6925"/>
                </a:lnTo>
                <a:lnTo>
                  <a:pt x="16726" y="2704"/>
                </a:lnTo>
                <a:lnTo>
                  <a:pt x="16665" y="2654"/>
                </a:lnTo>
                <a:lnTo>
                  <a:pt x="16615" y="2613"/>
                </a:lnTo>
                <a:lnTo>
                  <a:pt x="16555" y="2573"/>
                </a:lnTo>
                <a:lnTo>
                  <a:pt x="16484" y="2543"/>
                </a:lnTo>
                <a:lnTo>
                  <a:pt x="16424" y="2513"/>
                </a:lnTo>
                <a:lnTo>
                  <a:pt x="16354" y="2503"/>
                </a:lnTo>
                <a:lnTo>
                  <a:pt x="16283" y="2483"/>
                </a:lnTo>
                <a:lnTo>
                  <a:pt x="16143" y="2483"/>
                </a:lnTo>
                <a:lnTo>
                  <a:pt x="16072" y="2493"/>
                </a:lnTo>
                <a:lnTo>
                  <a:pt x="16002" y="2503"/>
                </a:lnTo>
                <a:lnTo>
                  <a:pt x="15942" y="2533"/>
                </a:lnTo>
                <a:lnTo>
                  <a:pt x="15871" y="2553"/>
                </a:lnTo>
                <a:lnTo>
                  <a:pt x="15811" y="2593"/>
                </a:lnTo>
                <a:lnTo>
                  <a:pt x="15751" y="2633"/>
                </a:lnTo>
                <a:lnTo>
                  <a:pt x="15690" y="2684"/>
                </a:lnTo>
                <a:lnTo>
                  <a:pt x="15640" y="2734"/>
                </a:lnTo>
                <a:lnTo>
                  <a:pt x="15600" y="2794"/>
                </a:lnTo>
                <a:lnTo>
                  <a:pt x="15560" y="2855"/>
                </a:lnTo>
                <a:lnTo>
                  <a:pt x="15529" y="2925"/>
                </a:lnTo>
                <a:lnTo>
                  <a:pt x="15499" y="2985"/>
                </a:lnTo>
                <a:lnTo>
                  <a:pt x="15479" y="3056"/>
                </a:lnTo>
                <a:lnTo>
                  <a:pt x="15469" y="3126"/>
                </a:lnTo>
                <a:lnTo>
                  <a:pt x="15469" y="3196"/>
                </a:lnTo>
                <a:lnTo>
                  <a:pt x="15469" y="3267"/>
                </a:lnTo>
                <a:lnTo>
                  <a:pt x="15479" y="3337"/>
                </a:lnTo>
                <a:lnTo>
                  <a:pt x="15489" y="3407"/>
                </a:lnTo>
                <a:lnTo>
                  <a:pt x="15509" y="3468"/>
                </a:lnTo>
                <a:lnTo>
                  <a:pt x="15540" y="3538"/>
                </a:lnTo>
                <a:lnTo>
                  <a:pt x="15580" y="3598"/>
                </a:lnTo>
                <a:lnTo>
                  <a:pt x="15620" y="3659"/>
                </a:lnTo>
                <a:lnTo>
                  <a:pt x="15670" y="3719"/>
                </a:lnTo>
                <a:lnTo>
                  <a:pt x="20394" y="8674"/>
                </a:lnTo>
                <a:lnTo>
                  <a:pt x="20133" y="9749"/>
                </a:lnTo>
                <a:lnTo>
                  <a:pt x="19922" y="10584"/>
                </a:lnTo>
                <a:lnTo>
                  <a:pt x="19721" y="11448"/>
                </a:lnTo>
                <a:lnTo>
                  <a:pt x="19630" y="11900"/>
                </a:lnTo>
                <a:lnTo>
                  <a:pt x="19540" y="12343"/>
                </a:lnTo>
                <a:lnTo>
                  <a:pt x="19469" y="12805"/>
                </a:lnTo>
                <a:lnTo>
                  <a:pt x="19399" y="13277"/>
                </a:lnTo>
                <a:lnTo>
                  <a:pt x="19339" y="13750"/>
                </a:lnTo>
                <a:lnTo>
                  <a:pt x="19299" y="14232"/>
                </a:lnTo>
                <a:lnTo>
                  <a:pt x="19268" y="14725"/>
                </a:lnTo>
                <a:lnTo>
                  <a:pt x="19258" y="15227"/>
                </a:lnTo>
                <a:lnTo>
                  <a:pt x="19268" y="15740"/>
                </a:lnTo>
                <a:lnTo>
                  <a:pt x="19299" y="16262"/>
                </a:lnTo>
                <a:lnTo>
                  <a:pt x="19349" y="16795"/>
                </a:lnTo>
                <a:lnTo>
                  <a:pt x="19429" y="17328"/>
                </a:lnTo>
                <a:lnTo>
                  <a:pt x="19479" y="17649"/>
                </a:lnTo>
                <a:lnTo>
                  <a:pt x="19138" y="17448"/>
                </a:lnTo>
                <a:lnTo>
                  <a:pt x="18776" y="17257"/>
                </a:lnTo>
                <a:lnTo>
                  <a:pt x="18424" y="17066"/>
                </a:lnTo>
                <a:lnTo>
                  <a:pt x="18052" y="16886"/>
                </a:lnTo>
                <a:lnTo>
                  <a:pt x="17690" y="16715"/>
                </a:lnTo>
                <a:lnTo>
                  <a:pt x="17319" y="16544"/>
                </a:lnTo>
                <a:lnTo>
                  <a:pt x="16937" y="16383"/>
                </a:lnTo>
                <a:lnTo>
                  <a:pt x="16555" y="16232"/>
                </a:lnTo>
                <a:lnTo>
                  <a:pt x="14404" y="10262"/>
                </a:lnTo>
                <a:lnTo>
                  <a:pt x="14374" y="10192"/>
                </a:lnTo>
                <a:lnTo>
                  <a:pt x="14343" y="10121"/>
                </a:lnTo>
                <a:lnTo>
                  <a:pt x="14293" y="10061"/>
                </a:lnTo>
                <a:lnTo>
                  <a:pt x="14253" y="10011"/>
                </a:lnTo>
                <a:lnTo>
                  <a:pt x="14203" y="9960"/>
                </a:lnTo>
                <a:lnTo>
                  <a:pt x="14142" y="9920"/>
                </a:lnTo>
                <a:lnTo>
                  <a:pt x="14092" y="9880"/>
                </a:lnTo>
                <a:lnTo>
                  <a:pt x="14022" y="9850"/>
                </a:lnTo>
                <a:lnTo>
                  <a:pt x="13962" y="9820"/>
                </a:lnTo>
                <a:lnTo>
                  <a:pt x="13891" y="9800"/>
                </a:lnTo>
                <a:lnTo>
                  <a:pt x="13831" y="9790"/>
                </a:lnTo>
                <a:lnTo>
                  <a:pt x="13761" y="9780"/>
                </a:lnTo>
                <a:lnTo>
                  <a:pt x="13610" y="9780"/>
                </a:lnTo>
                <a:lnTo>
                  <a:pt x="13539" y="9800"/>
                </a:lnTo>
                <a:lnTo>
                  <a:pt x="13469" y="9820"/>
                </a:lnTo>
                <a:lnTo>
                  <a:pt x="13399" y="9850"/>
                </a:lnTo>
                <a:lnTo>
                  <a:pt x="13338" y="9880"/>
                </a:lnTo>
                <a:lnTo>
                  <a:pt x="13278" y="9920"/>
                </a:lnTo>
                <a:lnTo>
                  <a:pt x="13218" y="9971"/>
                </a:lnTo>
                <a:lnTo>
                  <a:pt x="13168" y="10021"/>
                </a:lnTo>
                <a:lnTo>
                  <a:pt x="13127" y="10071"/>
                </a:lnTo>
                <a:lnTo>
                  <a:pt x="13087" y="10131"/>
                </a:lnTo>
                <a:lnTo>
                  <a:pt x="13057" y="10192"/>
                </a:lnTo>
                <a:lnTo>
                  <a:pt x="13027" y="10262"/>
                </a:lnTo>
                <a:lnTo>
                  <a:pt x="13007" y="10322"/>
                </a:lnTo>
                <a:lnTo>
                  <a:pt x="12997" y="10393"/>
                </a:lnTo>
                <a:lnTo>
                  <a:pt x="12987" y="10463"/>
                </a:lnTo>
                <a:lnTo>
                  <a:pt x="12987" y="10533"/>
                </a:lnTo>
                <a:lnTo>
                  <a:pt x="12997" y="10614"/>
                </a:lnTo>
                <a:lnTo>
                  <a:pt x="13007" y="10684"/>
                </a:lnTo>
                <a:lnTo>
                  <a:pt x="13027" y="10754"/>
                </a:lnTo>
                <a:lnTo>
                  <a:pt x="14776" y="15599"/>
                </a:lnTo>
                <a:lnTo>
                  <a:pt x="14273" y="15448"/>
                </a:lnTo>
                <a:lnTo>
                  <a:pt x="13781" y="15318"/>
                </a:lnTo>
                <a:lnTo>
                  <a:pt x="13318" y="15197"/>
                </a:lnTo>
                <a:lnTo>
                  <a:pt x="12866" y="15096"/>
                </a:lnTo>
                <a:lnTo>
                  <a:pt x="9368" y="9669"/>
                </a:lnTo>
                <a:lnTo>
                  <a:pt x="9328" y="9609"/>
                </a:lnTo>
                <a:lnTo>
                  <a:pt x="9278" y="9558"/>
                </a:lnTo>
                <a:lnTo>
                  <a:pt x="9228" y="9508"/>
                </a:lnTo>
                <a:lnTo>
                  <a:pt x="9167" y="9468"/>
                </a:lnTo>
                <a:lnTo>
                  <a:pt x="9107" y="9428"/>
                </a:lnTo>
                <a:lnTo>
                  <a:pt x="9047" y="9398"/>
                </a:lnTo>
                <a:lnTo>
                  <a:pt x="8976" y="9378"/>
                </a:lnTo>
                <a:lnTo>
                  <a:pt x="8906" y="9357"/>
                </a:lnTo>
                <a:lnTo>
                  <a:pt x="8846" y="9347"/>
                </a:lnTo>
                <a:lnTo>
                  <a:pt x="8775" y="9337"/>
                </a:lnTo>
                <a:lnTo>
                  <a:pt x="8705" y="9337"/>
                </a:lnTo>
                <a:lnTo>
                  <a:pt x="8635" y="9347"/>
                </a:lnTo>
                <a:lnTo>
                  <a:pt x="8564" y="9367"/>
                </a:lnTo>
                <a:lnTo>
                  <a:pt x="8494" y="9388"/>
                </a:lnTo>
                <a:lnTo>
                  <a:pt x="8424" y="9418"/>
                </a:lnTo>
                <a:lnTo>
                  <a:pt x="8363" y="9458"/>
                </a:lnTo>
                <a:lnTo>
                  <a:pt x="8303" y="9498"/>
                </a:lnTo>
                <a:lnTo>
                  <a:pt x="8243" y="9548"/>
                </a:lnTo>
                <a:lnTo>
                  <a:pt x="8192" y="9599"/>
                </a:lnTo>
                <a:lnTo>
                  <a:pt x="8152" y="9659"/>
                </a:lnTo>
                <a:lnTo>
                  <a:pt x="8112" y="9719"/>
                </a:lnTo>
                <a:lnTo>
                  <a:pt x="8082" y="9780"/>
                </a:lnTo>
                <a:lnTo>
                  <a:pt x="8062" y="9850"/>
                </a:lnTo>
                <a:lnTo>
                  <a:pt x="8042" y="9910"/>
                </a:lnTo>
                <a:lnTo>
                  <a:pt x="8032" y="9981"/>
                </a:lnTo>
                <a:lnTo>
                  <a:pt x="8022" y="10051"/>
                </a:lnTo>
                <a:lnTo>
                  <a:pt x="8032" y="10121"/>
                </a:lnTo>
                <a:lnTo>
                  <a:pt x="8042" y="10192"/>
                </a:lnTo>
                <a:lnTo>
                  <a:pt x="8052" y="10262"/>
                </a:lnTo>
                <a:lnTo>
                  <a:pt x="8072" y="10332"/>
                </a:lnTo>
                <a:lnTo>
                  <a:pt x="8102" y="10403"/>
                </a:lnTo>
                <a:lnTo>
                  <a:pt x="8142" y="10463"/>
                </a:lnTo>
                <a:lnTo>
                  <a:pt x="10896" y="14735"/>
                </a:lnTo>
                <a:lnTo>
                  <a:pt x="10283" y="14664"/>
                </a:lnTo>
                <a:lnTo>
                  <a:pt x="9821" y="14614"/>
                </a:lnTo>
                <a:lnTo>
                  <a:pt x="9509" y="14594"/>
                </a:lnTo>
                <a:lnTo>
                  <a:pt x="9238" y="14594"/>
                </a:lnTo>
                <a:lnTo>
                  <a:pt x="9087" y="14614"/>
                </a:lnTo>
                <a:lnTo>
                  <a:pt x="8946" y="14644"/>
                </a:lnTo>
                <a:lnTo>
                  <a:pt x="8816" y="14684"/>
                </a:lnTo>
                <a:lnTo>
                  <a:pt x="8685" y="14745"/>
                </a:lnTo>
                <a:lnTo>
                  <a:pt x="8564" y="14815"/>
                </a:lnTo>
                <a:lnTo>
                  <a:pt x="8444" y="14895"/>
                </a:lnTo>
                <a:lnTo>
                  <a:pt x="8343" y="14986"/>
                </a:lnTo>
                <a:lnTo>
                  <a:pt x="8243" y="15086"/>
                </a:lnTo>
                <a:lnTo>
                  <a:pt x="8152" y="15197"/>
                </a:lnTo>
                <a:lnTo>
                  <a:pt x="8082" y="15318"/>
                </a:lnTo>
                <a:lnTo>
                  <a:pt x="8011" y="15438"/>
                </a:lnTo>
                <a:lnTo>
                  <a:pt x="7961" y="15569"/>
                </a:lnTo>
                <a:lnTo>
                  <a:pt x="7921" y="15710"/>
                </a:lnTo>
                <a:lnTo>
                  <a:pt x="7891" y="15860"/>
                </a:lnTo>
                <a:lnTo>
                  <a:pt x="7881" y="16001"/>
                </a:lnTo>
                <a:lnTo>
                  <a:pt x="7881" y="16152"/>
                </a:lnTo>
                <a:lnTo>
                  <a:pt x="7901" y="16303"/>
                </a:lnTo>
                <a:lnTo>
                  <a:pt x="7931" y="16443"/>
                </a:lnTo>
                <a:lnTo>
                  <a:pt x="7981" y="16574"/>
                </a:lnTo>
                <a:lnTo>
                  <a:pt x="8032" y="16705"/>
                </a:lnTo>
                <a:lnTo>
                  <a:pt x="8102" y="16825"/>
                </a:lnTo>
                <a:lnTo>
                  <a:pt x="8182" y="16946"/>
                </a:lnTo>
                <a:lnTo>
                  <a:pt x="8273" y="17046"/>
                </a:lnTo>
                <a:lnTo>
                  <a:pt x="8373" y="17147"/>
                </a:lnTo>
                <a:lnTo>
                  <a:pt x="8484" y="17237"/>
                </a:lnTo>
                <a:lnTo>
                  <a:pt x="8604" y="17308"/>
                </a:lnTo>
                <a:lnTo>
                  <a:pt x="8735" y="17378"/>
                </a:lnTo>
                <a:lnTo>
                  <a:pt x="8866" y="17428"/>
                </a:lnTo>
                <a:lnTo>
                  <a:pt x="9007" y="17468"/>
                </a:lnTo>
                <a:lnTo>
                  <a:pt x="9147" y="17499"/>
                </a:lnTo>
                <a:lnTo>
                  <a:pt x="9298" y="17509"/>
                </a:lnTo>
                <a:lnTo>
                  <a:pt x="9509" y="17519"/>
                </a:lnTo>
                <a:lnTo>
                  <a:pt x="9750" y="17539"/>
                </a:lnTo>
                <a:lnTo>
                  <a:pt x="10072" y="17569"/>
                </a:lnTo>
                <a:lnTo>
                  <a:pt x="6916" y="19509"/>
                </a:lnTo>
                <a:lnTo>
                  <a:pt x="6856" y="19559"/>
                </a:lnTo>
                <a:lnTo>
                  <a:pt x="6795" y="19599"/>
                </a:lnTo>
                <a:lnTo>
                  <a:pt x="6745" y="19660"/>
                </a:lnTo>
                <a:lnTo>
                  <a:pt x="6705" y="19710"/>
                </a:lnTo>
                <a:lnTo>
                  <a:pt x="6665" y="19770"/>
                </a:lnTo>
                <a:lnTo>
                  <a:pt x="6635" y="19830"/>
                </a:lnTo>
                <a:lnTo>
                  <a:pt x="6604" y="19901"/>
                </a:lnTo>
                <a:lnTo>
                  <a:pt x="6584" y="19961"/>
                </a:lnTo>
                <a:lnTo>
                  <a:pt x="6574" y="20031"/>
                </a:lnTo>
                <a:lnTo>
                  <a:pt x="6564" y="20102"/>
                </a:lnTo>
                <a:lnTo>
                  <a:pt x="6564" y="20172"/>
                </a:lnTo>
                <a:lnTo>
                  <a:pt x="6574" y="20242"/>
                </a:lnTo>
                <a:lnTo>
                  <a:pt x="6594" y="20313"/>
                </a:lnTo>
                <a:lnTo>
                  <a:pt x="6614" y="20383"/>
                </a:lnTo>
                <a:lnTo>
                  <a:pt x="6645" y="20454"/>
                </a:lnTo>
                <a:lnTo>
                  <a:pt x="6675" y="20514"/>
                </a:lnTo>
                <a:lnTo>
                  <a:pt x="6735" y="20594"/>
                </a:lnTo>
                <a:lnTo>
                  <a:pt x="6795" y="20665"/>
                </a:lnTo>
                <a:lnTo>
                  <a:pt x="6866" y="20725"/>
                </a:lnTo>
                <a:lnTo>
                  <a:pt x="6946" y="20775"/>
                </a:lnTo>
                <a:lnTo>
                  <a:pt x="7026" y="20815"/>
                </a:lnTo>
                <a:lnTo>
                  <a:pt x="7117" y="20846"/>
                </a:lnTo>
                <a:lnTo>
                  <a:pt x="7207" y="20856"/>
                </a:lnTo>
                <a:lnTo>
                  <a:pt x="7298" y="20866"/>
                </a:lnTo>
                <a:lnTo>
                  <a:pt x="7398" y="20856"/>
                </a:lnTo>
                <a:lnTo>
                  <a:pt x="7489" y="20835"/>
                </a:lnTo>
                <a:lnTo>
                  <a:pt x="7589" y="20805"/>
                </a:lnTo>
                <a:lnTo>
                  <a:pt x="7680" y="20755"/>
                </a:lnTo>
                <a:lnTo>
                  <a:pt x="12243" y="17951"/>
                </a:lnTo>
                <a:lnTo>
                  <a:pt x="12745" y="18061"/>
                </a:lnTo>
                <a:lnTo>
                  <a:pt x="13278" y="18202"/>
                </a:lnTo>
                <a:lnTo>
                  <a:pt x="13831" y="18363"/>
                </a:lnTo>
                <a:lnTo>
                  <a:pt x="14404" y="18544"/>
                </a:lnTo>
                <a:lnTo>
                  <a:pt x="14987" y="18755"/>
                </a:lnTo>
                <a:lnTo>
                  <a:pt x="15590" y="18986"/>
                </a:lnTo>
                <a:lnTo>
                  <a:pt x="16203" y="19247"/>
                </a:lnTo>
                <a:lnTo>
                  <a:pt x="16514" y="19388"/>
                </a:lnTo>
                <a:lnTo>
                  <a:pt x="16826" y="19529"/>
                </a:lnTo>
                <a:lnTo>
                  <a:pt x="17138" y="19690"/>
                </a:lnTo>
                <a:lnTo>
                  <a:pt x="17449" y="19850"/>
                </a:lnTo>
                <a:lnTo>
                  <a:pt x="17761" y="20021"/>
                </a:lnTo>
                <a:lnTo>
                  <a:pt x="18072" y="20202"/>
                </a:lnTo>
                <a:lnTo>
                  <a:pt x="18384" y="20383"/>
                </a:lnTo>
                <a:lnTo>
                  <a:pt x="18695" y="20584"/>
                </a:lnTo>
                <a:lnTo>
                  <a:pt x="19007" y="20785"/>
                </a:lnTo>
                <a:lnTo>
                  <a:pt x="19319" y="20996"/>
                </a:lnTo>
                <a:lnTo>
                  <a:pt x="19630" y="21217"/>
                </a:lnTo>
                <a:lnTo>
                  <a:pt x="19932" y="21449"/>
                </a:lnTo>
                <a:lnTo>
                  <a:pt x="20243" y="21690"/>
                </a:lnTo>
                <a:lnTo>
                  <a:pt x="20535" y="21941"/>
                </a:lnTo>
                <a:lnTo>
                  <a:pt x="20836" y="22202"/>
                </a:lnTo>
                <a:lnTo>
                  <a:pt x="21128" y="22474"/>
                </a:lnTo>
                <a:lnTo>
                  <a:pt x="21419" y="22755"/>
                </a:lnTo>
                <a:lnTo>
                  <a:pt x="21701" y="23037"/>
                </a:lnTo>
                <a:lnTo>
                  <a:pt x="18967" y="32324"/>
                </a:lnTo>
                <a:lnTo>
                  <a:pt x="18223" y="32464"/>
                </a:lnTo>
                <a:lnTo>
                  <a:pt x="14836" y="29851"/>
                </a:lnTo>
                <a:lnTo>
                  <a:pt x="14153" y="23408"/>
                </a:lnTo>
                <a:lnTo>
                  <a:pt x="14142" y="23338"/>
                </a:lnTo>
                <a:lnTo>
                  <a:pt x="14122" y="23268"/>
                </a:lnTo>
                <a:lnTo>
                  <a:pt x="14092" y="23197"/>
                </a:lnTo>
                <a:lnTo>
                  <a:pt x="14062" y="23137"/>
                </a:lnTo>
                <a:lnTo>
                  <a:pt x="14022" y="23077"/>
                </a:lnTo>
                <a:lnTo>
                  <a:pt x="13982" y="23017"/>
                </a:lnTo>
                <a:lnTo>
                  <a:pt x="13931" y="22966"/>
                </a:lnTo>
                <a:lnTo>
                  <a:pt x="13881" y="22926"/>
                </a:lnTo>
                <a:lnTo>
                  <a:pt x="13831" y="22886"/>
                </a:lnTo>
                <a:lnTo>
                  <a:pt x="13771" y="22846"/>
                </a:lnTo>
                <a:lnTo>
                  <a:pt x="13700" y="22815"/>
                </a:lnTo>
                <a:lnTo>
                  <a:pt x="13640" y="22795"/>
                </a:lnTo>
                <a:lnTo>
                  <a:pt x="13570" y="22775"/>
                </a:lnTo>
                <a:lnTo>
                  <a:pt x="13499" y="22765"/>
                </a:lnTo>
                <a:lnTo>
                  <a:pt x="13348" y="22765"/>
                </a:lnTo>
                <a:lnTo>
                  <a:pt x="13278" y="22775"/>
                </a:lnTo>
                <a:lnTo>
                  <a:pt x="13198" y="22795"/>
                </a:lnTo>
                <a:lnTo>
                  <a:pt x="13137" y="22815"/>
                </a:lnTo>
                <a:lnTo>
                  <a:pt x="13067" y="22856"/>
                </a:lnTo>
                <a:lnTo>
                  <a:pt x="13007" y="22886"/>
                </a:lnTo>
                <a:lnTo>
                  <a:pt x="12956" y="22936"/>
                </a:lnTo>
                <a:lnTo>
                  <a:pt x="12906" y="22976"/>
                </a:lnTo>
                <a:lnTo>
                  <a:pt x="12856" y="23037"/>
                </a:lnTo>
                <a:lnTo>
                  <a:pt x="12816" y="23087"/>
                </a:lnTo>
                <a:lnTo>
                  <a:pt x="12776" y="23147"/>
                </a:lnTo>
                <a:lnTo>
                  <a:pt x="12745" y="23207"/>
                </a:lnTo>
                <a:lnTo>
                  <a:pt x="12725" y="23278"/>
                </a:lnTo>
                <a:lnTo>
                  <a:pt x="12705" y="23348"/>
                </a:lnTo>
                <a:lnTo>
                  <a:pt x="12695" y="23419"/>
                </a:lnTo>
                <a:lnTo>
                  <a:pt x="12695" y="23489"/>
                </a:lnTo>
                <a:lnTo>
                  <a:pt x="12695" y="23569"/>
                </a:lnTo>
                <a:lnTo>
                  <a:pt x="13238" y="28625"/>
                </a:lnTo>
                <a:lnTo>
                  <a:pt x="10363" y="26414"/>
                </a:lnTo>
                <a:lnTo>
                  <a:pt x="10303" y="26373"/>
                </a:lnTo>
                <a:lnTo>
                  <a:pt x="10243" y="26333"/>
                </a:lnTo>
                <a:lnTo>
                  <a:pt x="10172" y="26303"/>
                </a:lnTo>
                <a:lnTo>
                  <a:pt x="10112" y="26283"/>
                </a:lnTo>
                <a:lnTo>
                  <a:pt x="10042" y="26273"/>
                </a:lnTo>
                <a:lnTo>
                  <a:pt x="9971" y="26263"/>
                </a:lnTo>
                <a:lnTo>
                  <a:pt x="9901" y="26263"/>
                </a:lnTo>
                <a:lnTo>
                  <a:pt x="9831" y="26273"/>
                </a:lnTo>
                <a:lnTo>
                  <a:pt x="9760" y="26283"/>
                </a:lnTo>
                <a:lnTo>
                  <a:pt x="9690" y="26303"/>
                </a:lnTo>
                <a:lnTo>
                  <a:pt x="9630" y="26323"/>
                </a:lnTo>
                <a:lnTo>
                  <a:pt x="9559" y="26353"/>
                </a:lnTo>
                <a:lnTo>
                  <a:pt x="9499" y="26394"/>
                </a:lnTo>
                <a:lnTo>
                  <a:pt x="9449" y="26444"/>
                </a:lnTo>
                <a:lnTo>
                  <a:pt x="9398" y="26494"/>
                </a:lnTo>
                <a:lnTo>
                  <a:pt x="9348" y="26544"/>
                </a:lnTo>
                <a:lnTo>
                  <a:pt x="9298" y="26605"/>
                </a:lnTo>
                <a:lnTo>
                  <a:pt x="9268" y="26675"/>
                </a:lnTo>
                <a:lnTo>
                  <a:pt x="9238" y="26735"/>
                </a:lnTo>
                <a:lnTo>
                  <a:pt x="9218" y="26806"/>
                </a:lnTo>
                <a:lnTo>
                  <a:pt x="9208" y="26876"/>
                </a:lnTo>
                <a:lnTo>
                  <a:pt x="9197" y="26946"/>
                </a:lnTo>
                <a:lnTo>
                  <a:pt x="9197" y="27017"/>
                </a:lnTo>
                <a:lnTo>
                  <a:pt x="9197" y="27087"/>
                </a:lnTo>
                <a:lnTo>
                  <a:pt x="9208" y="27157"/>
                </a:lnTo>
                <a:lnTo>
                  <a:pt x="9228" y="27218"/>
                </a:lnTo>
                <a:lnTo>
                  <a:pt x="9258" y="27288"/>
                </a:lnTo>
                <a:lnTo>
                  <a:pt x="9288" y="27348"/>
                </a:lnTo>
                <a:lnTo>
                  <a:pt x="9328" y="27409"/>
                </a:lnTo>
                <a:lnTo>
                  <a:pt x="9368" y="27469"/>
                </a:lnTo>
                <a:lnTo>
                  <a:pt x="9419" y="27519"/>
                </a:lnTo>
                <a:lnTo>
                  <a:pt x="9479" y="27570"/>
                </a:lnTo>
                <a:lnTo>
                  <a:pt x="13499" y="30665"/>
                </a:lnTo>
                <a:lnTo>
                  <a:pt x="13539" y="30746"/>
                </a:lnTo>
                <a:lnTo>
                  <a:pt x="13590" y="30806"/>
                </a:lnTo>
                <a:lnTo>
                  <a:pt x="13650" y="30866"/>
                </a:lnTo>
                <a:lnTo>
                  <a:pt x="13710" y="30927"/>
                </a:lnTo>
                <a:lnTo>
                  <a:pt x="13781" y="30967"/>
                </a:lnTo>
                <a:lnTo>
                  <a:pt x="13851" y="31007"/>
                </a:lnTo>
                <a:lnTo>
                  <a:pt x="13931" y="31037"/>
                </a:lnTo>
                <a:lnTo>
                  <a:pt x="14012" y="31067"/>
                </a:lnTo>
                <a:lnTo>
                  <a:pt x="16293" y="32816"/>
                </a:lnTo>
                <a:lnTo>
                  <a:pt x="14816" y="33087"/>
                </a:lnTo>
                <a:lnTo>
                  <a:pt x="13509" y="33299"/>
                </a:lnTo>
                <a:lnTo>
                  <a:pt x="12936" y="33389"/>
                </a:lnTo>
                <a:lnTo>
                  <a:pt x="12414" y="33469"/>
                </a:lnTo>
                <a:lnTo>
                  <a:pt x="11951" y="33520"/>
                </a:lnTo>
                <a:lnTo>
                  <a:pt x="11549" y="33560"/>
                </a:lnTo>
                <a:lnTo>
                  <a:pt x="11298" y="33580"/>
                </a:lnTo>
                <a:lnTo>
                  <a:pt x="11057" y="33580"/>
                </a:lnTo>
                <a:lnTo>
                  <a:pt x="10806" y="33570"/>
                </a:lnTo>
                <a:lnTo>
                  <a:pt x="10554" y="33550"/>
                </a:lnTo>
                <a:lnTo>
                  <a:pt x="10303" y="33520"/>
                </a:lnTo>
                <a:lnTo>
                  <a:pt x="10052" y="33479"/>
                </a:lnTo>
                <a:lnTo>
                  <a:pt x="9811" y="33439"/>
                </a:lnTo>
                <a:lnTo>
                  <a:pt x="9559" y="33379"/>
                </a:lnTo>
                <a:lnTo>
                  <a:pt x="9318" y="33309"/>
                </a:lnTo>
                <a:lnTo>
                  <a:pt x="9077" y="33238"/>
                </a:lnTo>
                <a:lnTo>
                  <a:pt x="8836" y="33158"/>
                </a:lnTo>
                <a:lnTo>
                  <a:pt x="8594" y="33067"/>
                </a:lnTo>
                <a:lnTo>
                  <a:pt x="8353" y="32967"/>
                </a:lnTo>
                <a:lnTo>
                  <a:pt x="8122" y="32866"/>
                </a:lnTo>
                <a:lnTo>
                  <a:pt x="7891" y="32756"/>
                </a:lnTo>
                <a:lnTo>
                  <a:pt x="7660" y="32635"/>
                </a:lnTo>
                <a:lnTo>
                  <a:pt x="7660" y="32404"/>
                </a:lnTo>
                <a:lnTo>
                  <a:pt x="7640" y="32153"/>
                </a:lnTo>
                <a:lnTo>
                  <a:pt x="7619" y="31901"/>
                </a:lnTo>
                <a:lnTo>
                  <a:pt x="7579" y="31650"/>
                </a:lnTo>
                <a:lnTo>
                  <a:pt x="7529" y="31389"/>
                </a:lnTo>
                <a:lnTo>
                  <a:pt x="7469" y="31117"/>
                </a:lnTo>
                <a:lnTo>
                  <a:pt x="7398" y="30856"/>
                </a:lnTo>
                <a:lnTo>
                  <a:pt x="7318" y="30585"/>
                </a:lnTo>
                <a:lnTo>
                  <a:pt x="7228" y="30313"/>
                </a:lnTo>
                <a:lnTo>
                  <a:pt x="7137" y="30052"/>
                </a:lnTo>
                <a:lnTo>
                  <a:pt x="6926" y="29519"/>
                </a:lnTo>
                <a:lnTo>
                  <a:pt x="6705" y="28987"/>
                </a:lnTo>
                <a:lnTo>
                  <a:pt x="6464" y="28484"/>
                </a:lnTo>
                <a:lnTo>
                  <a:pt x="6222" y="28002"/>
                </a:lnTo>
                <a:lnTo>
                  <a:pt x="5991" y="27549"/>
                </a:lnTo>
                <a:lnTo>
                  <a:pt x="5760" y="27137"/>
                </a:lnTo>
                <a:lnTo>
                  <a:pt x="5549" y="26765"/>
                </a:lnTo>
                <a:lnTo>
                  <a:pt x="5197" y="26183"/>
                </a:lnTo>
                <a:lnTo>
                  <a:pt x="4986" y="25861"/>
                </a:lnTo>
                <a:lnTo>
                  <a:pt x="4946" y="25801"/>
                </a:lnTo>
                <a:lnTo>
                  <a:pt x="4896" y="25750"/>
                </a:lnTo>
                <a:lnTo>
                  <a:pt x="4845" y="25700"/>
                </a:lnTo>
                <a:lnTo>
                  <a:pt x="4785" y="25660"/>
                </a:lnTo>
                <a:lnTo>
                  <a:pt x="4725" y="25620"/>
                </a:lnTo>
                <a:lnTo>
                  <a:pt x="4665" y="25590"/>
                </a:lnTo>
                <a:lnTo>
                  <a:pt x="4594" y="25569"/>
                </a:lnTo>
                <a:lnTo>
                  <a:pt x="4524" y="25549"/>
                </a:lnTo>
                <a:lnTo>
                  <a:pt x="4453" y="25539"/>
                </a:lnTo>
                <a:lnTo>
                  <a:pt x="4393" y="25529"/>
                </a:lnTo>
                <a:lnTo>
                  <a:pt x="4323" y="25539"/>
                </a:lnTo>
                <a:lnTo>
                  <a:pt x="4252" y="25549"/>
                </a:lnTo>
                <a:lnTo>
                  <a:pt x="4182" y="25559"/>
                </a:lnTo>
                <a:lnTo>
                  <a:pt x="4112" y="25579"/>
                </a:lnTo>
                <a:lnTo>
                  <a:pt x="4041" y="25610"/>
                </a:lnTo>
                <a:lnTo>
                  <a:pt x="3981" y="25650"/>
                </a:lnTo>
                <a:lnTo>
                  <a:pt x="3921" y="25700"/>
                </a:lnTo>
                <a:lnTo>
                  <a:pt x="3860" y="25750"/>
                </a:lnTo>
                <a:lnTo>
                  <a:pt x="3820" y="25801"/>
                </a:lnTo>
                <a:lnTo>
                  <a:pt x="3770" y="25861"/>
                </a:lnTo>
                <a:lnTo>
                  <a:pt x="3740" y="25921"/>
                </a:lnTo>
                <a:lnTo>
                  <a:pt x="3710" y="25982"/>
                </a:lnTo>
                <a:lnTo>
                  <a:pt x="3680" y="26042"/>
                </a:lnTo>
                <a:lnTo>
                  <a:pt x="3670" y="26112"/>
                </a:lnTo>
                <a:lnTo>
                  <a:pt x="3649" y="26183"/>
                </a:lnTo>
                <a:lnTo>
                  <a:pt x="3649" y="26253"/>
                </a:lnTo>
                <a:lnTo>
                  <a:pt x="3649" y="26323"/>
                </a:lnTo>
                <a:lnTo>
                  <a:pt x="3659" y="26394"/>
                </a:lnTo>
                <a:lnTo>
                  <a:pt x="3680" y="26464"/>
                </a:lnTo>
                <a:lnTo>
                  <a:pt x="3700" y="26534"/>
                </a:lnTo>
                <a:lnTo>
                  <a:pt x="3730" y="26595"/>
                </a:lnTo>
                <a:lnTo>
                  <a:pt x="3770" y="26665"/>
                </a:lnTo>
                <a:lnTo>
                  <a:pt x="4102" y="27188"/>
                </a:lnTo>
                <a:lnTo>
                  <a:pt x="4453" y="27781"/>
                </a:lnTo>
                <a:lnTo>
                  <a:pt x="4795" y="28414"/>
                </a:lnTo>
                <a:lnTo>
                  <a:pt x="4966" y="28745"/>
                </a:lnTo>
                <a:lnTo>
                  <a:pt x="5137" y="29087"/>
                </a:lnTo>
                <a:lnTo>
                  <a:pt x="5298" y="29429"/>
                </a:lnTo>
                <a:lnTo>
                  <a:pt x="5449" y="29771"/>
                </a:lnTo>
                <a:lnTo>
                  <a:pt x="5589" y="30112"/>
                </a:lnTo>
                <a:lnTo>
                  <a:pt x="5730" y="30444"/>
                </a:lnTo>
                <a:lnTo>
                  <a:pt x="5841" y="30776"/>
                </a:lnTo>
                <a:lnTo>
                  <a:pt x="5951" y="31097"/>
                </a:lnTo>
                <a:lnTo>
                  <a:pt x="6042" y="31409"/>
                </a:lnTo>
                <a:lnTo>
                  <a:pt x="6112" y="31710"/>
                </a:lnTo>
                <a:lnTo>
                  <a:pt x="6112" y="31710"/>
                </a:lnTo>
                <a:lnTo>
                  <a:pt x="5730" y="31439"/>
                </a:lnTo>
                <a:lnTo>
                  <a:pt x="5368" y="31168"/>
                </a:lnTo>
                <a:lnTo>
                  <a:pt x="5026" y="30886"/>
                </a:lnTo>
                <a:lnTo>
                  <a:pt x="4695" y="30615"/>
                </a:lnTo>
                <a:lnTo>
                  <a:pt x="4393" y="30354"/>
                </a:lnTo>
                <a:lnTo>
                  <a:pt x="4102" y="30092"/>
                </a:lnTo>
                <a:lnTo>
                  <a:pt x="3830" y="29841"/>
                </a:lnTo>
                <a:lnTo>
                  <a:pt x="3589" y="29600"/>
                </a:lnTo>
                <a:lnTo>
                  <a:pt x="3167" y="29178"/>
                </a:lnTo>
                <a:lnTo>
                  <a:pt x="2855" y="28846"/>
                </a:lnTo>
                <a:lnTo>
                  <a:pt x="2584" y="28534"/>
                </a:lnTo>
                <a:lnTo>
                  <a:pt x="2484" y="28434"/>
                </a:lnTo>
                <a:lnTo>
                  <a:pt x="2373" y="28333"/>
                </a:lnTo>
                <a:lnTo>
                  <a:pt x="2252" y="28243"/>
                </a:lnTo>
                <a:lnTo>
                  <a:pt x="2132" y="28173"/>
                </a:lnTo>
                <a:lnTo>
                  <a:pt x="2001" y="28112"/>
                </a:lnTo>
                <a:lnTo>
                  <a:pt x="1870" y="28072"/>
                </a:lnTo>
                <a:lnTo>
                  <a:pt x="1730" y="28042"/>
                </a:lnTo>
                <a:lnTo>
                  <a:pt x="1599" y="28022"/>
                </a:lnTo>
                <a:lnTo>
                  <a:pt x="1458" y="28012"/>
                </a:lnTo>
                <a:lnTo>
                  <a:pt x="1318" y="28022"/>
                </a:lnTo>
                <a:lnTo>
                  <a:pt x="1177" y="28042"/>
                </a:lnTo>
                <a:lnTo>
                  <a:pt x="1036" y="28072"/>
                </a:lnTo>
                <a:lnTo>
                  <a:pt x="906" y="28122"/>
                </a:lnTo>
                <a:lnTo>
                  <a:pt x="775" y="28183"/>
                </a:lnTo>
                <a:lnTo>
                  <a:pt x="654" y="28263"/>
                </a:lnTo>
                <a:lnTo>
                  <a:pt x="534" y="28354"/>
                </a:lnTo>
                <a:lnTo>
                  <a:pt x="423" y="28454"/>
                </a:lnTo>
                <a:lnTo>
                  <a:pt x="323" y="28555"/>
                </a:lnTo>
                <a:lnTo>
                  <a:pt x="242" y="28675"/>
                </a:lnTo>
                <a:lnTo>
                  <a:pt x="162" y="28796"/>
                </a:lnTo>
                <a:lnTo>
                  <a:pt x="112" y="28926"/>
                </a:lnTo>
                <a:lnTo>
                  <a:pt x="61" y="29057"/>
                </a:lnTo>
                <a:lnTo>
                  <a:pt x="31" y="29198"/>
                </a:lnTo>
                <a:lnTo>
                  <a:pt x="11" y="29338"/>
                </a:lnTo>
                <a:lnTo>
                  <a:pt x="1" y="29479"/>
                </a:lnTo>
                <a:lnTo>
                  <a:pt x="11" y="29620"/>
                </a:lnTo>
                <a:lnTo>
                  <a:pt x="31" y="29751"/>
                </a:lnTo>
                <a:lnTo>
                  <a:pt x="61" y="29891"/>
                </a:lnTo>
                <a:lnTo>
                  <a:pt x="112" y="30032"/>
                </a:lnTo>
                <a:lnTo>
                  <a:pt x="172" y="30163"/>
                </a:lnTo>
                <a:lnTo>
                  <a:pt x="252" y="30283"/>
                </a:lnTo>
                <a:lnTo>
                  <a:pt x="343" y="30404"/>
                </a:lnTo>
                <a:lnTo>
                  <a:pt x="463" y="30555"/>
                </a:lnTo>
                <a:lnTo>
                  <a:pt x="735" y="30856"/>
                </a:lnTo>
                <a:lnTo>
                  <a:pt x="1157" y="31298"/>
                </a:lnTo>
                <a:lnTo>
                  <a:pt x="1408" y="31560"/>
                </a:lnTo>
                <a:lnTo>
                  <a:pt x="1700" y="31841"/>
                </a:lnTo>
                <a:lnTo>
                  <a:pt x="2011" y="32143"/>
                </a:lnTo>
                <a:lnTo>
                  <a:pt x="2363" y="32454"/>
                </a:lnTo>
                <a:lnTo>
                  <a:pt x="2735" y="32776"/>
                </a:lnTo>
                <a:lnTo>
                  <a:pt x="3127" y="33108"/>
                </a:lnTo>
                <a:lnTo>
                  <a:pt x="3559" y="33449"/>
                </a:lnTo>
                <a:lnTo>
                  <a:pt x="4001" y="33781"/>
                </a:lnTo>
                <a:lnTo>
                  <a:pt x="4474" y="34113"/>
                </a:lnTo>
                <a:lnTo>
                  <a:pt x="4956" y="34434"/>
                </a:lnTo>
                <a:lnTo>
                  <a:pt x="4725" y="34605"/>
                </a:lnTo>
                <a:lnTo>
                  <a:pt x="4484" y="34766"/>
                </a:lnTo>
                <a:lnTo>
                  <a:pt x="4212" y="34927"/>
                </a:lnTo>
                <a:lnTo>
                  <a:pt x="3931" y="35078"/>
                </a:lnTo>
                <a:lnTo>
                  <a:pt x="3529" y="35289"/>
                </a:lnTo>
                <a:lnTo>
                  <a:pt x="3117" y="35470"/>
                </a:lnTo>
                <a:lnTo>
                  <a:pt x="2695" y="35640"/>
                </a:lnTo>
                <a:lnTo>
                  <a:pt x="2293" y="35791"/>
                </a:lnTo>
                <a:lnTo>
                  <a:pt x="1901" y="35922"/>
                </a:lnTo>
                <a:lnTo>
                  <a:pt x="1529" y="36042"/>
                </a:lnTo>
                <a:lnTo>
                  <a:pt x="1187" y="36133"/>
                </a:lnTo>
                <a:lnTo>
                  <a:pt x="885" y="36193"/>
                </a:lnTo>
                <a:lnTo>
                  <a:pt x="805" y="36213"/>
                </a:lnTo>
                <a:lnTo>
                  <a:pt x="735" y="36243"/>
                </a:lnTo>
                <a:lnTo>
                  <a:pt x="674" y="36274"/>
                </a:lnTo>
                <a:lnTo>
                  <a:pt x="614" y="36314"/>
                </a:lnTo>
                <a:lnTo>
                  <a:pt x="554" y="36354"/>
                </a:lnTo>
                <a:lnTo>
                  <a:pt x="504" y="36394"/>
                </a:lnTo>
                <a:lnTo>
                  <a:pt x="453" y="36454"/>
                </a:lnTo>
                <a:lnTo>
                  <a:pt x="413" y="36505"/>
                </a:lnTo>
                <a:lnTo>
                  <a:pt x="383" y="36565"/>
                </a:lnTo>
                <a:lnTo>
                  <a:pt x="353" y="36635"/>
                </a:lnTo>
                <a:lnTo>
                  <a:pt x="323" y="36696"/>
                </a:lnTo>
                <a:lnTo>
                  <a:pt x="313" y="36766"/>
                </a:lnTo>
                <a:lnTo>
                  <a:pt x="303" y="36836"/>
                </a:lnTo>
                <a:lnTo>
                  <a:pt x="292" y="36907"/>
                </a:lnTo>
                <a:lnTo>
                  <a:pt x="292" y="36977"/>
                </a:lnTo>
                <a:lnTo>
                  <a:pt x="313" y="37058"/>
                </a:lnTo>
                <a:lnTo>
                  <a:pt x="343" y="37178"/>
                </a:lnTo>
                <a:lnTo>
                  <a:pt x="403" y="37289"/>
                </a:lnTo>
                <a:lnTo>
                  <a:pt x="473" y="37389"/>
                </a:lnTo>
                <a:lnTo>
                  <a:pt x="564" y="37480"/>
                </a:lnTo>
                <a:lnTo>
                  <a:pt x="664" y="37550"/>
                </a:lnTo>
                <a:lnTo>
                  <a:pt x="775" y="37600"/>
                </a:lnTo>
                <a:lnTo>
                  <a:pt x="896" y="37630"/>
                </a:lnTo>
                <a:lnTo>
                  <a:pt x="1026" y="37640"/>
                </a:lnTo>
                <a:lnTo>
                  <a:pt x="1097" y="37640"/>
                </a:lnTo>
                <a:lnTo>
                  <a:pt x="1167" y="37630"/>
                </a:lnTo>
                <a:lnTo>
                  <a:pt x="1489" y="37560"/>
                </a:lnTo>
                <a:lnTo>
                  <a:pt x="1860" y="37460"/>
                </a:lnTo>
                <a:lnTo>
                  <a:pt x="2272" y="37339"/>
                </a:lnTo>
                <a:lnTo>
                  <a:pt x="2715" y="37188"/>
                </a:lnTo>
                <a:lnTo>
                  <a:pt x="3177" y="37017"/>
                </a:lnTo>
                <a:lnTo>
                  <a:pt x="3649" y="36826"/>
                </a:lnTo>
                <a:lnTo>
                  <a:pt x="4132" y="36615"/>
                </a:lnTo>
                <a:lnTo>
                  <a:pt x="4373" y="36495"/>
                </a:lnTo>
                <a:lnTo>
                  <a:pt x="4614" y="36374"/>
                </a:lnTo>
                <a:lnTo>
                  <a:pt x="4856" y="36233"/>
                </a:lnTo>
                <a:lnTo>
                  <a:pt x="5097" y="36093"/>
                </a:lnTo>
                <a:lnTo>
                  <a:pt x="5328" y="35952"/>
                </a:lnTo>
                <a:lnTo>
                  <a:pt x="5539" y="35811"/>
                </a:lnTo>
                <a:lnTo>
                  <a:pt x="5750" y="35671"/>
                </a:lnTo>
                <a:lnTo>
                  <a:pt x="5951" y="35520"/>
                </a:lnTo>
                <a:lnTo>
                  <a:pt x="6132" y="35369"/>
                </a:lnTo>
                <a:lnTo>
                  <a:pt x="6313" y="35218"/>
                </a:lnTo>
                <a:lnTo>
                  <a:pt x="6594" y="35359"/>
                </a:lnTo>
                <a:lnTo>
                  <a:pt x="6896" y="35500"/>
                </a:lnTo>
                <a:lnTo>
                  <a:pt x="7197" y="35630"/>
                </a:lnTo>
                <a:lnTo>
                  <a:pt x="7499" y="35751"/>
                </a:lnTo>
                <a:lnTo>
                  <a:pt x="7800" y="35872"/>
                </a:lnTo>
                <a:lnTo>
                  <a:pt x="8112" y="35982"/>
                </a:lnTo>
                <a:lnTo>
                  <a:pt x="8424" y="36083"/>
                </a:lnTo>
                <a:lnTo>
                  <a:pt x="8745" y="36173"/>
                </a:lnTo>
                <a:lnTo>
                  <a:pt x="9067" y="36253"/>
                </a:lnTo>
                <a:lnTo>
                  <a:pt x="9388" y="36324"/>
                </a:lnTo>
                <a:lnTo>
                  <a:pt x="9720" y="36384"/>
                </a:lnTo>
                <a:lnTo>
                  <a:pt x="10042" y="36424"/>
                </a:lnTo>
                <a:lnTo>
                  <a:pt x="10373" y="36465"/>
                </a:lnTo>
                <a:lnTo>
                  <a:pt x="10705" y="36485"/>
                </a:lnTo>
                <a:lnTo>
                  <a:pt x="11047" y="36495"/>
                </a:lnTo>
                <a:lnTo>
                  <a:pt x="11378" y="36495"/>
                </a:lnTo>
                <a:lnTo>
                  <a:pt x="10796" y="36967"/>
                </a:lnTo>
                <a:lnTo>
                  <a:pt x="10504" y="37208"/>
                </a:lnTo>
                <a:lnTo>
                  <a:pt x="10213" y="37460"/>
                </a:lnTo>
                <a:lnTo>
                  <a:pt x="9931" y="37721"/>
                </a:lnTo>
                <a:lnTo>
                  <a:pt x="9650" y="37972"/>
                </a:lnTo>
                <a:lnTo>
                  <a:pt x="9388" y="38244"/>
                </a:lnTo>
                <a:lnTo>
                  <a:pt x="9127" y="38505"/>
                </a:lnTo>
                <a:lnTo>
                  <a:pt x="8816" y="38696"/>
                </a:lnTo>
                <a:lnTo>
                  <a:pt x="8504" y="38867"/>
                </a:lnTo>
                <a:lnTo>
                  <a:pt x="8192" y="39028"/>
                </a:lnTo>
                <a:lnTo>
                  <a:pt x="7881" y="39168"/>
                </a:lnTo>
                <a:lnTo>
                  <a:pt x="7569" y="39299"/>
                </a:lnTo>
                <a:lnTo>
                  <a:pt x="7258" y="39419"/>
                </a:lnTo>
                <a:lnTo>
                  <a:pt x="6946" y="39520"/>
                </a:lnTo>
                <a:lnTo>
                  <a:pt x="6645" y="39610"/>
                </a:lnTo>
                <a:lnTo>
                  <a:pt x="6333" y="39691"/>
                </a:lnTo>
                <a:lnTo>
                  <a:pt x="6042" y="39751"/>
                </a:lnTo>
                <a:lnTo>
                  <a:pt x="5740" y="39811"/>
                </a:lnTo>
                <a:lnTo>
                  <a:pt x="5459" y="39862"/>
                </a:lnTo>
                <a:lnTo>
                  <a:pt x="5177" y="39902"/>
                </a:lnTo>
                <a:lnTo>
                  <a:pt x="4896" y="39932"/>
                </a:lnTo>
                <a:lnTo>
                  <a:pt x="4634" y="39952"/>
                </a:lnTo>
                <a:lnTo>
                  <a:pt x="4373" y="39972"/>
                </a:lnTo>
                <a:lnTo>
                  <a:pt x="3891" y="39992"/>
                </a:lnTo>
                <a:lnTo>
                  <a:pt x="3448" y="39982"/>
                </a:lnTo>
                <a:lnTo>
                  <a:pt x="3056" y="39962"/>
                </a:lnTo>
                <a:lnTo>
                  <a:pt x="2715" y="39942"/>
                </a:lnTo>
                <a:lnTo>
                  <a:pt x="2443" y="39912"/>
                </a:lnTo>
                <a:lnTo>
                  <a:pt x="2242" y="39882"/>
                </a:lnTo>
                <a:lnTo>
                  <a:pt x="2051" y="39852"/>
                </a:lnTo>
                <a:lnTo>
                  <a:pt x="1981" y="39832"/>
                </a:lnTo>
                <a:lnTo>
                  <a:pt x="1830" y="39832"/>
                </a:lnTo>
                <a:lnTo>
                  <a:pt x="1760" y="39842"/>
                </a:lnTo>
                <a:lnTo>
                  <a:pt x="1700" y="39862"/>
                </a:lnTo>
                <a:lnTo>
                  <a:pt x="1629" y="39882"/>
                </a:lnTo>
                <a:lnTo>
                  <a:pt x="1569" y="39912"/>
                </a:lnTo>
                <a:lnTo>
                  <a:pt x="1509" y="39942"/>
                </a:lnTo>
                <a:lnTo>
                  <a:pt x="1448" y="39982"/>
                </a:lnTo>
                <a:lnTo>
                  <a:pt x="1398" y="40033"/>
                </a:lnTo>
                <a:lnTo>
                  <a:pt x="1348" y="40083"/>
                </a:lnTo>
                <a:lnTo>
                  <a:pt x="1308" y="40143"/>
                </a:lnTo>
                <a:lnTo>
                  <a:pt x="1267" y="40203"/>
                </a:lnTo>
                <a:lnTo>
                  <a:pt x="1227" y="40264"/>
                </a:lnTo>
                <a:lnTo>
                  <a:pt x="1207" y="40334"/>
                </a:lnTo>
                <a:lnTo>
                  <a:pt x="1187" y="40404"/>
                </a:lnTo>
                <a:lnTo>
                  <a:pt x="1177" y="40475"/>
                </a:lnTo>
                <a:lnTo>
                  <a:pt x="1167" y="40555"/>
                </a:lnTo>
                <a:lnTo>
                  <a:pt x="1177" y="40626"/>
                </a:lnTo>
                <a:lnTo>
                  <a:pt x="1177" y="40696"/>
                </a:lnTo>
                <a:lnTo>
                  <a:pt x="1197" y="40766"/>
                </a:lnTo>
                <a:lnTo>
                  <a:pt x="1217" y="40827"/>
                </a:lnTo>
                <a:lnTo>
                  <a:pt x="1247" y="40897"/>
                </a:lnTo>
                <a:lnTo>
                  <a:pt x="1287" y="40957"/>
                </a:lnTo>
                <a:lnTo>
                  <a:pt x="1328" y="41008"/>
                </a:lnTo>
                <a:lnTo>
                  <a:pt x="1368" y="41068"/>
                </a:lnTo>
                <a:lnTo>
                  <a:pt x="1418" y="41108"/>
                </a:lnTo>
                <a:lnTo>
                  <a:pt x="1478" y="41158"/>
                </a:lnTo>
                <a:lnTo>
                  <a:pt x="1539" y="41198"/>
                </a:lnTo>
                <a:lnTo>
                  <a:pt x="1599" y="41229"/>
                </a:lnTo>
                <a:lnTo>
                  <a:pt x="1669" y="41249"/>
                </a:lnTo>
                <a:lnTo>
                  <a:pt x="1740" y="41269"/>
                </a:lnTo>
                <a:lnTo>
                  <a:pt x="1931" y="41309"/>
                </a:lnTo>
                <a:lnTo>
                  <a:pt x="2122" y="41339"/>
                </a:lnTo>
                <a:lnTo>
                  <a:pt x="2363" y="41369"/>
                </a:lnTo>
                <a:lnTo>
                  <a:pt x="2654" y="41400"/>
                </a:lnTo>
                <a:lnTo>
                  <a:pt x="2996" y="41430"/>
                </a:lnTo>
                <a:lnTo>
                  <a:pt x="3378" y="41450"/>
                </a:lnTo>
                <a:lnTo>
                  <a:pt x="3800" y="41460"/>
                </a:lnTo>
                <a:lnTo>
                  <a:pt x="4212" y="41450"/>
                </a:lnTo>
                <a:lnTo>
                  <a:pt x="4644" y="41430"/>
                </a:lnTo>
                <a:lnTo>
                  <a:pt x="5107" y="41389"/>
                </a:lnTo>
                <a:lnTo>
                  <a:pt x="5589" y="41329"/>
                </a:lnTo>
                <a:lnTo>
                  <a:pt x="6092" y="41239"/>
                </a:lnTo>
                <a:lnTo>
                  <a:pt x="6343" y="41188"/>
                </a:lnTo>
                <a:lnTo>
                  <a:pt x="6604" y="41128"/>
                </a:lnTo>
                <a:lnTo>
                  <a:pt x="6866" y="41068"/>
                </a:lnTo>
                <a:lnTo>
                  <a:pt x="7127" y="40997"/>
                </a:lnTo>
                <a:lnTo>
                  <a:pt x="7398" y="40917"/>
                </a:lnTo>
                <a:lnTo>
                  <a:pt x="7670" y="40827"/>
                </a:lnTo>
                <a:lnTo>
                  <a:pt x="7599" y="41038"/>
                </a:lnTo>
                <a:lnTo>
                  <a:pt x="7529" y="41259"/>
                </a:lnTo>
                <a:lnTo>
                  <a:pt x="7479" y="41470"/>
                </a:lnTo>
                <a:lnTo>
                  <a:pt x="7429" y="41691"/>
                </a:lnTo>
                <a:lnTo>
                  <a:pt x="7388" y="41902"/>
                </a:lnTo>
                <a:lnTo>
                  <a:pt x="7348" y="42113"/>
                </a:lnTo>
                <a:lnTo>
                  <a:pt x="7298" y="42535"/>
                </a:lnTo>
                <a:lnTo>
                  <a:pt x="7258" y="42947"/>
                </a:lnTo>
                <a:lnTo>
                  <a:pt x="7238" y="43339"/>
                </a:lnTo>
                <a:lnTo>
                  <a:pt x="7238" y="43711"/>
                </a:lnTo>
                <a:lnTo>
                  <a:pt x="7258" y="44073"/>
                </a:lnTo>
                <a:lnTo>
                  <a:pt x="7278" y="44395"/>
                </a:lnTo>
                <a:lnTo>
                  <a:pt x="7298" y="44696"/>
                </a:lnTo>
                <a:lnTo>
                  <a:pt x="7338" y="44968"/>
                </a:lnTo>
                <a:lnTo>
                  <a:pt x="7368" y="45199"/>
                </a:lnTo>
                <a:lnTo>
                  <a:pt x="7429" y="45540"/>
                </a:lnTo>
                <a:lnTo>
                  <a:pt x="7459" y="45691"/>
                </a:lnTo>
                <a:lnTo>
                  <a:pt x="7499" y="45812"/>
                </a:lnTo>
                <a:lnTo>
                  <a:pt x="7559" y="45922"/>
                </a:lnTo>
                <a:lnTo>
                  <a:pt x="7640" y="46013"/>
                </a:lnTo>
                <a:lnTo>
                  <a:pt x="7720" y="46093"/>
                </a:lnTo>
                <a:lnTo>
                  <a:pt x="7821" y="46164"/>
                </a:lnTo>
                <a:lnTo>
                  <a:pt x="7931" y="46214"/>
                </a:lnTo>
                <a:lnTo>
                  <a:pt x="8052" y="46244"/>
                </a:lnTo>
                <a:lnTo>
                  <a:pt x="8172" y="46254"/>
                </a:lnTo>
                <a:lnTo>
                  <a:pt x="8253" y="46244"/>
                </a:lnTo>
                <a:lnTo>
                  <a:pt x="8343" y="46234"/>
                </a:lnTo>
                <a:lnTo>
                  <a:pt x="8414" y="46204"/>
                </a:lnTo>
                <a:lnTo>
                  <a:pt x="8484" y="46184"/>
                </a:lnTo>
                <a:lnTo>
                  <a:pt x="8544" y="46144"/>
                </a:lnTo>
                <a:lnTo>
                  <a:pt x="8604" y="46103"/>
                </a:lnTo>
                <a:lnTo>
                  <a:pt x="8665" y="46063"/>
                </a:lnTo>
                <a:lnTo>
                  <a:pt x="8705" y="46013"/>
                </a:lnTo>
                <a:lnTo>
                  <a:pt x="8755" y="45963"/>
                </a:lnTo>
                <a:lnTo>
                  <a:pt x="8795" y="45902"/>
                </a:lnTo>
                <a:lnTo>
                  <a:pt x="8826" y="45842"/>
                </a:lnTo>
                <a:lnTo>
                  <a:pt x="8856" y="45772"/>
                </a:lnTo>
                <a:lnTo>
                  <a:pt x="8876" y="45711"/>
                </a:lnTo>
                <a:lnTo>
                  <a:pt x="8896" y="45641"/>
                </a:lnTo>
                <a:lnTo>
                  <a:pt x="8896" y="45571"/>
                </a:lnTo>
                <a:lnTo>
                  <a:pt x="8906" y="45500"/>
                </a:lnTo>
                <a:lnTo>
                  <a:pt x="8896" y="45420"/>
                </a:lnTo>
                <a:lnTo>
                  <a:pt x="8886" y="45349"/>
                </a:lnTo>
                <a:lnTo>
                  <a:pt x="8846" y="45199"/>
                </a:lnTo>
                <a:lnTo>
                  <a:pt x="8816" y="45028"/>
                </a:lnTo>
                <a:lnTo>
                  <a:pt x="8785" y="44787"/>
                </a:lnTo>
                <a:lnTo>
                  <a:pt x="8755" y="44505"/>
                </a:lnTo>
                <a:lnTo>
                  <a:pt x="8725" y="44184"/>
                </a:lnTo>
                <a:lnTo>
                  <a:pt x="8705" y="43812"/>
                </a:lnTo>
                <a:lnTo>
                  <a:pt x="8705" y="43420"/>
                </a:lnTo>
                <a:lnTo>
                  <a:pt x="8715" y="43028"/>
                </a:lnTo>
                <a:lnTo>
                  <a:pt x="8755" y="42616"/>
                </a:lnTo>
                <a:lnTo>
                  <a:pt x="8785" y="42395"/>
                </a:lnTo>
                <a:lnTo>
                  <a:pt x="8816" y="42173"/>
                </a:lnTo>
                <a:lnTo>
                  <a:pt x="8866" y="41952"/>
                </a:lnTo>
                <a:lnTo>
                  <a:pt x="8916" y="41731"/>
                </a:lnTo>
                <a:lnTo>
                  <a:pt x="8986" y="41500"/>
                </a:lnTo>
                <a:lnTo>
                  <a:pt x="9057" y="41279"/>
                </a:lnTo>
                <a:lnTo>
                  <a:pt x="9137" y="41058"/>
                </a:lnTo>
                <a:lnTo>
                  <a:pt x="9238" y="40837"/>
                </a:lnTo>
                <a:lnTo>
                  <a:pt x="9348" y="40616"/>
                </a:lnTo>
                <a:lnTo>
                  <a:pt x="9469" y="40404"/>
                </a:lnTo>
                <a:lnTo>
                  <a:pt x="9610" y="40193"/>
                </a:lnTo>
                <a:lnTo>
                  <a:pt x="9760" y="40002"/>
                </a:lnTo>
                <a:lnTo>
                  <a:pt x="9911" y="39811"/>
                </a:lnTo>
                <a:lnTo>
                  <a:pt x="10072" y="39631"/>
                </a:lnTo>
                <a:lnTo>
                  <a:pt x="10454" y="39369"/>
                </a:lnTo>
                <a:lnTo>
                  <a:pt x="10816" y="39088"/>
                </a:lnTo>
                <a:lnTo>
                  <a:pt x="11439" y="38585"/>
                </a:lnTo>
                <a:lnTo>
                  <a:pt x="12042" y="38123"/>
                </a:lnTo>
                <a:lnTo>
                  <a:pt x="12615" y="37691"/>
                </a:lnTo>
                <a:lnTo>
                  <a:pt x="13168" y="37289"/>
                </a:lnTo>
                <a:lnTo>
                  <a:pt x="13690" y="36927"/>
                </a:lnTo>
                <a:lnTo>
                  <a:pt x="14173" y="36585"/>
                </a:lnTo>
                <a:lnTo>
                  <a:pt x="14635" y="36284"/>
                </a:lnTo>
                <a:lnTo>
                  <a:pt x="15057" y="36002"/>
                </a:lnTo>
                <a:lnTo>
                  <a:pt x="16916" y="35671"/>
                </a:lnTo>
                <a:lnTo>
                  <a:pt x="19027" y="35279"/>
                </a:lnTo>
                <a:lnTo>
                  <a:pt x="23218" y="41781"/>
                </a:lnTo>
                <a:lnTo>
                  <a:pt x="23118" y="42485"/>
                </a:lnTo>
                <a:lnTo>
                  <a:pt x="23037" y="43199"/>
                </a:lnTo>
                <a:lnTo>
                  <a:pt x="22967" y="43912"/>
                </a:lnTo>
                <a:lnTo>
                  <a:pt x="22907" y="44616"/>
                </a:lnTo>
                <a:lnTo>
                  <a:pt x="22726" y="44706"/>
                </a:lnTo>
                <a:lnTo>
                  <a:pt x="22525" y="44777"/>
                </a:lnTo>
                <a:lnTo>
                  <a:pt x="22324" y="44847"/>
                </a:lnTo>
                <a:lnTo>
                  <a:pt x="22103" y="44917"/>
                </a:lnTo>
                <a:lnTo>
                  <a:pt x="21872" y="44968"/>
                </a:lnTo>
                <a:lnTo>
                  <a:pt x="21630" y="45028"/>
                </a:lnTo>
                <a:lnTo>
                  <a:pt x="21389" y="45068"/>
                </a:lnTo>
                <a:lnTo>
                  <a:pt x="21128" y="45118"/>
                </a:lnTo>
                <a:lnTo>
                  <a:pt x="20605" y="45189"/>
                </a:lnTo>
                <a:lnTo>
                  <a:pt x="20042" y="45239"/>
                </a:lnTo>
                <a:lnTo>
                  <a:pt x="19469" y="45269"/>
                </a:lnTo>
                <a:lnTo>
                  <a:pt x="18886" y="45289"/>
                </a:lnTo>
                <a:lnTo>
                  <a:pt x="17630" y="40937"/>
                </a:lnTo>
                <a:lnTo>
                  <a:pt x="17600" y="40867"/>
                </a:lnTo>
                <a:lnTo>
                  <a:pt x="17570" y="40807"/>
                </a:lnTo>
                <a:lnTo>
                  <a:pt x="17530" y="40736"/>
                </a:lnTo>
                <a:lnTo>
                  <a:pt x="17489" y="40686"/>
                </a:lnTo>
                <a:lnTo>
                  <a:pt x="17449" y="40626"/>
                </a:lnTo>
                <a:lnTo>
                  <a:pt x="17389" y="40585"/>
                </a:lnTo>
                <a:lnTo>
                  <a:pt x="17339" y="40545"/>
                </a:lnTo>
                <a:lnTo>
                  <a:pt x="17278" y="40505"/>
                </a:lnTo>
                <a:lnTo>
                  <a:pt x="17218" y="40475"/>
                </a:lnTo>
                <a:lnTo>
                  <a:pt x="17148" y="40445"/>
                </a:lnTo>
                <a:lnTo>
                  <a:pt x="17077" y="40435"/>
                </a:lnTo>
                <a:lnTo>
                  <a:pt x="17007" y="40415"/>
                </a:lnTo>
                <a:lnTo>
                  <a:pt x="16866" y="40415"/>
                </a:lnTo>
                <a:lnTo>
                  <a:pt x="16796" y="40425"/>
                </a:lnTo>
                <a:lnTo>
                  <a:pt x="16726" y="40445"/>
                </a:lnTo>
                <a:lnTo>
                  <a:pt x="16655" y="40465"/>
                </a:lnTo>
                <a:lnTo>
                  <a:pt x="16585" y="40495"/>
                </a:lnTo>
                <a:lnTo>
                  <a:pt x="16525" y="40535"/>
                </a:lnTo>
                <a:lnTo>
                  <a:pt x="16464" y="40575"/>
                </a:lnTo>
                <a:lnTo>
                  <a:pt x="16414" y="40626"/>
                </a:lnTo>
                <a:lnTo>
                  <a:pt x="16364" y="40676"/>
                </a:lnTo>
                <a:lnTo>
                  <a:pt x="16323" y="40736"/>
                </a:lnTo>
                <a:lnTo>
                  <a:pt x="16283" y="40796"/>
                </a:lnTo>
                <a:lnTo>
                  <a:pt x="16253" y="40857"/>
                </a:lnTo>
                <a:lnTo>
                  <a:pt x="16233" y="40917"/>
                </a:lnTo>
                <a:lnTo>
                  <a:pt x="16213" y="40987"/>
                </a:lnTo>
                <a:lnTo>
                  <a:pt x="16203" y="41058"/>
                </a:lnTo>
                <a:lnTo>
                  <a:pt x="16193" y="41128"/>
                </a:lnTo>
                <a:lnTo>
                  <a:pt x="16203" y="41198"/>
                </a:lnTo>
                <a:lnTo>
                  <a:pt x="16213" y="41269"/>
                </a:lnTo>
                <a:lnTo>
                  <a:pt x="16223" y="41349"/>
                </a:lnTo>
                <a:lnTo>
                  <a:pt x="17369" y="45279"/>
                </a:lnTo>
                <a:lnTo>
                  <a:pt x="16796" y="45249"/>
                </a:lnTo>
                <a:lnTo>
                  <a:pt x="16233" y="45219"/>
                </a:lnTo>
                <a:lnTo>
                  <a:pt x="15690" y="45179"/>
                </a:lnTo>
                <a:lnTo>
                  <a:pt x="15188" y="45138"/>
                </a:lnTo>
                <a:lnTo>
                  <a:pt x="14705" y="45088"/>
                </a:lnTo>
                <a:lnTo>
                  <a:pt x="14273" y="45038"/>
                </a:lnTo>
                <a:lnTo>
                  <a:pt x="13529" y="44947"/>
                </a:lnTo>
                <a:lnTo>
                  <a:pt x="13459" y="44937"/>
                </a:lnTo>
                <a:lnTo>
                  <a:pt x="13379" y="44937"/>
                </a:lnTo>
                <a:lnTo>
                  <a:pt x="13308" y="44947"/>
                </a:lnTo>
                <a:lnTo>
                  <a:pt x="13238" y="44958"/>
                </a:lnTo>
                <a:lnTo>
                  <a:pt x="13178" y="44978"/>
                </a:lnTo>
                <a:lnTo>
                  <a:pt x="13107" y="45008"/>
                </a:lnTo>
                <a:lnTo>
                  <a:pt x="13047" y="45038"/>
                </a:lnTo>
                <a:lnTo>
                  <a:pt x="12987" y="45078"/>
                </a:lnTo>
                <a:lnTo>
                  <a:pt x="12936" y="45128"/>
                </a:lnTo>
                <a:lnTo>
                  <a:pt x="12886" y="45179"/>
                </a:lnTo>
                <a:lnTo>
                  <a:pt x="12836" y="45229"/>
                </a:lnTo>
                <a:lnTo>
                  <a:pt x="12806" y="45289"/>
                </a:lnTo>
                <a:lnTo>
                  <a:pt x="12766" y="45349"/>
                </a:lnTo>
                <a:lnTo>
                  <a:pt x="12735" y="45420"/>
                </a:lnTo>
                <a:lnTo>
                  <a:pt x="12715" y="45490"/>
                </a:lnTo>
                <a:lnTo>
                  <a:pt x="12705" y="45561"/>
                </a:lnTo>
                <a:lnTo>
                  <a:pt x="12695" y="45631"/>
                </a:lnTo>
                <a:lnTo>
                  <a:pt x="12695" y="45711"/>
                </a:lnTo>
                <a:lnTo>
                  <a:pt x="12705" y="45782"/>
                </a:lnTo>
                <a:lnTo>
                  <a:pt x="12715" y="45852"/>
                </a:lnTo>
                <a:lnTo>
                  <a:pt x="12735" y="45912"/>
                </a:lnTo>
                <a:lnTo>
                  <a:pt x="12766" y="45983"/>
                </a:lnTo>
                <a:lnTo>
                  <a:pt x="12796" y="46043"/>
                </a:lnTo>
                <a:lnTo>
                  <a:pt x="12836" y="46103"/>
                </a:lnTo>
                <a:lnTo>
                  <a:pt x="12886" y="46154"/>
                </a:lnTo>
                <a:lnTo>
                  <a:pt x="12936" y="46204"/>
                </a:lnTo>
                <a:lnTo>
                  <a:pt x="12987" y="46254"/>
                </a:lnTo>
                <a:lnTo>
                  <a:pt x="13047" y="46284"/>
                </a:lnTo>
                <a:lnTo>
                  <a:pt x="13107" y="46324"/>
                </a:lnTo>
                <a:lnTo>
                  <a:pt x="13178" y="46355"/>
                </a:lnTo>
                <a:lnTo>
                  <a:pt x="13248" y="46375"/>
                </a:lnTo>
                <a:lnTo>
                  <a:pt x="13318" y="46385"/>
                </a:lnTo>
                <a:lnTo>
                  <a:pt x="13710" y="46445"/>
                </a:lnTo>
                <a:lnTo>
                  <a:pt x="14122" y="46485"/>
                </a:lnTo>
                <a:lnTo>
                  <a:pt x="14655" y="46546"/>
                </a:lnTo>
                <a:lnTo>
                  <a:pt x="15298" y="46606"/>
                </a:lnTo>
                <a:lnTo>
                  <a:pt x="16022" y="46666"/>
                </a:lnTo>
                <a:lnTo>
                  <a:pt x="16816" y="46706"/>
                </a:lnTo>
                <a:lnTo>
                  <a:pt x="17660" y="46737"/>
                </a:lnTo>
                <a:lnTo>
                  <a:pt x="18394" y="46747"/>
                </a:lnTo>
                <a:lnTo>
                  <a:pt x="19057" y="46747"/>
                </a:lnTo>
                <a:lnTo>
                  <a:pt x="19691" y="46716"/>
                </a:lnTo>
                <a:lnTo>
                  <a:pt x="20284" y="46676"/>
                </a:lnTo>
                <a:lnTo>
                  <a:pt x="20856" y="46616"/>
                </a:lnTo>
                <a:lnTo>
                  <a:pt x="21389" y="46546"/>
                </a:lnTo>
                <a:lnTo>
                  <a:pt x="21882" y="46455"/>
                </a:lnTo>
                <a:lnTo>
                  <a:pt x="22344" y="46355"/>
                </a:lnTo>
                <a:lnTo>
                  <a:pt x="22565" y="46294"/>
                </a:lnTo>
                <a:lnTo>
                  <a:pt x="22776" y="46224"/>
                </a:lnTo>
                <a:lnTo>
                  <a:pt x="22706" y="46867"/>
                </a:lnTo>
                <a:lnTo>
                  <a:pt x="22635" y="47480"/>
                </a:lnTo>
                <a:lnTo>
                  <a:pt x="22555" y="48063"/>
                </a:lnTo>
                <a:lnTo>
                  <a:pt x="22454" y="48616"/>
                </a:lnTo>
                <a:lnTo>
                  <a:pt x="22344" y="49139"/>
                </a:lnTo>
                <a:lnTo>
                  <a:pt x="22284" y="49390"/>
                </a:lnTo>
                <a:lnTo>
                  <a:pt x="22213" y="49631"/>
                </a:lnTo>
                <a:lnTo>
                  <a:pt x="22143" y="49872"/>
                </a:lnTo>
                <a:lnTo>
                  <a:pt x="22062" y="50104"/>
                </a:lnTo>
                <a:lnTo>
                  <a:pt x="21982" y="50325"/>
                </a:lnTo>
                <a:lnTo>
                  <a:pt x="21892" y="50546"/>
                </a:lnTo>
                <a:lnTo>
                  <a:pt x="21791" y="50757"/>
                </a:lnTo>
                <a:lnTo>
                  <a:pt x="21691" y="50958"/>
                </a:lnTo>
                <a:lnTo>
                  <a:pt x="21580" y="51149"/>
                </a:lnTo>
                <a:lnTo>
                  <a:pt x="21469" y="51340"/>
                </a:lnTo>
                <a:lnTo>
                  <a:pt x="21339" y="51521"/>
                </a:lnTo>
                <a:lnTo>
                  <a:pt x="21208" y="51702"/>
                </a:lnTo>
                <a:lnTo>
                  <a:pt x="21067" y="51872"/>
                </a:lnTo>
                <a:lnTo>
                  <a:pt x="20917" y="52033"/>
                </a:lnTo>
                <a:lnTo>
                  <a:pt x="20766" y="52184"/>
                </a:lnTo>
                <a:lnTo>
                  <a:pt x="20595" y="52335"/>
                </a:lnTo>
                <a:lnTo>
                  <a:pt x="20414" y="52476"/>
                </a:lnTo>
                <a:lnTo>
                  <a:pt x="20233" y="52616"/>
                </a:lnTo>
                <a:lnTo>
                  <a:pt x="20032" y="52747"/>
                </a:lnTo>
                <a:lnTo>
                  <a:pt x="19831" y="52868"/>
                </a:lnTo>
                <a:lnTo>
                  <a:pt x="19610" y="52978"/>
                </a:lnTo>
                <a:lnTo>
                  <a:pt x="19389" y="53089"/>
                </a:lnTo>
                <a:lnTo>
                  <a:pt x="19027" y="53249"/>
                </a:lnTo>
                <a:lnTo>
                  <a:pt x="18675" y="53400"/>
                </a:lnTo>
                <a:lnTo>
                  <a:pt x="18324" y="53541"/>
                </a:lnTo>
                <a:lnTo>
                  <a:pt x="17982" y="53672"/>
                </a:lnTo>
                <a:lnTo>
                  <a:pt x="17489" y="53521"/>
                </a:lnTo>
                <a:lnTo>
                  <a:pt x="16967" y="53340"/>
                </a:lnTo>
                <a:lnTo>
                  <a:pt x="16414" y="53149"/>
                </a:lnTo>
                <a:lnTo>
                  <a:pt x="15831" y="52928"/>
                </a:lnTo>
                <a:lnTo>
                  <a:pt x="14886" y="52586"/>
                </a:lnTo>
                <a:lnTo>
                  <a:pt x="14414" y="52425"/>
                </a:lnTo>
                <a:lnTo>
                  <a:pt x="13941" y="52264"/>
                </a:lnTo>
                <a:lnTo>
                  <a:pt x="13781" y="52214"/>
                </a:lnTo>
                <a:lnTo>
                  <a:pt x="13650" y="52154"/>
                </a:lnTo>
                <a:lnTo>
                  <a:pt x="13529" y="52104"/>
                </a:lnTo>
                <a:lnTo>
                  <a:pt x="13429" y="52043"/>
                </a:lnTo>
                <a:lnTo>
                  <a:pt x="13348" y="51973"/>
                </a:lnTo>
                <a:lnTo>
                  <a:pt x="13278" y="51913"/>
                </a:lnTo>
                <a:lnTo>
                  <a:pt x="13238" y="51852"/>
                </a:lnTo>
                <a:lnTo>
                  <a:pt x="13218" y="51792"/>
                </a:lnTo>
                <a:lnTo>
                  <a:pt x="13218" y="51722"/>
                </a:lnTo>
                <a:lnTo>
                  <a:pt x="13228" y="51621"/>
                </a:lnTo>
                <a:lnTo>
                  <a:pt x="13268" y="51521"/>
                </a:lnTo>
                <a:lnTo>
                  <a:pt x="13318" y="51410"/>
                </a:lnTo>
                <a:lnTo>
                  <a:pt x="13379" y="51290"/>
                </a:lnTo>
                <a:lnTo>
                  <a:pt x="13459" y="51149"/>
                </a:lnTo>
                <a:lnTo>
                  <a:pt x="13560" y="51018"/>
                </a:lnTo>
                <a:lnTo>
                  <a:pt x="13670" y="50867"/>
                </a:lnTo>
                <a:lnTo>
                  <a:pt x="13791" y="50717"/>
                </a:lnTo>
                <a:lnTo>
                  <a:pt x="13931" y="50566"/>
                </a:lnTo>
                <a:lnTo>
                  <a:pt x="14082" y="50405"/>
                </a:lnTo>
                <a:lnTo>
                  <a:pt x="14253" y="50244"/>
                </a:lnTo>
                <a:lnTo>
                  <a:pt x="14424" y="50083"/>
                </a:lnTo>
                <a:lnTo>
                  <a:pt x="14615" y="49923"/>
                </a:lnTo>
                <a:lnTo>
                  <a:pt x="14806" y="49772"/>
                </a:lnTo>
                <a:lnTo>
                  <a:pt x="15017" y="49611"/>
                </a:lnTo>
                <a:lnTo>
                  <a:pt x="15077" y="49571"/>
                </a:lnTo>
                <a:lnTo>
                  <a:pt x="15127" y="49521"/>
                </a:lnTo>
                <a:lnTo>
                  <a:pt x="15178" y="49460"/>
                </a:lnTo>
                <a:lnTo>
                  <a:pt x="15218" y="49400"/>
                </a:lnTo>
                <a:lnTo>
                  <a:pt x="15248" y="49340"/>
                </a:lnTo>
                <a:lnTo>
                  <a:pt x="15278" y="49279"/>
                </a:lnTo>
                <a:lnTo>
                  <a:pt x="15298" y="49209"/>
                </a:lnTo>
                <a:lnTo>
                  <a:pt x="15308" y="49139"/>
                </a:lnTo>
                <a:lnTo>
                  <a:pt x="15318" y="49068"/>
                </a:lnTo>
                <a:lnTo>
                  <a:pt x="15318" y="48998"/>
                </a:lnTo>
                <a:lnTo>
                  <a:pt x="15318" y="48928"/>
                </a:lnTo>
                <a:lnTo>
                  <a:pt x="15308" y="48857"/>
                </a:lnTo>
                <a:lnTo>
                  <a:pt x="15288" y="48797"/>
                </a:lnTo>
                <a:lnTo>
                  <a:pt x="15258" y="48727"/>
                </a:lnTo>
                <a:lnTo>
                  <a:pt x="15228" y="48656"/>
                </a:lnTo>
                <a:lnTo>
                  <a:pt x="15188" y="48596"/>
                </a:lnTo>
                <a:lnTo>
                  <a:pt x="15137" y="48536"/>
                </a:lnTo>
                <a:lnTo>
                  <a:pt x="15087" y="48485"/>
                </a:lnTo>
                <a:lnTo>
                  <a:pt x="15037" y="48435"/>
                </a:lnTo>
                <a:lnTo>
                  <a:pt x="14977" y="48395"/>
                </a:lnTo>
                <a:lnTo>
                  <a:pt x="14906" y="48365"/>
                </a:lnTo>
                <a:lnTo>
                  <a:pt x="14846" y="48335"/>
                </a:lnTo>
                <a:lnTo>
                  <a:pt x="14776" y="48314"/>
                </a:lnTo>
                <a:lnTo>
                  <a:pt x="14715" y="48304"/>
                </a:lnTo>
                <a:lnTo>
                  <a:pt x="14645" y="48294"/>
                </a:lnTo>
                <a:lnTo>
                  <a:pt x="14504" y="48294"/>
                </a:lnTo>
                <a:lnTo>
                  <a:pt x="14434" y="48304"/>
                </a:lnTo>
                <a:lnTo>
                  <a:pt x="14364" y="48325"/>
                </a:lnTo>
                <a:lnTo>
                  <a:pt x="14293" y="48355"/>
                </a:lnTo>
                <a:lnTo>
                  <a:pt x="14233" y="48385"/>
                </a:lnTo>
                <a:lnTo>
                  <a:pt x="14163" y="48425"/>
                </a:lnTo>
                <a:lnTo>
                  <a:pt x="13931" y="48606"/>
                </a:lnTo>
                <a:lnTo>
                  <a:pt x="13761" y="48737"/>
                </a:lnTo>
                <a:lnTo>
                  <a:pt x="13570" y="48897"/>
                </a:lnTo>
                <a:lnTo>
                  <a:pt x="13369" y="49078"/>
                </a:lnTo>
                <a:lnTo>
                  <a:pt x="13147" y="49279"/>
                </a:lnTo>
                <a:lnTo>
                  <a:pt x="12926" y="49500"/>
                </a:lnTo>
                <a:lnTo>
                  <a:pt x="12715" y="49742"/>
                </a:lnTo>
                <a:lnTo>
                  <a:pt x="12504" y="49993"/>
                </a:lnTo>
                <a:lnTo>
                  <a:pt x="12303" y="50254"/>
                </a:lnTo>
                <a:lnTo>
                  <a:pt x="12213" y="50395"/>
                </a:lnTo>
                <a:lnTo>
                  <a:pt x="12132" y="50536"/>
                </a:lnTo>
                <a:lnTo>
                  <a:pt x="12052" y="50676"/>
                </a:lnTo>
                <a:lnTo>
                  <a:pt x="11982" y="50827"/>
                </a:lnTo>
                <a:lnTo>
                  <a:pt x="11921" y="50968"/>
                </a:lnTo>
                <a:lnTo>
                  <a:pt x="11861" y="51119"/>
                </a:lnTo>
                <a:lnTo>
                  <a:pt x="11821" y="51269"/>
                </a:lnTo>
                <a:lnTo>
                  <a:pt x="11791" y="51420"/>
                </a:lnTo>
                <a:lnTo>
                  <a:pt x="11770" y="51571"/>
                </a:lnTo>
                <a:lnTo>
                  <a:pt x="11760" y="51722"/>
                </a:lnTo>
                <a:lnTo>
                  <a:pt x="11760" y="51872"/>
                </a:lnTo>
                <a:lnTo>
                  <a:pt x="11781" y="52023"/>
                </a:lnTo>
                <a:lnTo>
                  <a:pt x="11811" y="52194"/>
                </a:lnTo>
                <a:lnTo>
                  <a:pt x="11861" y="52355"/>
                </a:lnTo>
                <a:lnTo>
                  <a:pt x="11931" y="52506"/>
                </a:lnTo>
                <a:lnTo>
                  <a:pt x="12012" y="52646"/>
                </a:lnTo>
                <a:lnTo>
                  <a:pt x="12102" y="52777"/>
                </a:lnTo>
                <a:lnTo>
                  <a:pt x="12203" y="52898"/>
                </a:lnTo>
                <a:lnTo>
                  <a:pt x="12313" y="53008"/>
                </a:lnTo>
                <a:lnTo>
                  <a:pt x="12434" y="53109"/>
                </a:lnTo>
                <a:lnTo>
                  <a:pt x="12554" y="53199"/>
                </a:lnTo>
                <a:lnTo>
                  <a:pt x="12685" y="53290"/>
                </a:lnTo>
                <a:lnTo>
                  <a:pt x="12816" y="53370"/>
                </a:lnTo>
                <a:lnTo>
                  <a:pt x="12956" y="53440"/>
                </a:lnTo>
                <a:lnTo>
                  <a:pt x="13087" y="53501"/>
                </a:lnTo>
                <a:lnTo>
                  <a:pt x="13228" y="53561"/>
                </a:lnTo>
                <a:lnTo>
                  <a:pt x="13499" y="53651"/>
                </a:lnTo>
                <a:lnTo>
                  <a:pt x="13951" y="53802"/>
                </a:lnTo>
                <a:lnTo>
                  <a:pt x="14414" y="53963"/>
                </a:lnTo>
                <a:lnTo>
                  <a:pt x="15318" y="54305"/>
                </a:lnTo>
                <a:lnTo>
                  <a:pt x="15580" y="54395"/>
                </a:lnTo>
                <a:lnTo>
                  <a:pt x="15077" y="54506"/>
                </a:lnTo>
                <a:lnTo>
                  <a:pt x="14605" y="54606"/>
                </a:lnTo>
                <a:lnTo>
                  <a:pt x="14142" y="54697"/>
                </a:lnTo>
                <a:lnTo>
                  <a:pt x="13700" y="54767"/>
                </a:lnTo>
                <a:lnTo>
                  <a:pt x="13288" y="54827"/>
                </a:lnTo>
                <a:lnTo>
                  <a:pt x="12906" y="54878"/>
                </a:lnTo>
                <a:lnTo>
                  <a:pt x="12544" y="54918"/>
                </a:lnTo>
                <a:lnTo>
                  <a:pt x="12213" y="54948"/>
                </a:lnTo>
                <a:lnTo>
                  <a:pt x="11650" y="54988"/>
                </a:lnTo>
                <a:lnTo>
                  <a:pt x="11218" y="54998"/>
                </a:lnTo>
                <a:lnTo>
                  <a:pt x="10946" y="55008"/>
                </a:lnTo>
                <a:lnTo>
                  <a:pt x="10695" y="55008"/>
                </a:lnTo>
                <a:lnTo>
                  <a:pt x="10554" y="55028"/>
                </a:lnTo>
                <a:lnTo>
                  <a:pt x="10414" y="55059"/>
                </a:lnTo>
                <a:lnTo>
                  <a:pt x="10273" y="55099"/>
                </a:lnTo>
                <a:lnTo>
                  <a:pt x="10142" y="55159"/>
                </a:lnTo>
                <a:lnTo>
                  <a:pt x="10022" y="55229"/>
                </a:lnTo>
                <a:lnTo>
                  <a:pt x="9911" y="55310"/>
                </a:lnTo>
                <a:lnTo>
                  <a:pt x="9801" y="55400"/>
                </a:lnTo>
                <a:lnTo>
                  <a:pt x="9700" y="55501"/>
                </a:lnTo>
                <a:lnTo>
                  <a:pt x="9620" y="55611"/>
                </a:lnTo>
                <a:lnTo>
                  <a:pt x="9539" y="55722"/>
                </a:lnTo>
                <a:lnTo>
                  <a:pt x="9469" y="55853"/>
                </a:lnTo>
                <a:lnTo>
                  <a:pt x="9419" y="55983"/>
                </a:lnTo>
                <a:lnTo>
                  <a:pt x="9378" y="56124"/>
                </a:lnTo>
                <a:lnTo>
                  <a:pt x="9348" y="56265"/>
                </a:lnTo>
                <a:lnTo>
                  <a:pt x="9338" y="56415"/>
                </a:lnTo>
                <a:lnTo>
                  <a:pt x="9338" y="56566"/>
                </a:lnTo>
                <a:lnTo>
                  <a:pt x="9358" y="56707"/>
                </a:lnTo>
                <a:lnTo>
                  <a:pt x="9388" y="56848"/>
                </a:lnTo>
                <a:lnTo>
                  <a:pt x="9439" y="56988"/>
                </a:lnTo>
                <a:lnTo>
                  <a:pt x="9489" y="57109"/>
                </a:lnTo>
                <a:lnTo>
                  <a:pt x="9559" y="57240"/>
                </a:lnTo>
                <a:lnTo>
                  <a:pt x="9640" y="57350"/>
                </a:lnTo>
                <a:lnTo>
                  <a:pt x="9730" y="57461"/>
                </a:lnTo>
                <a:lnTo>
                  <a:pt x="9831" y="57551"/>
                </a:lnTo>
                <a:lnTo>
                  <a:pt x="9941" y="57642"/>
                </a:lnTo>
                <a:lnTo>
                  <a:pt x="10062" y="57722"/>
                </a:lnTo>
                <a:lnTo>
                  <a:pt x="10182" y="57782"/>
                </a:lnTo>
                <a:lnTo>
                  <a:pt x="10323" y="57843"/>
                </a:lnTo>
                <a:lnTo>
                  <a:pt x="10454" y="57883"/>
                </a:lnTo>
                <a:lnTo>
                  <a:pt x="10605" y="57903"/>
                </a:lnTo>
                <a:lnTo>
                  <a:pt x="10745" y="57923"/>
                </a:lnTo>
                <a:lnTo>
                  <a:pt x="11298" y="57923"/>
                </a:lnTo>
                <a:lnTo>
                  <a:pt x="11720" y="57903"/>
                </a:lnTo>
                <a:lnTo>
                  <a:pt x="12253" y="57873"/>
                </a:lnTo>
                <a:lnTo>
                  <a:pt x="12886" y="57813"/>
                </a:lnTo>
                <a:lnTo>
                  <a:pt x="13610" y="57732"/>
                </a:lnTo>
                <a:lnTo>
                  <a:pt x="13992" y="57682"/>
                </a:lnTo>
                <a:lnTo>
                  <a:pt x="14404" y="57612"/>
                </a:lnTo>
                <a:lnTo>
                  <a:pt x="14836" y="57541"/>
                </a:lnTo>
                <a:lnTo>
                  <a:pt x="15278" y="57451"/>
                </a:lnTo>
                <a:lnTo>
                  <a:pt x="15730" y="57360"/>
                </a:lnTo>
                <a:lnTo>
                  <a:pt x="16203" y="57250"/>
                </a:lnTo>
                <a:lnTo>
                  <a:pt x="16012" y="57692"/>
                </a:lnTo>
                <a:lnTo>
                  <a:pt x="15821" y="58164"/>
                </a:lnTo>
                <a:lnTo>
                  <a:pt x="15640" y="58667"/>
                </a:lnTo>
                <a:lnTo>
                  <a:pt x="15469" y="59189"/>
                </a:lnTo>
                <a:lnTo>
                  <a:pt x="15258" y="59873"/>
                </a:lnTo>
                <a:lnTo>
                  <a:pt x="15077" y="60526"/>
                </a:lnTo>
                <a:lnTo>
                  <a:pt x="14936" y="61119"/>
                </a:lnTo>
                <a:lnTo>
                  <a:pt x="14816" y="61652"/>
                </a:lnTo>
                <a:lnTo>
                  <a:pt x="14725" y="62094"/>
                </a:lnTo>
                <a:lnTo>
                  <a:pt x="14655" y="62446"/>
                </a:lnTo>
                <a:lnTo>
                  <a:pt x="14605" y="62768"/>
                </a:lnTo>
                <a:lnTo>
                  <a:pt x="14595" y="62848"/>
                </a:lnTo>
                <a:lnTo>
                  <a:pt x="14595" y="62918"/>
                </a:lnTo>
                <a:lnTo>
                  <a:pt x="14595" y="62989"/>
                </a:lnTo>
                <a:lnTo>
                  <a:pt x="14615" y="63059"/>
                </a:lnTo>
                <a:lnTo>
                  <a:pt x="14635" y="63129"/>
                </a:lnTo>
                <a:lnTo>
                  <a:pt x="14665" y="63190"/>
                </a:lnTo>
                <a:lnTo>
                  <a:pt x="14695" y="63250"/>
                </a:lnTo>
                <a:lnTo>
                  <a:pt x="14735" y="63310"/>
                </a:lnTo>
                <a:lnTo>
                  <a:pt x="14776" y="63361"/>
                </a:lnTo>
                <a:lnTo>
                  <a:pt x="14826" y="63411"/>
                </a:lnTo>
                <a:lnTo>
                  <a:pt x="14876" y="63461"/>
                </a:lnTo>
                <a:lnTo>
                  <a:pt x="14936" y="63501"/>
                </a:lnTo>
                <a:lnTo>
                  <a:pt x="14997" y="63531"/>
                </a:lnTo>
                <a:lnTo>
                  <a:pt x="15067" y="63562"/>
                </a:lnTo>
                <a:lnTo>
                  <a:pt x="15137" y="63582"/>
                </a:lnTo>
                <a:lnTo>
                  <a:pt x="15208" y="63602"/>
                </a:lnTo>
                <a:lnTo>
                  <a:pt x="15318" y="63612"/>
                </a:lnTo>
                <a:lnTo>
                  <a:pt x="15449" y="63602"/>
                </a:lnTo>
                <a:lnTo>
                  <a:pt x="15580" y="63562"/>
                </a:lnTo>
                <a:lnTo>
                  <a:pt x="15690" y="63511"/>
                </a:lnTo>
                <a:lnTo>
                  <a:pt x="15791" y="63441"/>
                </a:lnTo>
                <a:lnTo>
                  <a:pt x="15881" y="63351"/>
                </a:lnTo>
                <a:lnTo>
                  <a:pt x="15952" y="63240"/>
                </a:lnTo>
                <a:lnTo>
                  <a:pt x="16012" y="63119"/>
                </a:lnTo>
                <a:lnTo>
                  <a:pt x="16032" y="63059"/>
                </a:lnTo>
                <a:lnTo>
                  <a:pt x="16042" y="62989"/>
                </a:lnTo>
                <a:lnTo>
                  <a:pt x="16143" y="62416"/>
                </a:lnTo>
                <a:lnTo>
                  <a:pt x="16293" y="61702"/>
                </a:lnTo>
                <a:lnTo>
                  <a:pt x="16384" y="61310"/>
                </a:lnTo>
                <a:lnTo>
                  <a:pt x="16484" y="60898"/>
                </a:lnTo>
                <a:lnTo>
                  <a:pt x="16605" y="60466"/>
                </a:lnTo>
                <a:lnTo>
                  <a:pt x="16736" y="60034"/>
                </a:lnTo>
                <a:lnTo>
                  <a:pt x="16866" y="59592"/>
                </a:lnTo>
                <a:lnTo>
                  <a:pt x="17017" y="59139"/>
                </a:lnTo>
                <a:lnTo>
                  <a:pt x="17178" y="58697"/>
                </a:lnTo>
                <a:lnTo>
                  <a:pt x="17349" y="58265"/>
                </a:lnTo>
                <a:lnTo>
                  <a:pt x="17540" y="57843"/>
                </a:lnTo>
                <a:lnTo>
                  <a:pt x="17731" y="57441"/>
                </a:lnTo>
                <a:lnTo>
                  <a:pt x="17942" y="57059"/>
                </a:lnTo>
                <a:lnTo>
                  <a:pt x="18042" y="56868"/>
                </a:lnTo>
                <a:lnTo>
                  <a:pt x="18153" y="56697"/>
                </a:lnTo>
                <a:lnTo>
                  <a:pt x="18665" y="56526"/>
                </a:lnTo>
                <a:lnTo>
                  <a:pt x="19178" y="56335"/>
                </a:lnTo>
                <a:lnTo>
                  <a:pt x="19701" y="56134"/>
                </a:lnTo>
                <a:lnTo>
                  <a:pt x="20223" y="55913"/>
                </a:lnTo>
                <a:lnTo>
                  <a:pt x="20304" y="56064"/>
                </a:lnTo>
                <a:lnTo>
                  <a:pt x="20384" y="56235"/>
                </a:lnTo>
                <a:lnTo>
                  <a:pt x="20464" y="56436"/>
                </a:lnTo>
                <a:lnTo>
                  <a:pt x="20555" y="56677"/>
                </a:lnTo>
                <a:lnTo>
                  <a:pt x="20635" y="56938"/>
                </a:lnTo>
                <a:lnTo>
                  <a:pt x="20716" y="57240"/>
                </a:lnTo>
                <a:lnTo>
                  <a:pt x="20796" y="57581"/>
                </a:lnTo>
                <a:lnTo>
                  <a:pt x="20877" y="57963"/>
                </a:lnTo>
                <a:lnTo>
                  <a:pt x="20957" y="58406"/>
                </a:lnTo>
                <a:lnTo>
                  <a:pt x="21017" y="58828"/>
                </a:lnTo>
                <a:lnTo>
                  <a:pt x="21067" y="59220"/>
                </a:lnTo>
                <a:lnTo>
                  <a:pt x="21108" y="59571"/>
                </a:lnTo>
                <a:lnTo>
                  <a:pt x="21148" y="60084"/>
                </a:lnTo>
                <a:lnTo>
                  <a:pt x="21158" y="60285"/>
                </a:lnTo>
                <a:lnTo>
                  <a:pt x="21168" y="60355"/>
                </a:lnTo>
                <a:lnTo>
                  <a:pt x="21178" y="60436"/>
                </a:lnTo>
                <a:lnTo>
                  <a:pt x="21198" y="60506"/>
                </a:lnTo>
                <a:lnTo>
                  <a:pt x="21228" y="60566"/>
                </a:lnTo>
                <a:lnTo>
                  <a:pt x="21258" y="60627"/>
                </a:lnTo>
                <a:lnTo>
                  <a:pt x="21299" y="60687"/>
                </a:lnTo>
                <a:lnTo>
                  <a:pt x="21339" y="60747"/>
                </a:lnTo>
                <a:lnTo>
                  <a:pt x="21389" y="60788"/>
                </a:lnTo>
                <a:lnTo>
                  <a:pt x="21449" y="60838"/>
                </a:lnTo>
                <a:lnTo>
                  <a:pt x="21500" y="60878"/>
                </a:lnTo>
                <a:lnTo>
                  <a:pt x="21570" y="60908"/>
                </a:lnTo>
                <a:lnTo>
                  <a:pt x="21630" y="60938"/>
                </a:lnTo>
                <a:lnTo>
                  <a:pt x="21701" y="60958"/>
                </a:lnTo>
                <a:lnTo>
                  <a:pt x="21771" y="60979"/>
                </a:lnTo>
                <a:lnTo>
                  <a:pt x="21841" y="60979"/>
                </a:lnTo>
                <a:lnTo>
                  <a:pt x="21922" y="60989"/>
                </a:lnTo>
                <a:lnTo>
                  <a:pt x="21992" y="60979"/>
                </a:lnTo>
                <a:lnTo>
                  <a:pt x="22062" y="60958"/>
                </a:lnTo>
                <a:lnTo>
                  <a:pt x="22133" y="60938"/>
                </a:lnTo>
                <a:lnTo>
                  <a:pt x="22193" y="60918"/>
                </a:lnTo>
                <a:lnTo>
                  <a:pt x="22264" y="60878"/>
                </a:lnTo>
                <a:lnTo>
                  <a:pt x="22324" y="60838"/>
                </a:lnTo>
                <a:lnTo>
                  <a:pt x="22374" y="60798"/>
                </a:lnTo>
                <a:lnTo>
                  <a:pt x="22424" y="60747"/>
                </a:lnTo>
                <a:lnTo>
                  <a:pt x="22465" y="60697"/>
                </a:lnTo>
                <a:lnTo>
                  <a:pt x="22505" y="60637"/>
                </a:lnTo>
                <a:lnTo>
                  <a:pt x="22545" y="60577"/>
                </a:lnTo>
                <a:lnTo>
                  <a:pt x="22565" y="60506"/>
                </a:lnTo>
                <a:lnTo>
                  <a:pt x="22595" y="60446"/>
                </a:lnTo>
                <a:lnTo>
                  <a:pt x="22605" y="60375"/>
                </a:lnTo>
                <a:lnTo>
                  <a:pt x="22615" y="60295"/>
                </a:lnTo>
                <a:lnTo>
                  <a:pt x="22615" y="60225"/>
                </a:lnTo>
                <a:lnTo>
                  <a:pt x="22605" y="59994"/>
                </a:lnTo>
                <a:lnTo>
                  <a:pt x="22555" y="59431"/>
                </a:lnTo>
                <a:lnTo>
                  <a:pt x="22515" y="59059"/>
                </a:lnTo>
                <a:lnTo>
                  <a:pt x="22465" y="58637"/>
                </a:lnTo>
                <a:lnTo>
                  <a:pt x="22394" y="58184"/>
                </a:lnTo>
                <a:lnTo>
                  <a:pt x="22314" y="57702"/>
                </a:lnTo>
                <a:lnTo>
                  <a:pt x="22233" y="57330"/>
                </a:lnTo>
                <a:lnTo>
                  <a:pt x="22153" y="56968"/>
                </a:lnTo>
                <a:lnTo>
                  <a:pt x="22062" y="56637"/>
                </a:lnTo>
                <a:lnTo>
                  <a:pt x="21972" y="56315"/>
                </a:lnTo>
                <a:lnTo>
                  <a:pt x="21872" y="56023"/>
                </a:lnTo>
                <a:lnTo>
                  <a:pt x="21761" y="55742"/>
                </a:lnTo>
                <a:lnTo>
                  <a:pt x="21650" y="55491"/>
                </a:lnTo>
                <a:lnTo>
                  <a:pt x="21530" y="55250"/>
                </a:lnTo>
                <a:lnTo>
                  <a:pt x="21811" y="55069"/>
                </a:lnTo>
                <a:lnTo>
                  <a:pt x="22083" y="54878"/>
                </a:lnTo>
                <a:lnTo>
                  <a:pt x="22354" y="54667"/>
                </a:lnTo>
                <a:lnTo>
                  <a:pt x="22605" y="54456"/>
                </a:lnTo>
                <a:lnTo>
                  <a:pt x="22846" y="54224"/>
                </a:lnTo>
                <a:lnTo>
                  <a:pt x="23078" y="53993"/>
                </a:lnTo>
                <a:lnTo>
                  <a:pt x="23299" y="53742"/>
                </a:lnTo>
                <a:lnTo>
                  <a:pt x="23510" y="53491"/>
                </a:lnTo>
                <a:lnTo>
                  <a:pt x="23711" y="53219"/>
                </a:lnTo>
                <a:lnTo>
                  <a:pt x="23902" y="52938"/>
                </a:lnTo>
                <a:lnTo>
                  <a:pt x="24083" y="52656"/>
                </a:lnTo>
                <a:lnTo>
                  <a:pt x="24254" y="52355"/>
                </a:lnTo>
                <a:lnTo>
                  <a:pt x="24414" y="52043"/>
                </a:lnTo>
                <a:lnTo>
                  <a:pt x="24565" y="51712"/>
                </a:lnTo>
                <a:lnTo>
                  <a:pt x="24706" y="51380"/>
                </a:lnTo>
                <a:lnTo>
                  <a:pt x="24826" y="51038"/>
                </a:lnTo>
                <a:lnTo>
                  <a:pt x="24947" y="50686"/>
                </a:lnTo>
                <a:lnTo>
                  <a:pt x="25048" y="50345"/>
                </a:lnTo>
                <a:lnTo>
                  <a:pt x="25148" y="49993"/>
                </a:lnTo>
                <a:lnTo>
                  <a:pt x="25228" y="49641"/>
                </a:lnTo>
                <a:lnTo>
                  <a:pt x="25309" y="49279"/>
                </a:lnTo>
                <a:lnTo>
                  <a:pt x="25379" y="48918"/>
                </a:lnTo>
                <a:lnTo>
                  <a:pt x="25440" y="48556"/>
                </a:lnTo>
                <a:lnTo>
                  <a:pt x="25490" y="48194"/>
                </a:lnTo>
                <a:lnTo>
                  <a:pt x="25590" y="47460"/>
                </a:lnTo>
                <a:lnTo>
                  <a:pt x="25661" y="46726"/>
                </a:lnTo>
                <a:lnTo>
                  <a:pt x="25731" y="45993"/>
                </a:lnTo>
                <a:lnTo>
                  <a:pt x="25781" y="45259"/>
                </a:lnTo>
                <a:lnTo>
                  <a:pt x="25852" y="44475"/>
                </a:lnTo>
                <a:lnTo>
                  <a:pt x="25912" y="43711"/>
                </a:lnTo>
                <a:lnTo>
                  <a:pt x="25992" y="42967"/>
                </a:lnTo>
                <a:lnTo>
                  <a:pt x="26043" y="42606"/>
                </a:lnTo>
                <a:lnTo>
                  <a:pt x="26103" y="42254"/>
                </a:lnTo>
                <a:lnTo>
                  <a:pt x="26133" y="42053"/>
                </a:lnTo>
                <a:lnTo>
                  <a:pt x="26173" y="41852"/>
                </a:lnTo>
                <a:lnTo>
                  <a:pt x="31299" y="41962"/>
                </a:lnTo>
                <a:lnTo>
                  <a:pt x="32133" y="44224"/>
                </a:lnTo>
                <a:lnTo>
                  <a:pt x="32475" y="45148"/>
                </a:lnTo>
                <a:lnTo>
                  <a:pt x="32777" y="45942"/>
                </a:lnTo>
                <a:lnTo>
                  <a:pt x="33038" y="46596"/>
                </a:lnTo>
                <a:lnTo>
                  <a:pt x="33259" y="47139"/>
                </a:lnTo>
                <a:lnTo>
                  <a:pt x="33450" y="47551"/>
                </a:lnTo>
                <a:lnTo>
                  <a:pt x="33530" y="47721"/>
                </a:lnTo>
                <a:lnTo>
                  <a:pt x="33611" y="47862"/>
                </a:lnTo>
                <a:lnTo>
                  <a:pt x="33742" y="48103"/>
                </a:lnTo>
                <a:lnTo>
                  <a:pt x="33872" y="48365"/>
                </a:lnTo>
                <a:lnTo>
                  <a:pt x="34134" y="48907"/>
                </a:lnTo>
                <a:lnTo>
                  <a:pt x="34314" y="49289"/>
                </a:lnTo>
                <a:lnTo>
                  <a:pt x="34515" y="49681"/>
                </a:lnTo>
                <a:lnTo>
                  <a:pt x="34727" y="50083"/>
                </a:lnTo>
                <a:lnTo>
                  <a:pt x="34958" y="50496"/>
                </a:lnTo>
                <a:lnTo>
                  <a:pt x="34988" y="50797"/>
                </a:lnTo>
                <a:lnTo>
                  <a:pt x="35018" y="51129"/>
                </a:lnTo>
                <a:lnTo>
                  <a:pt x="35038" y="51460"/>
                </a:lnTo>
                <a:lnTo>
                  <a:pt x="35048" y="51802"/>
                </a:lnTo>
                <a:lnTo>
                  <a:pt x="35048" y="52164"/>
                </a:lnTo>
                <a:lnTo>
                  <a:pt x="35038" y="52516"/>
                </a:lnTo>
                <a:lnTo>
                  <a:pt x="35018" y="52888"/>
                </a:lnTo>
                <a:lnTo>
                  <a:pt x="34978" y="53249"/>
                </a:lnTo>
                <a:lnTo>
                  <a:pt x="34928" y="53621"/>
                </a:lnTo>
                <a:lnTo>
                  <a:pt x="34857" y="53983"/>
                </a:lnTo>
                <a:lnTo>
                  <a:pt x="34767" y="54345"/>
                </a:lnTo>
                <a:lnTo>
                  <a:pt x="34656" y="54707"/>
                </a:lnTo>
                <a:lnTo>
                  <a:pt x="34596" y="54878"/>
                </a:lnTo>
                <a:lnTo>
                  <a:pt x="34525" y="55059"/>
                </a:lnTo>
                <a:lnTo>
                  <a:pt x="34455" y="55229"/>
                </a:lnTo>
                <a:lnTo>
                  <a:pt x="34375" y="55400"/>
                </a:lnTo>
                <a:lnTo>
                  <a:pt x="34284" y="55561"/>
                </a:lnTo>
                <a:lnTo>
                  <a:pt x="34194" y="55722"/>
                </a:lnTo>
                <a:lnTo>
                  <a:pt x="34093" y="55883"/>
                </a:lnTo>
                <a:lnTo>
                  <a:pt x="33983" y="56034"/>
                </a:lnTo>
                <a:lnTo>
                  <a:pt x="33792" y="56295"/>
                </a:lnTo>
                <a:lnTo>
                  <a:pt x="33601" y="56536"/>
                </a:lnTo>
                <a:lnTo>
                  <a:pt x="33400" y="56777"/>
                </a:lnTo>
                <a:lnTo>
                  <a:pt x="33199" y="56998"/>
                </a:lnTo>
                <a:lnTo>
                  <a:pt x="32998" y="57209"/>
                </a:lnTo>
                <a:lnTo>
                  <a:pt x="32797" y="57421"/>
                </a:lnTo>
                <a:lnTo>
                  <a:pt x="32586" y="57612"/>
                </a:lnTo>
                <a:lnTo>
                  <a:pt x="32385" y="57792"/>
                </a:lnTo>
                <a:lnTo>
                  <a:pt x="32184" y="57963"/>
                </a:lnTo>
                <a:lnTo>
                  <a:pt x="31973" y="58124"/>
                </a:lnTo>
                <a:lnTo>
                  <a:pt x="31772" y="58285"/>
                </a:lnTo>
                <a:lnTo>
                  <a:pt x="31571" y="58426"/>
                </a:lnTo>
                <a:lnTo>
                  <a:pt x="31189" y="58687"/>
                </a:lnTo>
                <a:lnTo>
                  <a:pt x="30817" y="58918"/>
                </a:lnTo>
                <a:lnTo>
                  <a:pt x="30465" y="59109"/>
                </a:lnTo>
                <a:lnTo>
                  <a:pt x="30143" y="59280"/>
                </a:lnTo>
                <a:lnTo>
                  <a:pt x="29862" y="59411"/>
                </a:lnTo>
                <a:lnTo>
                  <a:pt x="29611" y="59521"/>
                </a:lnTo>
                <a:lnTo>
                  <a:pt x="29410" y="59602"/>
                </a:lnTo>
                <a:lnTo>
                  <a:pt x="29259" y="59652"/>
                </a:lnTo>
                <a:lnTo>
                  <a:pt x="29128" y="59702"/>
                </a:lnTo>
                <a:lnTo>
                  <a:pt x="29058" y="59722"/>
                </a:lnTo>
                <a:lnTo>
                  <a:pt x="28987" y="59752"/>
                </a:lnTo>
                <a:lnTo>
                  <a:pt x="28927" y="59793"/>
                </a:lnTo>
                <a:lnTo>
                  <a:pt x="28867" y="59833"/>
                </a:lnTo>
                <a:lnTo>
                  <a:pt x="28817" y="59883"/>
                </a:lnTo>
                <a:lnTo>
                  <a:pt x="28766" y="59933"/>
                </a:lnTo>
                <a:lnTo>
                  <a:pt x="28726" y="59984"/>
                </a:lnTo>
                <a:lnTo>
                  <a:pt x="28686" y="60044"/>
                </a:lnTo>
                <a:lnTo>
                  <a:pt x="28656" y="60114"/>
                </a:lnTo>
                <a:lnTo>
                  <a:pt x="28636" y="60174"/>
                </a:lnTo>
                <a:lnTo>
                  <a:pt x="28616" y="60245"/>
                </a:lnTo>
                <a:lnTo>
                  <a:pt x="28606" y="60315"/>
                </a:lnTo>
                <a:lnTo>
                  <a:pt x="28596" y="60386"/>
                </a:lnTo>
                <a:lnTo>
                  <a:pt x="28596" y="60456"/>
                </a:lnTo>
                <a:lnTo>
                  <a:pt x="28606" y="60526"/>
                </a:lnTo>
                <a:lnTo>
                  <a:pt x="28626" y="60597"/>
                </a:lnTo>
                <a:lnTo>
                  <a:pt x="28646" y="60667"/>
                </a:lnTo>
                <a:lnTo>
                  <a:pt x="28676" y="60737"/>
                </a:lnTo>
                <a:lnTo>
                  <a:pt x="28716" y="60798"/>
                </a:lnTo>
                <a:lnTo>
                  <a:pt x="28756" y="60858"/>
                </a:lnTo>
                <a:lnTo>
                  <a:pt x="28807" y="60908"/>
                </a:lnTo>
                <a:lnTo>
                  <a:pt x="28857" y="60958"/>
                </a:lnTo>
                <a:lnTo>
                  <a:pt x="28917" y="60999"/>
                </a:lnTo>
                <a:lnTo>
                  <a:pt x="28967" y="61039"/>
                </a:lnTo>
                <a:lnTo>
                  <a:pt x="29038" y="61069"/>
                </a:lnTo>
                <a:lnTo>
                  <a:pt x="29098" y="61099"/>
                </a:lnTo>
                <a:lnTo>
                  <a:pt x="29168" y="61109"/>
                </a:lnTo>
                <a:lnTo>
                  <a:pt x="29239" y="61129"/>
                </a:lnTo>
                <a:lnTo>
                  <a:pt x="29379" y="61129"/>
                </a:lnTo>
                <a:lnTo>
                  <a:pt x="29450" y="61119"/>
                </a:lnTo>
                <a:lnTo>
                  <a:pt x="29530" y="61099"/>
                </a:lnTo>
                <a:lnTo>
                  <a:pt x="29711" y="61039"/>
                </a:lnTo>
                <a:lnTo>
                  <a:pt x="29902" y="60979"/>
                </a:lnTo>
                <a:lnTo>
                  <a:pt x="30143" y="60878"/>
                </a:lnTo>
                <a:lnTo>
                  <a:pt x="30435" y="60757"/>
                </a:lnTo>
                <a:lnTo>
                  <a:pt x="30766" y="60607"/>
                </a:lnTo>
                <a:lnTo>
                  <a:pt x="31128" y="60416"/>
                </a:lnTo>
                <a:lnTo>
                  <a:pt x="31530" y="60195"/>
                </a:lnTo>
                <a:lnTo>
                  <a:pt x="31963" y="59933"/>
                </a:lnTo>
                <a:lnTo>
                  <a:pt x="32184" y="59782"/>
                </a:lnTo>
                <a:lnTo>
                  <a:pt x="32405" y="59632"/>
                </a:lnTo>
                <a:lnTo>
                  <a:pt x="32636" y="59461"/>
                </a:lnTo>
                <a:lnTo>
                  <a:pt x="32867" y="59290"/>
                </a:lnTo>
                <a:lnTo>
                  <a:pt x="33098" y="59099"/>
                </a:lnTo>
                <a:lnTo>
                  <a:pt x="33329" y="58908"/>
                </a:lnTo>
                <a:lnTo>
                  <a:pt x="33571" y="58697"/>
                </a:lnTo>
                <a:lnTo>
                  <a:pt x="33802" y="58476"/>
                </a:lnTo>
                <a:lnTo>
                  <a:pt x="34043" y="58235"/>
                </a:lnTo>
                <a:lnTo>
                  <a:pt x="34274" y="57993"/>
                </a:lnTo>
                <a:lnTo>
                  <a:pt x="34505" y="57732"/>
                </a:lnTo>
                <a:lnTo>
                  <a:pt x="34727" y="57461"/>
                </a:lnTo>
                <a:lnTo>
                  <a:pt x="34958" y="57179"/>
                </a:lnTo>
                <a:lnTo>
                  <a:pt x="35169" y="56888"/>
                </a:lnTo>
                <a:lnTo>
                  <a:pt x="35340" y="56627"/>
                </a:lnTo>
                <a:lnTo>
                  <a:pt x="35500" y="56365"/>
                </a:lnTo>
                <a:lnTo>
                  <a:pt x="35651" y="56104"/>
                </a:lnTo>
                <a:lnTo>
                  <a:pt x="35782" y="55833"/>
                </a:lnTo>
                <a:lnTo>
                  <a:pt x="35892" y="55551"/>
                </a:lnTo>
                <a:lnTo>
                  <a:pt x="36003" y="55280"/>
                </a:lnTo>
                <a:lnTo>
                  <a:pt x="36093" y="54988"/>
                </a:lnTo>
                <a:lnTo>
                  <a:pt x="36184" y="54707"/>
                </a:lnTo>
                <a:lnTo>
                  <a:pt x="36254" y="54425"/>
                </a:lnTo>
                <a:lnTo>
                  <a:pt x="36315" y="54134"/>
                </a:lnTo>
                <a:lnTo>
                  <a:pt x="36365" y="53842"/>
                </a:lnTo>
                <a:lnTo>
                  <a:pt x="36415" y="53561"/>
                </a:lnTo>
                <a:lnTo>
                  <a:pt x="36445" y="53270"/>
                </a:lnTo>
                <a:lnTo>
                  <a:pt x="36475" y="52988"/>
                </a:lnTo>
                <a:lnTo>
                  <a:pt x="36495" y="52697"/>
                </a:lnTo>
                <a:lnTo>
                  <a:pt x="36505" y="52415"/>
                </a:lnTo>
                <a:lnTo>
                  <a:pt x="36666" y="52566"/>
                </a:lnTo>
                <a:lnTo>
                  <a:pt x="41370" y="61471"/>
                </a:lnTo>
                <a:lnTo>
                  <a:pt x="41430" y="61561"/>
                </a:lnTo>
                <a:lnTo>
                  <a:pt x="41491" y="61632"/>
                </a:lnTo>
                <a:lnTo>
                  <a:pt x="41571" y="61702"/>
                </a:lnTo>
                <a:lnTo>
                  <a:pt x="41652" y="61763"/>
                </a:lnTo>
                <a:lnTo>
                  <a:pt x="41732" y="61803"/>
                </a:lnTo>
                <a:lnTo>
                  <a:pt x="41822" y="61833"/>
                </a:lnTo>
                <a:lnTo>
                  <a:pt x="41923" y="61853"/>
                </a:lnTo>
                <a:lnTo>
                  <a:pt x="42023" y="61863"/>
                </a:lnTo>
                <a:lnTo>
                  <a:pt x="42104" y="61853"/>
                </a:lnTo>
                <a:lnTo>
                  <a:pt x="42194" y="61843"/>
                </a:lnTo>
                <a:lnTo>
                  <a:pt x="42275" y="61813"/>
                </a:lnTo>
                <a:lnTo>
                  <a:pt x="42355" y="61773"/>
                </a:lnTo>
                <a:lnTo>
                  <a:pt x="42425" y="61732"/>
                </a:lnTo>
                <a:lnTo>
                  <a:pt x="42486" y="61692"/>
                </a:lnTo>
                <a:lnTo>
                  <a:pt x="42536" y="61642"/>
                </a:lnTo>
                <a:lnTo>
                  <a:pt x="42586" y="61592"/>
                </a:lnTo>
                <a:lnTo>
                  <a:pt x="42626" y="61531"/>
                </a:lnTo>
                <a:lnTo>
                  <a:pt x="42667" y="61471"/>
                </a:lnTo>
                <a:lnTo>
                  <a:pt x="42697" y="61411"/>
                </a:lnTo>
                <a:lnTo>
                  <a:pt x="42717" y="61340"/>
                </a:lnTo>
                <a:lnTo>
                  <a:pt x="42737" y="61280"/>
                </a:lnTo>
                <a:lnTo>
                  <a:pt x="42747" y="61210"/>
                </a:lnTo>
                <a:lnTo>
                  <a:pt x="42747" y="61139"/>
                </a:lnTo>
                <a:lnTo>
                  <a:pt x="42747" y="61069"/>
                </a:lnTo>
                <a:lnTo>
                  <a:pt x="42737" y="60999"/>
                </a:lnTo>
                <a:lnTo>
                  <a:pt x="42717" y="60928"/>
                </a:lnTo>
                <a:lnTo>
                  <a:pt x="42697" y="60858"/>
                </a:lnTo>
                <a:lnTo>
                  <a:pt x="42667" y="60788"/>
                </a:lnTo>
                <a:lnTo>
                  <a:pt x="39229" y="54295"/>
                </a:lnTo>
                <a:lnTo>
                  <a:pt x="39229" y="54295"/>
                </a:lnTo>
                <a:lnTo>
                  <a:pt x="40526" y="54968"/>
                </a:lnTo>
                <a:lnTo>
                  <a:pt x="41732" y="55611"/>
                </a:lnTo>
                <a:lnTo>
                  <a:pt x="43782" y="56707"/>
                </a:lnTo>
                <a:lnTo>
                  <a:pt x="45169" y="57451"/>
                </a:lnTo>
                <a:lnTo>
                  <a:pt x="45692" y="57742"/>
                </a:lnTo>
                <a:lnTo>
                  <a:pt x="45772" y="57782"/>
                </a:lnTo>
                <a:lnTo>
                  <a:pt x="45863" y="57823"/>
                </a:lnTo>
                <a:lnTo>
                  <a:pt x="46034" y="57873"/>
                </a:lnTo>
                <a:lnTo>
                  <a:pt x="46215" y="57913"/>
                </a:lnTo>
                <a:lnTo>
                  <a:pt x="46395" y="57923"/>
                </a:lnTo>
                <a:lnTo>
                  <a:pt x="46486" y="57913"/>
                </a:lnTo>
                <a:lnTo>
                  <a:pt x="46586" y="57913"/>
                </a:lnTo>
                <a:lnTo>
                  <a:pt x="46677" y="57893"/>
                </a:lnTo>
                <a:lnTo>
                  <a:pt x="46777" y="57873"/>
                </a:lnTo>
                <a:lnTo>
                  <a:pt x="46868" y="57843"/>
                </a:lnTo>
                <a:lnTo>
                  <a:pt x="46958" y="57813"/>
                </a:lnTo>
                <a:lnTo>
                  <a:pt x="47039" y="57772"/>
                </a:lnTo>
                <a:lnTo>
                  <a:pt x="47129" y="57722"/>
                </a:lnTo>
                <a:lnTo>
                  <a:pt x="47210" y="57672"/>
                </a:lnTo>
                <a:lnTo>
                  <a:pt x="47290" y="57612"/>
                </a:lnTo>
                <a:lnTo>
                  <a:pt x="47360" y="57551"/>
                </a:lnTo>
                <a:lnTo>
                  <a:pt x="47431" y="57491"/>
                </a:lnTo>
                <a:lnTo>
                  <a:pt x="47501" y="57410"/>
                </a:lnTo>
                <a:lnTo>
                  <a:pt x="47561" y="57340"/>
                </a:lnTo>
                <a:lnTo>
                  <a:pt x="47622" y="57250"/>
                </a:lnTo>
                <a:lnTo>
                  <a:pt x="47672" y="57169"/>
                </a:lnTo>
                <a:lnTo>
                  <a:pt x="47742" y="57029"/>
                </a:lnTo>
                <a:lnTo>
                  <a:pt x="47793" y="56888"/>
                </a:lnTo>
                <a:lnTo>
                  <a:pt x="47823" y="56757"/>
                </a:lnTo>
                <a:lnTo>
                  <a:pt x="47843" y="56616"/>
                </a:lnTo>
                <a:lnTo>
                  <a:pt x="47853" y="56466"/>
                </a:lnTo>
                <a:lnTo>
                  <a:pt x="47853" y="56325"/>
                </a:lnTo>
                <a:lnTo>
                  <a:pt x="47833" y="56194"/>
                </a:lnTo>
                <a:lnTo>
                  <a:pt x="47793" y="56054"/>
                </a:lnTo>
                <a:lnTo>
                  <a:pt x="47752" y="55923"/>
                </a:lnTo>
                <a:lnTo>
                  <a:pt x="47692" y="55792"/>
                </a:lnTo>
                <a:lnTo>
                  <a:pt x="47622" y="55672"/>
                </a:lnTo>
                <a:lnTo>
                  <a:pt x="47541" y="55561"/>
                </a:lnTo>
                <a:lnTo>
                  <a:pt x="47451" y="55451"/>
                </a:lnTo>
                <a:lnTo>
                  <a:pt x="47340" y="55350"/>
                </a:lnTo>
                <a:lnTo>
                  <a:pt x="47230" y="55260"/>
                </a:lnTo>
                <a:lnTo>
                  <a:pt x="47099" y="55179"/>
                </a:lnTo>
                <a:lnTo>
                  <a:pt x="46566" y="54888"/>
                </a:lnTo>
                <a:lnTo>
                  <a:pt x="45149" y="54124"/>
                </a:lnTo>
                <a:lnTo>
                  <a:pt x="43059" y="53008"/>
                </a:lnTo>
                <a:lnTo>
                  <a:pt x="41822" y="52355"/>
                </a:lnTo>
                <a:lnTo>
                  <a:pt x="40506" y="51661"/>
                </a:lnTo>
                <a:lnTo>
                  <a:pt x="40063" y="51430"/>
                </a:lnTo>
                <a:lnTo>
                  <a:pt x="39671" y="51189"/>
                </a:lnTo>
                <a:lnTo>
                  <a:pt x="39310" y="50948"/>
                </a:lnTo>
                <a:lnTo>
                  <a:pt x="38988" y="50707"/>
                </a:lnTo>
                <a:lnTo>
                  <a:pt x="38697" y="50455"/>
                </a:lnTo>
                <a:lnTo>
                  <a:pt x="38425" y="50214"/>
                </a:lnTo>
                <a:lnTo>
                  <a:pt x="38184" y="49963"/>
                </a:lnTo>
                <a:lnTo>
                  <a:pt x="37973" y="49712"/>
                </a:lnTo>
                <a:lnTo>
                  <a:pt x="37782" y="49470"/>
                </a:lnTo>
                <a:lnTo>
                  <a:pt x="37601" y="49209"/>
                </a:lnTo>
                <a:lnTo>
                  <a:pt x="37440" y="48958"/>
                </a:lnTo>
                <a:lnTo>
                  <a:pt x="37300" y="48706"/>
                </a:lnTo>
                <a:lnTo>
                  <a:pt x="37159" y="48445"/>
                </a:lnTo>
                <a:lnTo>
                  <a:pt x="37028" y="48184"/>
                </a:lnTo>
                <a:lnTo>
                  <a:pt x="36777" y="47661"/>
                </a:lnTo>
                <a:lnTo>
                  <a:pt x="36475" y="47028"/>
                </a:lnTo>
                <a:lnTo>
                  <a:pt x="36304" y="46706"/>
                </a:lnTo>
                <a:lnTo>
                  <a:pt x="36134" y="46385"/>
                </a:lnTo>
                <a:lnTo>
                  <a:pt x="36043" y="46224"/>
                </a:lnTo>
                <a:lnTo>
                  <a:pt x="36747" y="46334"/>
                </a:lnTo>
                <a:lnTo>
                  <a:pt x="37470" y="46465"/>
                </a:lnTo>
                <a:lnTo>
                  <a:pt x="38204" y="46626"/>
                </a:lnTo>
                <a:lnTo>
                  <a:pt x="38556" y="46706"/>
                </a:lnTo>
                <a:lnTo>
                  <a:pt x="38908" y="46797"/>
                </a:lnTo>
                <a:lnTo>
                  <a:pt x="39249" y="46897"/>
                </a:lnTo>
                <a:lnTo>
                  <a:pt x="39571" y="46998"/>
                </a:lnTo>
                <a:lnTo>
                  <a:pt x="39883" y="47098"/>
                </a:lnTo>
                <a:lnTo>
                  <a:pt x="40184" y="47219"/>
                </a:lnTo>
                <a:lnTo>
                  <a:pt x="40466" y="47330"/>
                </a:lnTo>
                <a:lnTo>
                  <a:pt x="40717" y="47450"/>
                </a:lnTo>
                <a:lnTo>
                  <a:pt x="40948" y="47581"/>
                </a:lnTo>
                <a:lnTo>
                  <a:pt x="41159" y="47721"/>
                </a:lnTo>
                <a:lnTo>
                  <a:pt x="45240" y="50636"/>
                </a:lnTo>
                <a:lnTo>
                  <a:pt x="45340" y="50697"/>
                </a:lnTo>
                <a:lnTo>
                  <a:pt x="45451" y="50737"/>
                </a:lnTo>
                <a:lnTo>
                  <a:pt x="45551" y="50767"/>
                </a:lnTo>
                <a:lnTo>
                  <a:pt x="45662" y="50777"/>
                </a:lnTo>
                <a:lnTo>
                  <a:pt x="45752" y="50767"/>
                </a:lnTo>
                <a:lnTo>
                  <a:pt x="45833" y="50757"/>
                </a:lnTo>
                <a:lnTo>
                  <a:pt x="45913" y="50727"/>
                </a:lnTo>
                <a:lnTo>
                  <a:pt x="45993" y="50697"/>
                </a:lnTo>
                <a:lnTo>
                  <a:pt x="46074" y="50646"/>
                </a:lnTo>
                <a:lnTo>
                  <a:pt x="46134" y="50596"/>
                </a:lnTo>
                <a:lnTo>
                  <a:pt x="46205" y="50536"/>
                </a:lnTo>
                <a:lnTo>
                  <a:pt x="46255" y="50465"/>
                </a:lnTo>
                <a:lnTo>
                  <a:pt x="46295" y="50405"/>
                </a:lnTo>
                <a:lnTo>
                  <a:pt x="46335" y="50335"/>
                </a:lnTo>
                <a:lnTo>
                  <a:pt x="46355" y="50274"/>
                </a:lnTo>
                <a:lnTo>
                  <a:pt x="46375" y="50204"/>
                </a:lnTo>
                <a:lnTo>
                  <a:pt x="46385" y="50134"/>
                </a:lnTo>
                <a:lnTo>
                  <a:pt x="46395" y="50063"/>
                </a:lnTo>
                <a:lnTo>
                  <a:pt x="46395" y="49993"/>
                </a:lnTo>
                <a:lnTo>
                  <a:pt x="46385" y="49923"/>
                </a:lnTo>
                <a:lnTo>
                  <a:pt x="46375" y="49852"/>
                </a:lnTo>
                <a:lnTo>
                  <a:pt x="46345" y="49792"/>
                </a:lnTo>
                <a:lnTo>
                  <a:pt x="46325" y="49722"/>
                </a:lnTo>
                <a:lnTo>
                  <a:pt x="46285" y="49661"/>
                </a:lnTo>
                <a:lnTo>
                  <a:pt x="46245" y="49601"/>
                </a:lnTo>
                <a:lnTo>
                  <a:pt x="46205" y="49551"/>
                </a:lnTo>
                <a:lnTo>
                  <a:pt x="46144" y="49490"/>
                </a:lnTo>
                <a:lnTo>
                  <a:pt x="46094" y="49450"/>
                </a:lnTo>
                <a:lnTo>
                  <a:pt x="42003" y="46535"/>
                </a:lnTo>
                <a:lnTo>
                  <a:pt x="41863" y="46435"/>
                </a:lnTo>
                <a:lnTo>
                  <a:pt x="41702" y="46334"/>
                </a:lnTo>
                <a:lnTo>
                  <a:pt x="41541" y="46244"/>
                </a:lnTo>
                <a:lnTo>
                  <a:pt x="41370" y="46154"/>
                </a:lnTo>
                <a:lnTo>
                  <a:pt x="40998" y="45983"/>
                </a:lnTo>
                <a:lnTo>
                  <a:pt x="40606" y="45822"/>
                </a:lnTo>
                <a:lnTo>
                  <a:pt x="40184" y="45671"/>
                </a:lnTo>
                <a:lnTo>
                  <a:pt x="39752" y="45530"/>
                </a:lnTo>
                <a:lnTo>
                  <a:pt x="39310" y="45400"/>
                </a:lnTo>
                <a:lnTo>
                  <a:pt x="38857" y="45279"/>
                </a:lnTo>
                <a:lnTo>
                  <a:pt x="38395" y="45169"/>
                </a:lnTo>
                <a:lnTo>
                  <a:pt x="37933" y="45078"/>
                </a:lnTo>
                <a:lnTo>
                  <a:pt x="37480" y="44988"/>
                </a:lnTo>
                <a:lnTo>
                  <a:pt x="37028" y="44907"/>
                </a:lnTo>
                <a:lnTo>
                  <a:pt x="36174" y="44767"/>
                </a:lnTo>
                <a:lnTo>
                  <a:pt x="35410" y="44656"/>
                </a:lnTo>
                <a:lnTo>
                  <a:pt x="34757" y="42917"/>
                </a:lnTo>
                <a:lnTo>
                  <a:pt x="34043" y="40957"/>
                </a:lnTo>
                <a:lnTo>
                  <a:pt x="38224" y="35158"/>
                </a:lnTo>
                <a:lnTo>
                  <a:pt x="39762" y="32092"/>
                </a:lnTo>
                <a:lnTo>
                  <a:pt x="40496" y="32042"/>
                </a:lnTo>
                <a:lnTo>
                  <a:pt x="41189" y="32012"/>
                </a:lnTo>
                <a:lnTo>
                  <a:pt x="41853" y="32002"/>
                </a:lnTo>
                <a:lnTo>
                  <a:pt x="42466" y="31992"/>
                </a:lnTo>
                <a:lnTo>
                  <a:pt x="42496" y="32303"/>
                </a:lnTo>
                <a:lnTo>
                  <a:pt x="42546" y="32625"/>
                </a:lnTo>
                <a:lnTo>
                  <a:pt x="42596" y="32957"/>
                </a:lnTo>
                <a:lnTo>
                  <a:pt x="42667" y="33309"/>
                </a:lnTo>
                <a:lnTo>
                  <a:pt x="42757" y="33670"/>
                </a:lnTo>
                <a:lnTo>
                  <a:pt x="42858" y="34042"/>
                </a:lnTo>
                <a:lnTo>
                  <a:pt x="42978" y="34414"/>
                </a:lnTo>
                <a:lnTo>
                  <a:pt x="43129" y="34786"/>
                </a:lnTo>
                <a:lnTo>
                  <a:pt x="43290" y="35168"/>
                </a:lnTo>
                <a:lnTo>
                  <a:pt x="43481" y="35540"/>
                </a:lnTo>
                <a:lnTo>
                  <a:pt x="43581" y="35731"/>
                </a:lnTo>
                <a:lnTo>
                  <a:pt x="43692" y="35912"/>
                </a:lnTo>
                <a:lnTo>
                  <a:pt x="43812" y="36103"/>
                </a:lnTo>
                <a:lnTo>
                  <a:pt x="43943" y="36284"/>
                </a:lnTo>
                <a:lnTo>
                  <a:pt x="44074" y="36454"/>
                </a:lnTo>
                <a:lnTo>
                  <a:pt x="44214" y="36635"/>
                </a:lnTo>
                <a:lnTo>
                  <a:pt x="44355" y="36806"/>
                </a:lnTo>
                <a:lnTo>
                  <a:pt x="44516" y="36977"/>
                </a:lnTo>
                <a:lnTo>
                  <a:pt x="44677" y="37148"/>
                </a:lnTo>
                <a:lnTo>
                  <a:pt x="44848" y="37309"/>
                </a:lnTo>
                <a:lnTo>
                  <a:pt x="45019" y="37470"/>
                </a:lnTo>
                <a:lnTo>
                  <a:pt x="45209" y="37630"/>
                </a:lnTo>
                <a:lnTo>
                  <a:pt x="45762" y="38053"/>
                </a:lnTo>
                <a:lnTo>
                  <a:pt x="46285" y="38435"/>
                </a:lnTo>
                <a:lnTo>
                  <a:pt x="46777" y="38766"/>
                </a:lnTo>
                <a:lnTo>
                  <a:pt x="47240" y="39048"/>
                </a:lnTo>
                <a:lnTo>
                  <a:pt x="47672" y="39299"/>
                </a:lnTo>
                <a:lnTo>
                  <a:pt x="48084" y="39510"/>
                </a:lnTo>
                <a:lnTo>
                  <a:pt x="48456" y="39691"/>
                </a:lnTo>
                <a:lnTo>
                  <a:pt x="48798" y="39842"/>
                </a:lnTo>
                <a:lnTo>
                  <a:pt x="49099" y="39962"/>
                </a:lnTo>
                <a:lnTo>
                  <a:pt x="49371" y="40053"/>
                </a:lnTo>
                <a:lnTo>
                  <a:pt x="49612" y="40133"/>
                </a:lnTo>
                <a:lnTo>
                  <a:pt x="49823" y="40183"/>
                </a:lnTo>
                <a:lnTo>
                  <a:pt x="49994" y="40224"/>
                </a:lnTo>
                <a:lnTo>
                  <a:pt x="50124" y="40244"/>
                </a:lnTo>
                <a:lnTo>
                  <a:pt x="50275" y="40264"/>
                </a:lnTo>
                <a:lnTo>
                  <a:pt x="50395" y="38815"/>
                </a:lnTo>
                <a:lnTo>
                  <a:pt x="50395" y="38815"/>
                </a:lnTo>
                <a:lnTo>
                  <a:pt x="50285" y="38796"/>
                </a:lnTo>
                <a:lnTo>
                  <a:pt x="50144" y="38766"/>
                </a:lnTo>
                <a:lnTo>
                  <a:pt x="49984" y="38726"/>
                </a:lnTo>
                <a:lnTo>
                  <a:pt x="49803" y="38666"/>
                </a:lnTo>
                <a:lnTo>
                  <a:pt x="49592" y="38585"/>
                </a:lnTo>
                <a:lnTo>
                  <a:pt x="49371" y="38495"/>
                </a:lnTo>
                <a:lnTo>
                  <a:pt x="49119" y="38394"/>
                </a:lnTo>
                <a:lnTo>
                  <a:pt x="48858" y="38264"/>
                </a:lnTo>
                <a:lnTo>
                  <a:pt x="48566" y="38123"/>
                </a:lnTo>
                <a:lnTo>
                  <a:pt x="48265" y="37952"/>
                </a:lnTo>
                <a:lnTo>
                  <a:pt x="47943" y="37771"/>
                </a:lnTo>
                <a:lnTo>
                  <a:pt x="47612" y="37560"/>
                </a:lnTo>
                <a:lnTo>
                  <a:pt x="47260" y="37329"/>
                </a:lnTo>
                <a:lnTo>
                  <a:pt x="46898" y="37078"/>
                </a:lnTo>
                <a:lnTo>
                  <a:pt x="46516" y="36796"/>
                </a:lnTo>
                <a:lnTo>
                  <a:pt x="46124" y="36485"/>
                </a:lnTo>
                <a:lnTo>
                  <a:pt x="45983" y="36374"/>
                </a:lnTo>
                <a:lnTo>
                  <a:pt x="45843" y="36253"/>
                </a:lnTo>
                <a:lnTo>
                  <a:pt x="45712" y="36123"/>
                </a:lnTo>
                <a:lnTo>
                  <a:pt x="45591" y="35992"/>
                </a:lnTo>
                <a:lnTo>
                  <a:pt x="45471" y="35861"/>
                </a:lnTo>
                <a:lnTo>
                  <a:pt x="45360" y="35731"/>
                </a:lnTo>
                <a:lnTo>
                  <a:pt x="45149" y="35459"/>
                </a:lnTo>
                <a:lnTo>
                  <a:pt x="44958" y="35178"/>
                </a:lnTo>
                <a:lnTo>
                  <a:pt x="44787" y="34887"/>
                </a:lnTo>
                <a:lnTo>
                  <a:pt x="44637" y="34595"/>
                </a:lnTo>
                <a:lnTo>
                  <a:pt x="44506" y="34294"/>
                </a:lnTo>
                <a:lnTo>
                  <a:pt x="44385" y="34002"/>
                </a:lnTo>
                <a:lnTo>
                  <a:pt x="44285" y="33701"/>
                </a:lnTo>
                <a:lnTo>
                  <a:pt x="44204" y="33409"/>
                </a:lnTo>
                <a:lnTo>
                  <a:pt x="44124" y="33118"/>
                </a:lnTo>
                <a:lnTo>
                  <a:pt x="44064" y="32836"/>
                </a:lnTo>
                <a:lnTo>
                  <a:pt x="44013" y="32565"/>
                </a:lnTo>
                <a:lnTo>
                  <a:pt x="43973" y="32303"/>
                </a:lnTo>
                <a:lnTo>
                  <a:pt x="43943" y="32052"/>
                </a:lnTo>
                <a:lnTo>
                  <a:pt x="43943" y="32052"/>
                </a:lnTo>
                <a:lnTo>
                  <a:pt x="44456" y="32102"/>
                </a:lnTo>
                <a:lnTo>
                  <a:pt x="44908" y="32163"/>
                </a:lnTo>
                <a:lnTo>
                  <a:pt x="45330" y="32243"/>
                </a:lnTo>
                <a:lnTo>
                  <a:pt x="45521" y="32283"/>
                </a:lnTo>
                <a:lnTo>
                  <a:pt x="45702" y="32334"/>
                </a:lnTo>
                <a:lnTo>
                  <a:pt x="46235" y="32494"/>
                </a:lnTo>
                <a:lnTo>
                  <a:pt x="46757" y="32665"/>
                </a:lnTo>
                <a:lnTo>
                  <a:pt x="47270" y="32836"/>
                </a:lnTo>
                <a:lnTo>
                  <a:pt x="47762" y="33027"/>
                </a:lnTo>
                <a:lnTo>
                  <a:pt x="48245" y="33218"/>
                </a:lnTo>
                <a:lnTo>
                  <a:pt x="48707" y="33409"/>
                </a:lnTo>
                <a:lnTo>
                  <a:pt x="49159" y="33610"/>
                </a:lnTo>
                <a:lnTo>
                  <a:pt x="49602" y="33811"/>
                </a:lnTo>
                <a:lnTo>
                  <a:pt x="50024" y="34022"/>
                </a:lnTo>
                <a:lnTo>
                  <a:pt x="50436" y="34233"/>
                </a:lnTo>
                <a:lnTo>
                  <a:pt x="50828" y="34434"/>
                </a:lnTo>
                <a:lnTo>
                  <a:pt x="51210" y="34645"/>
                </a:lnTo>
                <a:lnTo>
                  <a:pt x="51582" y="34856"/>
                </a:lnTo>
                <a:lnTo>
                  <a:pt x="51923" y="35067"/>
                </a:lnTo>
                <a:lnTo>
                  <a:pt x="52577" y="35470"/>
                </a:lnTo>
                <a:lnTo>
                  <a:pt x="54446" y="42073"/>
                </a:lnTo>
                <a:lnTo>
                  <a:pt x="54486" y="42183"/>
                </a:lnTo>
                <a:lnTo>
                  <a:pt x="54547" y="42294"/>
                </a:lnTo>
                <a:lnTo>
                  <a:pt x="54627" y="42384"/>
                </a:lnTo>
                <a:lnTo>
                  <a:pt x="54718" y="42455"/>
                </a:lnTo>
                <a:lnTo>
                  <a:pt x="54808" y="42515"/>
                </a:lnTo>
                <a:lnTo>
                  <a:pt x="54919" y="42565"/>
                </a:lnTo>
                <a:lnTo>
                  <a:pt x="55029" y="42596"/>
                </a:lnTo>
                <a:lnTo>
                  <a:pt x="55150" y="42606"/>
                </a:lnTo>
                <a:lnTo>
                  <a:pt x="55250" y="42596"/>
                </a:lnTo>
                <a:lnTo>
                  <a:pt x="55351" y="42575"/>
                </a:lnTo>
                <a:lnTo>
                  <a:pt x="55421" y="42555"/>
                </a:lnTo>
                <a:lnTo>
                  <a:pt x="55481" y="42515"/>
                </a:lnTo>
                <a:lnTo>
                  <a:pt x="55552" y="42485"/>
                </a:lnTo>
                <a:lnTo>
                  <a:pt x="55602" y="42445"/>
                </a:lnTo>
                <a:lnTo>
                  <a:pt x="55662" y="42395"/>
                </a:lnTo>
                <a:lnTo>
                  <a:pt x="55703" y="42344"/>
                </a:lnTo>
                <a:lnTo>
                  <a:pt x="55753" y="42284"/>
                </a:lnTo>
                <a:lnTo>
                  <a:pt x="55783" y="42224"/>
                </a:lnTo>
                <a:lnTo>
                  <a:pt x="55813" y="42163"/>
                </a:lnTo>
                <a:lnTo>
                  <a:pt x="55843" y="42103"/>
                </a:lnTo>
                <a:lnTo>
                  <a:pt x="55863" y="42033"/>
                </a:lnTo>
                <a:lnTo>
                  <a:pt x="55873" y="41962"/>
                </a:lnTo>
                <a:lnTo>
                  <a:pt x="55873" y="41892"/>
                </a:lnTo>
                <a:lnTo>
                  <a:pt x="55873" y="41822"/>
                </a:lnTo>
                <a:lnTo>
                  <a:pt x="55863" y="41751"/>
                </a:lnTo>
                <a:lnTo>
                  <a:pt x="55853" y="41671"/>
                </a:lnTo>
                <a:lnTo>
                  <a:pt x="54476" y="36836"/>
                </a:lnTo>
                <a:lnTo>
                  <a:pt x="54888" y="37168"/>
                </a:lnTo>
                <a:lnTo>
                  <a:pt x="55180" y="37419"/>
                </a:lnTo>
                <a:lnTo>
                  <a:pt x="55431" y="37651"/>
                </a:lnTo>
                <a:lnTo>
                  <a:pt x="55542" y="37751"/>
                </a:lnTo>
                <a:lnTo>
                  <a:pt x="55662" y="37842"/>
                </a:lnTo>
                <a:lnTo>
                  <a:pt x="55783" y="37912"/>
                </a:lnTo>
                <a:lnTo>
                  <a:pt x="55914" y="37972"/>
                </a:lnTo>
                <a:lnTo>
                  <a:pt x="56044" y="38022"/>
                </a:lnTo>
                <a:lnTo>
                  <a:pt x="56185" y="38053"/>
                </a:lnTo>
                <a:lnTo>
                  <a:pt x="56326" y="38073"/>
                </a:lnTo>
                <a:lnTo>
                  <a:pt x="56466" y="38083"/>
                </a:lnTo>
                <a:lnTo>
                  <a:pt x="56597" y="38073"/>
                </a:lnTo>
                <a:lnTo>
                  <a:pt x="56738" y="38053"/>
                </a:lnTo>
                <a:lnTo>
                  <a:pt x="56878" y="38022"/>
                </a:lnTo>
                <a:lnTo>
                  <a:pt x="57009" y="37972"/>
                </a:lnTo>
                <a:lnTo>
                  <a:pt x="57140" y="37912"/>
                </a:lnTo>
                <a:lnTo>
                  <a:pt x="57260" y="37842"/>
                </a:lnTo>
                <a:lnTo>
                  <a:pt x="57381" y="37751"/>
                </a:lnTo>
                <a:lnTo>
                  <a:pt x="57492" y="37651"/>
                </a:lnTo>
                <a:lnTo>
                  <a:pt x="57592" y="37540"/>
                </a:lnTo>
                <a:lnTo>
                  <a:pt x="57683" y="37419"/>
                </a:lnTo>
                <a:lnTo>
                  <a:pt x="57753" y="37299"/>
                </a:lnTo>
                <a:lnTo>
                  <a:pt x="57813" y="37168"/>
                </a:lnTo>
                <a:lnTo>
                  <a:pt x="57863" y="37037"/>
                </a:lnTo>
                <a:lnTo>
                  <a:pt x="57894" y="36897"/>
                </a:lnTo>
                <a:lnTo>
                  <a:pt x="57914" y="36756"/>
                </a:lnTo>
                <a:lnTo>
                  <a:pt x="57924" y="36625"/>
                </a:lnTo>
                <a:lnTo>
                  <a:pt x="57914" y="36485"/>
                </a:lnTo>
                <a:lnTo>
                  <a:pt x="57894" y="36344"/>
                </a:lnTo>
                <a:lnTo>
                  <a:pt x="57863" y="36203"/>
                </a:lnTo>
                <a:lnTo>
                  <a:pt x="57813" y="36073"/>
                </a:lnTo>
                <a:lnTo>
                  <a:pt x="57753" y="35942"/>
                </a:lnTo>
                <a:lnTo>
                  <a:pt x="57683" y="35821"/>
                </a:lnTo>
                <a:lnTo>
                  <a:pt x="57592" y="35701"/>
                </a:lnTo>
                <a:lnTo>
                  <a:pt x="57492" y="35590"/>
                </a:lnTo>
                <a:lnTo>
                  <a:pt x="57391" y="35490"/>
                </a:lnTo>
                <a:lnTo>
                  <a:pt x="57160" y="35279"/>
                </a:lnTo>
                <a:lnTo>
                  <a:pt x="56808" y="34967"/>
                </a:lnTo>
                <a:lnTo>
                  <a:pt x="56326" y="34565"/>
                </a:lnTo>
                <a:lnTo>
                  <a:pt x="56034" y="34344"/>
                </a:lnTo>
                <a:lnTo>
                  <a:pt x="55723" y="34103"/>
                </a:lnTo>
                <a:lnTo>
                  <a:pt x="55381" y="33841"/>
                </a:lnTo>
                <a:lnTo>
                  <a:pt x="55009" y="33580"/>
                </a:lnTo>
                <a:lnTo>
                  <a:pt x="54597" y="33299"/>
                </a:lnTo>
                <a:lnTo>
                  <a:pt x="54165" y="33017"/>
                </a:lnTo>
                <a:lnTo>
                  <a:pt x="53712" y="32726"/>
                </a:lnTo>
                <a:lnTo>
                  <a:pt x="53220" y="32434"/>
                </a:lnTo>
                <a:lnTo>
                  <a:pt x="59592" y="30464"/>
                </a:lnTo>
                <a:lnTo>
                  <a:pt x="59663" y="30434"/>
                </a:lnTo>
                <a:lnTo>
                  <a:pt x="59733" y="30404"/>
                </a:lnTo>
                <a:lnTo>
                  <a:pt x="59793" y="30364"/>
                </a:lnTo>
                <a:lnTo>
                  <a:pt x="59854" y="30323"/>
                </a:lnTo>
                <a:lnTo>
                  <a:pt x="59904" y="30273"/>
                </a:lnTo>
                <a:lnTo>
                  <a:pt x="59944" y="30223"/>
                </a:lnTo>
                <a:lnTo>
                  <a:pt x="59994" y="30163"/>
                </a:lnTo>
                <a:lnTo>
                  <a:pt x="60024" y="30102"/>
                </a:lnTo>
                <a:lnTo>
                  <a:pt x="60055" y="30042"/>
                </a:lnTo>
                <a:lnTo>
                  <a:pt x="60075" y="29972"/>
                </a:lnTo>
                <a:lnTo>
                  <a:pt x="60095" y="29911"/>
                </a:lnTo>
                <a:lnTo>
                  <a:pt x="60105" y="29841"/>
                </a:lnTo>
                <a:lnTo>
                  <a:pt x="60105" y="29761"/>
                </a:lnTo>
                <a:lnTo>
                  <a:pt x="60105" y="29690"/>
                </a:lnTo>
                <a:lnTo>
                  <a:pt x="60095" y="29620"/>
                </a:lnTo>
                <a:lnTo>
                  <a:pt x="60075" y="29550"/>
                </a:lnTo>
                <a:lnTo>
                  <a:pt x="60055" y="29479"/>
                </a:lnTo>
                <a:lnTo>
                  <a:pt x="60014" y="29409"/>
                </a:lnTo>
                <a:lnTo>
                  <a:pt x="59984" y="29349"/>
                </a:lnTo>
                <a:lnTo>
                  <a:pt x="59934" y="29298"/>
                </a:lnTo>
                <a:lnTo>
                  <a:pt x="59894" y="29238"/>
                </a:lnTo>
                <a:lnTo>
                  <a:pt x="59833" y="29198"/>
                </a:lnTo>
                <a:lnTo>
                  <a:pt x="59783" y="29158"/>
                </a:lnTo>
                <a:lnTo>
                  <a:pt x="59723" y="29117"/>
                </a:lnTo>
                <a:lnTo>
                  <a:pt x="59652" y="29087"/>
                </a:lnTo>
                <a:lnTo>
                  <a:pt x="59592" y="29067"/>
                </a:lnTo>
                <a:lnTo>
                  <a:pt x="59522" y="29047"/>
                </a:lnTo>
                <a:lnTo>
                  <a:pt x="59451" y="29037"/>
                </a:lnTo>
                <a:lnTo>
                  <a:pt x="59311" y="29037"/>
                </a:lnTo>
                <a:lnTo>
                  <a:pt x="59240" y="29047"/>
                </a:lnTo>
                <a:lnTo>
                  <a:pt x="59160" y="29067"/>
                </a:lnTo>
                <a:lnTo>
                  <a:pt x="51431" y="31459"/>
                </a:lnTo>
                <a:lnTo>
                  <a:pt x="51049" y="31268"/>
                </a:lnTo>
                <a:lnTo>
                  <a:pt x="50657" y="31077"/>
                </a:lnTo>
                <a:lnTo>
                  <a:pt x="50245" y="30896"/>
                </a:lnTo>
                <a:lnTo>
                  <a:pt x="49833" y="30715"/>
                </a:lnTo>
                <a:lnTo>
                  <a:pt x="49401" y="30535"/>
                </a:lnTo>
                <a:lnTo>
                  <a:pt x="48958" y="30364"/>
                </a:lnTo>
                <a:lnTo>
                  <a:pt x="48516" y="30193"/>
                </a:lnTo>
                <a:lnTo>
                  <a:pt x="48054" y="30022"/>
                </a:lnTo>
                <a:lnTo>
                  <a:pt x="54718" y="27077"/>
                </a:lnTo>
                <a:lnTo>
                  <a:pt x="54778" y="27037"/>
                </a:lnTo>
                <a:lnTo>
                  <a:pt x="54838" y="27007"/>
                </a:lnTo>
                <a:lnTo>
                  <a:pt x="54898" y="26956"/>
                </a:lnTo>
                <a:lnTo>
                  <a:pt x="54949" y="26906"/>
                </a:lnTo>
                <a:lnTo>
                  <a:pt x="54999" y="26856"/>
                </a:lnTo>
                <a:lnTo>
                  <a:pt x="55039" y="26796"/>
                </a:lnTo>
                <a:lnTo>
                  <a:pt x="55069" y="26735"/>
                </a:lnTo>
                <a:lnTo>
                  <a:pt x="55099" y="26675"/>
                </a:lnTo>
                <a:lnTo>
                  <a:pt x="55120" y="26605"/>
                </a:lnTo>
                <a:lnTo>
                  <a:pt x="55140" y="26534"/>
                </a:lnTo>
                <a:lnTo>
                  <a:pt x="55150" y="26464"/>
                </a:lnTo>
                <a:lnTo>
                  <a:pt x="55150" y="26394"/>
                </a:lnTo>
                <a:lnTo>
                  <a:pt x="55140" y="26323"/>
                </a:lnTo>
                <a:lnTo>
                  <a:pt x="55130" y="26253"/>
                </a:lnTo>
                <a:lnTo>
                  <a:pt x="55110" y="26183"/>
                </a:lnTo>
                <a:lnTo>
                  <a:pt x="55089" y="26112"/>
                </a:lnTo>
                <a:lnTo>
                  <a:pt x="55049" y="26042"/>
                </a:lnTo>
                <a:lnTo>
                  <a:pt x="55009" y="25982"/>
                </a:lnTo>
                <a:lnTo>
                  <a:pt x="54969" y="25931"/>
                </a:lnTo>
                <a:lnTo>
                  <a:pt x="54919" y="25881"/>
                </a:lnTo>
                <a:lnTo>
                  <a:pt x="54868" y="25831"/>
                </a:lnTo>
                <a:lnTo>
                  <a:pt x="54808" y="25791"/>
                </a:lnTo>
                <a:lnTo>
                  <a:pt x="54748" y="25760"/>
                </a:lnTo>
                <a:lnTo>
                  <a:pt x="54677" y="25730"/>
                </a:lnTo>
                <a:lnTo>
                  <a:pt x="54617" y="25710"/>
                </a:lnTo>
                <a:lnTo>
                  <a:pt x="54547" y="25690"/>
                </a:lnTo>
                <a:lnTo>
                  <a:pt x="54476" y="25680"/>
                </a:lnTo>
                <a:lnTo>
                  <a:pt x="54336" y="25680"/>
                </a:lnTo>
                <a:lnTo>
                  <a:pt x="54265" y="25700"/>
                </a:lnTo>
                <a:lnTo>
                  <a:pt x="54195" y="25710"/>
                </a:lnTo>
                <a:lnTo>
                  <a:pt x="54125" y="25740"/>
                </a:lnTo>
                <a:lnTo>
                  <a:pt x="45903" y="29379"/>
                </a:lnTo>
                <a:lnTo>
                  <a:pt x="45601" y="29318"/>
                </a:lnTo>
                <a:lnTo>
                  <a:pt x="45270" y="29268"/>
                </a:lnTo>
                <a:lnTo>
                  <a:pt x="51753" y="22082"/>
                </a:lnTo>
                <a:lnTo>
                  <a:pt x="51803" y="22021"/>
                </a:lnTo>
                <a:lnTo>
                  <a:pt x="51843" y="21961"/>
                </a:lnTo>
                <a:lnTo>
                  <a:pt x="51873" y="21901"/>
                </a:lnTo>
                <a:lnTo>
                  <a:pt x="51903" y="21831"/>
                </a:lnTo>
                <a:lnTo>
                  <a:pt x="51923" y="21760"/>
                </a:lnTo>
                <a:lnTo>
                  <a:pt x="51933" y="21700"/>
                </a:lnTo>
                <a:lnTo>
                  <a:pt x="51944" y="21629"/>
                </a:lnTo>
                <a:lnTo>
                  <a:pt x="51933" y="21559"/>
                </a:lnTo>
                <a:lnTo>
                  <a:pt x="51933" y="21489"/>
                </a:lnTo>
                <a:lnTo>
                  <a:pt x="51913" y="21418"/>
                </a:lnTo>
                <a:lnTo>
                  <a:pt x="51893" y="21348"/>
                </a:lnTo>
                <a:lnTo>
                  <a:pt x="51873" y="21288"/>
                </a:lnTo>
                <a:lnTo>
                  <a:pt x="51833" y="21217"/>
                </a:lnTo>
                <a:lnTo>
                  <a:pt x="51793" y="21157"/>
                </a:lnTo>
                <a:lnTo>
                  <a:pt x="51753" y="21107"/>
                </a:lnTo>
                <a:lnTo>
                  <a:pt x="51702" y="21057"/>
                </a:lnTo>
                <a:lnTo>
                  <a:pt x="51642" y="21006"/>
                </a:lnTo>
                <a:lnTo>
                  <a:pt x="51582" y="20966"/>
                </a:lnTo>
                <a:lnTo>
                  <a:pt x="51511" y="20936"/>
                </a:lnTo>
                <a:lnTo>
                  <a:pt x="51451" y="20906"/>
                </a:lnTo>
                <a:lnTo>
                  <a:pt x="51381" y="20886"/>
                </a:lnTo>
                <a:lnTo>
                  <a:pt x="51310" y="20876"/>
                </a:lnTo>
                <a:lnTo>
                  <a:pt x="51240" y="20866"/>
                </a:lnTo>
                <a:lnTo>
                  <a:pt x="51170" y="20866"/>
                </a:lnTo>
                <a:lnTo>
                  <a:pt x="51099" y="20876"/>
                </a:lnTo>
                <a:lnTo>
                  <a:pt x="51029" y="20886"/>
                </a:lnTo>
                <a:lnTo>
                  <a:pt x="50969" y="20906"/>
                </a:lnTo>
                <a:lnTo>
                  <a:pt x="50898" y="20936"/>
                </a:lnTo>
                <a:lnTo>
                  <a:pt x="50838" y="20966"/>
                </a:lnTo>
                <a:lnTo>
                  <a:pt x="50778" y="21006"/>
                </a:lnTo>
                <a:lnTo>
                  <a:pt x="50717" y="21057"/>
                </a:lnTo>
                <a:lnTo>
                  <a:pt x="50667" y="21107"/>
                </a:lnTo>
                <a:lnTo>
                  <a:pt x="43461" y="29097"/>
                </a:lnTo>
                <a:lnTo>
                  <a:pt x="42978" y="29087"/>
                </a:lnTo>
                <a:lnTo>
                  <a:pt x="42466" y="29077"/>
                </a:lnTo>
                <a:lnTo>
                  <a:pt x="41933" y="29077"/>
                </a:lnTo>
                <a:lnTo>
                  <a:pt x="41380" y="29087"/>
                </a:lnTo>
                <a:lnTo>
                  <a:pt x="40797" y="29107"/>
                </a:lnTo>
                <a:lnTo>
                  <a:pt x="40194" y="29137"/>
                </a:lnTo>
                <a:lnTo>
                  <a:pt x="39571" y="29178"/>
                </a:lnTo>
                <a:lnTo>
                  <a:pt x="38918" y="29228"/>
                </a:lnTo>
                <a:lnTo>
                  <a:pt x="34777" y="26022"/>
                </a:lnTo>
                <a:lnTo>
                  <a:pt x="35048" y="24564"/>
                </a:lnTo>
                <a:lnTo>
                  <a:pt x="35320" y="23127"/>
                </a:lnTo>
                <a:lnTo>
                  <a:pt x="35621" y="21589"/>
                </a:lnTo>
                <a:lnTo>
                  <a:pt x="41219" y="19810"/>
                </a:lnTo>
                <a:lnTo>
                  <a:pt x="41290" y="19780"/>
                </a:lnTo>
                <a:lnTo>
                  <a:pt x="41350" y="19750"/>
                </a:lnTo>
                <a:lnTo>
                  <a:pt x="41420" y="19710"/>
                </a:lnTo>
                <a:lnTo>
                  <a:pt x="41471" y="19670"/>
                </a:lnTo>
                <a:lnTo>
                  <a:pt x="41521" y="19619"/>
                </a:lnTo>
                <a:lnTo>
                  <a:pt x="41571" y="19569"/>
                </a:lnTo>
                <a:lnTo>
                  <a:pt x="41611" y="19509"/>
                </a:lnTo>
                <a:lnTo>
                  <a:pt x="41641" y="19448"/>
                </a:lnTo>
                <a:lnTo>
                  <a:pt x="41672" y="19388"/>
                </a:lnTo>
                <a:lnTo>
                  <a:pt x="41702" y="19318"/>
                </a:lnTo>
                <a:lnTo>
                  <a:pt x="41712" y="19247"/>
                </a:lnTo>
                <a:lnTo>
                  <a:pt x="41722" y="19177"/>
                </a:lnTo>
                <a:lnTo>
                  <a:pt x="41732" y="19107"/>
                </a:lnTo>
                <a:lnTo>
                  <a:pt x="41722" y="19036"/>
                </a:lnTo>
                <a:lnTo>
                  <a:pt x="41712" y="18966"/>
                </a:lnTo>
                <a:lnTo>
                  <a:pt x="41692" y="18896"/>
                </a:lnTo>
                <a:lnTo>
                  <a:pt x="41662" y="18825"/>
                </a:lnTo>
                <a:lnTo>
                  <a:pt x="41631" y="18755"/>
                </a:lnTo>
                <a:lnTo>
                  <a:pt x="41591" y="18695"/>
                </a:lnTo>
                <a:lnTo>
                  <a:pt x="41551" y="18634"/>
                </a:lnTo>
                <a:lnTo>
                  <a:pt x="41501" y="18584"/>
                </a:lnTo>
                <a:lnTo>
                  <a:pt x="41450" y="18544"/>
                </a:lnTo>
                <a:lnTo>
                  <a:pt x="41390" y="18504"/>
                </a:lnTo>
                <a:lnTo>
                  <a:pt x="41330" y="18463"/>
                </a:lnTo>
                <a:lnTo>
                  <a:pt x="41270" y="18433"/>
                </a:lnTo>
                <a:lnTo>
                  <a:pt x="41199" y="18413"/>
                </a:lnTo>
                <a:lnTo>
                  <a:pt x="41139" y="18393"/>
                </a:lnTo>
                <a:lnTo>
                  <a:pt x="41069" y="18383"/>
                </a:lnTo>
                <a:lnTo>
                  <a:pt x="40918" y="18383"/>
                </a:lnTo>
                <a:lnTo>
                  <a:pt x="40847" y="18403"/>
                </a:lnTo>
                <a:lnTo>
                  <a:pt x="40777" y="18423"/>
                </a:lnTo>
                <a:lnTo>
                  <a:pt x="35973" y="19951"/>
                </a:lnTo>
                <a:lnTo>
                  <a:pt x="36264" y="18695"/>
                </a:lnTo>
                <a:lnTo>
                  <a:pt x="36415" y="18061"/>
                </a:lnTo>
                <a:lnTo>
                  <a:pt x="36576" y="17418"/>
                </a:lnTo>
                <a:lnTo>
                  <a:pt x="43642" y="14081"/>
                </a:lnTo>
                <a:lnTo>
                  <a:pt x="43712" y="14051"/>
                </a:lnTo>
                <a:lnTo>
                  <a:pt x="43772" y="14011"/>
                </a:lnTo>
                <a:lnTo>
                  <a:pt x="43822" y="13961"/>
                </a:lnTo>
                <a:lnTo>
                  <a:pt x="43873" y="13910"/>
                </a:lnTo>
                <a:lnTo>
                  <a:pt x="43923" y="13860"/>
                </a:lnTo>
                <a:lnTo>
                  <a:pt x="43963" y="13800"/>
                </a:lnTo>
                <a:lnTo>
                  <a:pt x="43993" y="13740"/>
                </a:lnTo>
                <a:lnTo>
                  <a:pt x="44013" y="13669"/>
                </a:lnTo>
                <a:lnTo>
                  <a:pt x="44044" y="13599"/>
                </a:lnTo>
                <a:lnTo>
                  <a:pt x="44054" y="13539"/>
                </a:lnTo>
                <a:lnTo>
                  <a:pt x="44064" y="13468"/>
                </a:lnTo>
                <a:lnTo>
                  <a:pt x="44064" y="13398"/>
                </a:lnTo>
                <a:lnTo>
                  <a:pt x="44054" y="13328"/>
                </a:lnTo>
                <a:lnTo>
                  <a:pt x="44044" y="13247"/>
                </a:lnTo>
                <a:lnTo>
                  <a:pt x="44023" y="13177"/>
                </a:lnTo>
                <a:lnTo>
                  <a:pt x="43993" y="13116"/>
                </a:lnTo>
                <a:lnTo>
                  <a:pt x="43953" y="13046"/>
                </a:lnTo>
                <a:lnTo>
                  <a:pt x="43913" y="12986"/>
                </a:lnTo>
                <a:lnTo>
                  <a:pt x="43873" y="12925"/>
                </a:lnTo>
                <a:lnTo>
                  <a:pt x="43822" y="12885"/>
                </a:lnTo>
                <a:lnTo>
                  <a:pt x="43762" y="12835"/>
                </a:lnTo>
                <a:lnTo>
                  <a:pt x="43702" y="12795"/>
                </a:lnTo>
                <a:lnTo>
                  <a:pt x="43642" y="12765"/>
                </a:lnTo>
                <a:lnTo>
                  <a:pt x="43581" y="12735"/>
                </a:lnTo>
                <a:lnTo>
                  <a:pt x="43511" y="12714"/>
                </a:lnTo>
                <a:lnTo>
                  <a:pt x="43441" y="12704"/>
                </a:lnTo>
                <a:lnTo>
                  <a:pt x="43370" y="12694"/>
                </a:lnTo>
                <a:lnTo>
                  <a:pt x="43300" y="12694"/>
                </a:lnTo>
                <a:lnTo>
                  <a:pt x="43229" y="12704"/>
                </a:lnTo>
                <a:lnTo>
                  <a:pt x="43159" y="12714"/>
                </a:lnTo>
                <a:lnTo>
                  <a:pt x="43089" y="12735"/>
                </a:lnTo>
                <a:lnTo>
                  <a:pt x="43018" y="12765"/>
                </a:lnTo>
                <a:lnTo>
                  <a:pt x="37088" y="15559"/>
                </a:lnTo>
                <a:lnTo>
                  <a:pt x="37269" y="14986"/>
                </a:lnTo>
                <a:lnTo>
                  <a:pt x="37450" y="14413"/>
                </a:lnTo>
                <a:lnTo>
                  <a:pt x="37641" y="13830"/>
                </a:lnTo>
                <a:lnTo>
                  <a:pt x="37842" y="13257"/>
                </a:lnTo>
                <a:lnTo>
                  <a:pt x="38043" y="12684"/>
                </a:lnTo>
                <a:lnTo>
                  <a:pt x="38264" y="12121"/>
                </a:lnTo>
                <a:lnTo>
                  <a:pt x="38486" y="11549"/>
                </a:lnTo>
                <a:lnTo>
                  <a:pt x="38727" y="10986"/>
                </a:lnTo>
                <a:lnTo>
                  <a:pt x="44265" y="7940"/>
                </a:lnTo>
                <a:lnTo>
                  <a:pt x="44335" y="7900"/>
                </a:lnTo>
                <a:lnTo>
                  <a:pt x="44385" y="7850"/>
                </a:lnTo>
                <a:lnTo>
                  <a:pt x="44446" y="7800"/>
                </a:lnTo>
                <a:lnTo>
                  <a:pt x="44486" y="7749"/>
                </a:lnTo>
                <a:lnTo>
                  <a:pt x="44526" y="7689"/>
                </a:lnTo>
                <a:lnTo>
                  <a:pt x="44566" y="7629"/>
                </a:lnTo>
                <a:lnTo>
                  <a:pt x="44596" y="7568"/>
                </a:lnTo>
                <a:lnTo>
                  <a:pt x="44616" y="7498"/>
                </a:lnTo>
                <a:lnTo>
                  <a:pt x="44637" y="7428"/>
                </a:lnTo>
                <a:lnTo>
                  <a:pt x="44647" y="7357"/>
                </a:lnTo>
                <a:lnTo>
                  <a:pt x="44647" y="7287"/>
                </a:lnTo>
                <a:lnTo>
                  <a:pt x="44637" y="7217"/>
                </a:lnTo>
                <a:lnTo>
                  <a:pt x="44627" y="7146"/>
                </a:lnTo>
                <a:lnTo>
                  <a:pt x="44616" y="7076"/>
                </a:lnTo>
                <a:lnTo>
                  <a:pt x="44586" y="7016"/>
                </a:lnTo>
                <a:lnTo>
                  <a:pt x="44556" y="6945"/>
                </a:lnTo>
                <a:lnTo>
                  <a:pt x="44516" y="6885"/>
                </a:lnTo>
                <a:lnTo>
                  <a:pt x="44466" y="6825"/>
                </a:lnTo>
                <a:lnTo>
                  <a:pt x="44426" y="6774"/>
                </a:lnTo>
                <a:lnTo>
                  <a:pt x="44365" y="6724"/>
                </a:lnTo>
                <a:lnTo>
                  <a:pt x="44305" y="6684"/>
                </a:lnTo>
                <a:lnTo>
                  <a:pt x="44245" y="6644"/>
                </a:lnTo>
                <a:lnTo>
                  <a:pt x="44184" y="6614"/>
                </a:lnTo>
                <a:lnTo>
                  <a:pt x="44114" y="6593"/>
                </a:lnTo>
                <a:lnTo>
                  <a:pt x="44054" y="6583"/>
                </a:lnTo>
                <a:lnTo>
                  <a:pt x="43983" y="6573"/>
                </a:lnTo>
                <a:lnTo>
                  <a:pt x="43913" y="6563"/>
                </a:lnTo>
                <a:lnTo>
                  <a:pt x="43843" y="6573"/>
                </a:lnTo>
                <a:lnTo>
                  <a:pt x="43772" y="6583"/>
                </a:lnTo>
                <a:lnTo>
                  <a:pt x="43702" y="6603"/>
                </a:lnTo>
                <a:lnTo>
                  <a:pt x="43632" y="6624"/>
                </a:lnTo>
                <a:lnTo>
                  <a:pt x="43561" y="6654"/>
                </a:lnTo>
                <a:lnTo>
                  <a:pt x="39812" y="8724"/>
                </a:lnTo>
                <a:lnTo>
                  <a:pt x="40003" y="8362"/>
                </a:lnTo>
                <a:lnTo>
                  <a:pt x="40204" y="8011"/>
                </a:lnTo>
                <a:lnTo>
                  <a:pt x="40415" y="7649"/>
                </a:lnTo>
                <a:lnTo>
                  <a:pt x="40626" y="7307"/>
                </a:lnTo>
                <a:lnTo>
                  <a:pt x="40837" y="6955"/>
                </a:lnTo>
                <a:lnTo>
                  <a:pt x="41059" y="6614"/>
                </a:lnTo>
                <a:lnTo>
                  <a:pt x="41290" y="6282"/>
                </a:lnTo>
                <a:lnTo>
                  <a:pt x="41531" y="5940"/>
                </a:lnTo>
                <a:lnTo>
                  <a:pt x="41772" y="5619"/>
                </a:lnTo>
                <a:lnTo>
                  <a:pt x="42013" y="5297"/>
                </a:lnTo>
                <a:lnTo>
                  <a:pt x="42265" y="4975"/>
                </a:lnTo>
                <a:lnTo>
                  <a:pt x="42526" y="4664"/>
                </a:lnTo>
                <a:lnTo>
                  <a:pt x="42787" y="4352"/>
                </a:lnTo>
                <a:lnTo>
                  <a:pt x="43069" y="4051"/>
                </a:lnTo>
                <a:lnTo>
                  <a:pt x="43340" y="3759"/>
                </a:lnTo>
                <a:lnTo>
                  <a:pt x="43632" y="3468"/>
                </a:lnTo>
                <a:lnTo>
                  <a:pt x="43732" y="3357"/>
                </a:lnTo>
                <a:lnTo>
                  <a:pt x="43812" y="3247"/>
                </a:lnTo>
                <a:lnTo>
                  <a:pt x="43893" y="3116"/>
                </a:lnTo>
                <a:lnTo>
                  <a:pt x="43953" y="2985"/>
                </a:lnTo>
                <a:lnTo>
                  <a:pt x="44003" y="2855"/>
                </a:lnTo>
                <a:lnTo>
                  <a:pt x="44034" y="2724"/>
                </a:lnTo>
                <a:lnTo>
                  <a:pt x="44054" y="2583"/>
                </a:lnTo>
                <a:lnTo>
                  <a:pt x="44064" y="2442"/>
                </a:lnTo>
                <a:lnTo>
                  <a:pt x="44054" y="2302"/>
                </a:lnTo>
                <a:lnTo>
                  <a:pt x="44034" y="2161"/>
                </a:lnTo>
                <a:lnTo>
                  <a:pt x="44003" y="2030"/>
                </a:lnTo>
                <a:lnTo>
                  <a:pt x="43953" y="1890"/>
                </a:lnTo>
                <a:lnTo>
                  <a:pt x="43903" y="1759"/>
                </a:lnTo>
                <a:lnTo>
                  <a:pt x="43822" y="1638"/>
                </a:lnTo>
                <a:lnTo>
                  <a:pt x="43742" y="1518"/>
                </a:lnTo>
                <a:lnTo>
                  <a:pt x="43642" y="1407"/>
                </a:lnTo>
                <a:lnTo>
                  <a:pt x="43531" y="1307"/>
                </a:lnTo>
                <a:lnTo>
                  <a:pt x="43410" y="1216"/>
                </a:lnTo>
                <a:lnTo>
                  <a:pt x="43290" y="1146"/>
                </a:lnTo>
                <a:lnTo>
                  <a:pt x="43159" y="1086"/>
                </a:lnTo>
                <a:lnTo>
                  <a:pt x="43028" y="1035"/>
                </a:lnTo>
                <a:lnTo>
                  <a:pt x="42888" y="1005"/>
                </a:lnTo>
                <a:lnTo>
                  <a:pt x="42747" y="985"/>
                </a:lnTo>
                <a:lnTo>
                  <a:pt x="42606" y="975"/>
                </a:lnTo>
                <a:lnTo>
                  <a:pt x="42476" y="985"/>
                </a:lnTo>
                <a:lnTo>
                  <a:pt x="42335" y="995"/>
                </a:lnTo>
                <a:lnTo>
                  <a:pt x="42194" y="1035"/>
                </a:lnTo>
                <a:lnTo>
                  <a:pt x="42064" y="1076"/>
                </a:lnTo>
                <a:lnTo>
                  <a:pt x="41933" y="1136"/>
                </a:lnTo>
                <a:lnTo>
                  <a:pt x="41802" y="1206"/>
                </a:lnTo>
                <a:lnTo>
                  <a:pt x="41692" y="1297"/>
                </a:lnTo>
                <a:lnTo>
                  <a:pt x="41581" y="1397"/>
                </a:lnTo>
                <a:lnTo>
                  <a:pt x="41229" y="1749"/>
                </a:lnTo>
                <a:lnTo>
                  <a:pt x="40878" y="2121"/>
                </a:lnTo>
                <a:lnTo>
                  <a:pt x="40536" y="2493"/>
                </a:lnTo>
                <a:lnTo>
                  <a:pt x="40204" y="2885"/>
                </a:lnTo>
                <a:lnTo>
                  <a:pt x="39883" y="3287"/>
                </a:lnTo>
                <a:lnTo>
                  <a:pt x="39561" y="3689"/>
                </a:lnTo>
                <a:lnTo>
                  <a:pt x="39249" y="4111"/>
                </a:lnTo>
                <a:lnTo>
                  <a:pt x="38938" y="4543"/>
                </a:lnTo>
                <a:lnTo>
                  <a:pt x="38646" y="4985"/>
                </a:lnTo>
                <a:lnTo>
                  <a:pt x="38345" y="5438"/>
                </a:lnTo>
                <a:lnTo>
                  <a:pt x="38063" y="5900"/>
                </a:lnTo>
                <a:lnTo>
                  <a:pt x="37782" y="6372"/>
                </a:lnTo>
                <a:lnTo>
                  <a:pt x="37501" y="6855"/>
                </a:lnTo>
                <a:lnTo>
                  <a:pt x="37229" y="7357"/>
                </a:lnTo>
                <a:lnTo>
                  <a:pt x="36968" y="7870"/>
                </a:lnTo>
                <a:lnTo>
                  <a:pt x="36707" y="8382"/>
                </a:lnTo>
                <a:lnTo>
                  <a:pt x="35139" y="2865"/>
                </a:lnTo>
                <a:lnTo>
                  <a:pt x="35108" y="2794"/>
                </a:lnTo>
                <a:lnTo>
                  <a:pt x="35078" y="2724"/>
                </a:lnTo>
                <a:lnTo>
                  <a:pt x="35038" y="2664"/>
                </a:lnTo>
                <a:lnTo>
                  <a:pt x="34998" y="2603"/>
                </a:lnTo>
                <a:lnTo>
                  <a:pt x="34958" y="2553"/>
                </a:lnTo>
                <a:lnTo>
                  <a:pt x="34897" y="2503"/>
                </a:lnTo>
                <a:lnTo>
                  <a:pt x="34847" y="2463"/>
                </a:lnTo>
                <a:lnTo>
                  <a:pt x="34787" y="2432"/>
                </a:lnTo>
                <a:lnTo>
                  <a:pt x="34727" y="2392"/>
                </a:lnTo>
                <a:lnTo>
                  <a:pt x="34656" y="2372"/>
                </a:lnTo>
                <a:lnTo>
                  <a:pt x="34586" y="2352"/>
                </a:lnTo>
                <a:lnTo>
                  <a:pt x="34525" y="2342"/>
                </a:lnTo>
                <a:lnTo>
                  <a:pt x="34445" y="2332"/>
                </a:lnTo>
                <a:lnTo>
                  <a:pt x="34375" y="2342"/>
                </a:lnTo>
                <a:lnTo>
                  <a:pt x="34304" y="2352"/>
                </a:lnTo>
                <a:lnTo>
                  <a:pt x="34234" y="2362"/>
                </a:lnTo>
                <a:lnTo>
                  <a:pt x="34164" y="2392"/>
                </a:lnTo>
                <a:lnTo>
                  <a:pt x="34093" y="2422"/>
                </a:lnTo>
                <a:lnTo>
                  <a:pt x="34033" y="2452"/>
                </a:lnTo>
                <a:lnTo>
                  <a:pt x="33973" y="2493"/>
                </a:lnTo>
                <a:lnTo>
                  <a:pt x="33922" y="2543"/>
                </a:lnTo>
                <a:lnTo>
                  <a:pt x="33872" y="2593"/>
                </a:lnTo>
                <a:lnTo>
                  <a:pt x="33832" y="2654"/>
                </a:lnTo>
                <a:lnTo>
                  <a:pt x="33792" y="2714"/>
                </a:lnTo>
                <a:lnTo>
                  <a:pt x="33762" y="2774"/>
                </a:lnTo>
                <a:lnTo>
                  <a:pt x="33742" y="2844"/>
                </a:lnTo>
                <a:lnTo>
                  <a:pt x="33721" y="2905"/>
                </a:lnTo>
                <a:lnTo>
                  <a:pt x="33711" y="2975"/>
                </a:lnTo>
                <a:lnTo>
                  <a:pt x="33701" y="3045"/>
                </a:lnTo>
                <a:lnTo>
                  <a:pt x="33701" y="3116"/>
                </a:lnTo>
                <a:lnTo>
                  <a:pt x="33711" y="3196"/>
                </a:lnTo>
                <a:lnTo>
                  <a:pt x="33731" y="3267"/>
                </a:lnTo>
                <a:lnTo>
                  <a:pt x="35792" y="10463"/>
                </a:lnTo>
                <a:lnTo>
                  <a:pt x="35561" y="11026"/>
                </a:lnTo>
                <a:lnTo>
                  <a:pt x="35350" y="11589"/>
                </a:lnTo>
                <a:lnTo>
                  <a:pt x="35129" y="12172"/>
                </a:lnTo>
                <a:lnTo>
                  <a:pt x="34928" y="12765"/>
                </a:lnTo>
                <a:lnTo>
                  <a:pt x="34686" y="13478"/>
                </a:lnTo>
                <a:lnTo>
                  <a:pt x="34455" y="14192"/>
                </a:lnTo>
                <a:lnTo>
                  <a:pt x="34244" y="14905"/>
                </a:lnTo>
                <a:lnTo>
                  <a:pt x="34043" y="15609"/>
                </a:lnTo>
                <a:lnTo>
                  <a:pt x="33852" y="16313"/>
                </a:lnTo>
                <a:lnTo>
                  <a:pt x="33671" y="17006"/>
                </a:lnTo>
                <a:lnTo>
                  <a:pt x="33500" y="17700"/>
                </a:lnTo>
                <a:lnTo>
                  <a:pt x="33339" y="18373"/>
                </a:lnTo>
                <a:lnTo>
                  <a:pt x="28445" y="12101"/>
                </a:lnTo>
                <a:lnTo>
                  <a:pt x="28394" y="12041"/>
                </a:lnTo>
                <a:lnTo>
                  <a:pt x="28344" y="11991"/>
                </a:lnTo>
                <a:lnTo>
                  <a:pt x="28284" y="11951"/>
                </a:lnTo>
                <a:lnTo>
                  <a:pt x="28224" y="11910"/>
                </a:lnTo>
                <a:lnTo>
                  <a:pt x="28163" y="11880"/>
                </a:lnTo>
                <a:lnTo>
                  <a:pt x="28093" y="11850"/>
                </a:lnTo>
                <a:lnTo>
                  <a:pt x="28023" y="11840"/>
                </a:lnTo>
                <a:lnTo>
                  <a:pt x="27952" y="11820"/>
                </a:lnTo>
                <a:lnTo>
                  <a:pt x="27822" y="11820"/>
                </a:lnTo>
                <a:lnTo>
                  <a:pt x="27751" y="11830"/>
                </a:lnTo>
                <a:lnTo>
                  <a:pt x="27681" y="11840"/>
                </a:lnTo>
                <a:lnTo>
                  <a:pt x="27611" y="11870"/>
                </a:lnTo>
                <a:lnTo>
                  <a:pt x="27540" y="11890"/>
                </a:lnTo>
                <a:lnTo>
                  <a:pt x="27480" y="11930"/>
                </a:lnTo>
                <a:lnTo>
                  <a:pt x="27420" y="11971"/>
                </a:lnTo>
                <a:lnTo>
                  <a:pt x="27359" y="12021"/>
                </a:lnTo>
                <a:lnTo>
                  <a:pt x="27309" y="12071"/>
                </a:lnTo>
                <a:lnTo>
                  <a:pt x="27269" y="12131"/>
                </a:lnTo>
                <a:lnTo>
                  <a:pt x="27229" y="12192"/>
                </a:lnTo>
                <a:lnTo>
                  <a:pt x="27198" y="12252"/>
                </a:lnTo>
                <a:lnTo>
                  <a:pt x="27178" y="12322"/>
                </a:lnTo>
                <a:lnTo>
                  <a:pt x="27158" y="12393"/>
                </a:lnTo>
                <a:lnTo>
                  <a:pt x="27148" y="12463"/>
                </a:lnTo>
                <a:lnTo>
                  <a:pt x="27138" y="12533"/>
                </a:lnTo>
                <a:lnTo>
                  <a:pt x="27138" y="12594"/>
                </a:lnTo>
                <a:lnTo>
                  <a:pt x="27148" y="12664"/>
                </a:lnTo>
                <a:lnTo>
                  <a:pt x="27158" y="12735"/>
                </a:lnTo>
                <a:lnTo>
                  <a:pt x="27188" y="12805"/>
                </a:lnTo>
                <a:lnTo>
                  <a:pt x="27209" y="12875"/>
                </a:lnTo>
                <a:lnTo>
                  <a:pt x="27249" y="12936"/>
                </a:lnTo>
                <a:lnTo>
                  <a:pt x="27289" y="12996"/>
                </a:lnTo>
                <a:lnTo>
                  <a:pt x="32927" y="20222"/>
                </a:lnTo>
                <a:lnTo>
                  <a:pt x="32726" y="21227"/>
                </a:lnTo>
                <a:lnTo>
                  <a:pt x="32535" y="22192"/>
                </a:lnTo>
                <a:lnTo>
                  <a:pt x="32184" y="24032"/>
                </a:lnTo>
                <a:lnTo>
                  <a:pt x="25631" y="23408"/>
                </a:lnTo>
                <a:lnTo>
                  <a:pt x="25590" y="23288"/>
                </a:lnTo>
                <a:lnTo>
                  <a:pt x="25540" y="23157"/>
                </a:lnTo>
                <a:lnTo>
                  <a:pt x="25480" y="23037"/>
                </a:lnTo>
                <a:lnTo>
                  <a:pt x="25399" y="22926"/>
                </a:lnTo>
                <a:lnTo>
                  <a:pt x="25078" y="22494"/>
                </a:lnTo>
                <a:lnTo>
                  <a:pt x="24736" y="22072"/>
                </a:lnTo>
                <a:lnTo>
                  <a:pt x="24394" y="21660"/>
                </a:lnTo>
                <a:lnTo>
                  <a:pt x="24032" y="21258"/>
                </a:lnTo>
                <a:lnTo>
                  <a:pt x="23862" y="20976"/>
                </a:lnTo>
                <a:lnTo>
                  <a:pt x="23701" y="20695"/>
                </a:lnTo>
                <a:lnTo>
                  <a:pt x="23550" y="20413"/>
                </a:lnTo>
                <a:lnTo>
                  <a:pt x="23409" y="20132"/>
                </a:lnTo>
                <a:lnTo>
                  <a:pt x="23269" y="19861"/>
                </a:lnTo>
                <a:lnTo>
                  <a:pt x="23138" y="19579"/>
                </a:lnTo>
                <a:lnTo>
                  <a:pt x="23027" y="19308"/>
                </a:lnTo>
                <a:lnTo>
                  <a:pt x="22907" y="19036"/>
                </a:lnTo>
                <a:lnTo>
                  <a:pt x="22806" y="18755"/>
                </a:lnTo>
                <a:lnTo>
                  <a:pt x="22716" y="18484"/>
                </a:lnTo>
                <a:lnTo>
                  <a:pt x="22625" y="18212"/>
                </a:lnTo>
                <a:lnTo>
                  <a:pt x="22545" y="17941"/>
                </a:lnTo>
                <a:lnTo>
                  <a:pt x="22475" y="17669"/>
                </a:lnTo>
                <a:lnTo>
                  <a:pt x="22414" y="17398"/>
                </a:lnTo>
                <a:lnTo>
                  <a:pt x="22354" y="17127"/>
                </a:lnTo>
                <a:lnTo>
                  <a:pt x="22304" y="16865"/>
                </a:lnTo>
                <a:lnTo>
                  <a:pt x="22243" y="16433"/>
                </a:lnTo>
                <a:lnTo>
                  <a:pt x="22203" y="16011"/>
                </a:lnTo>
                <a:lnTo>
                  <a:pt x="22183" y="15599"/>
                </a:lnTo>
                <a:lnTo>
                  <a:pt x="22173" y="15187"/>
                </a:lnTo>
                <a:lnTo>
                  <a:pt x="22183" y="14775"/>
                </a:lnTo>
                <a:lnTo>
                  <a:pt x="22213" y="14383"/>
                </a:lnTo>
                <a:lnTo>
                  <a:pt x="22243" y="13981"/>
                </a:lnTo>
                <a:lnTo>
                  <a:pt x="22294" y="13589"/>
                </a:lnTo>
                <a:lnTo>
                  <a:pt x="22354" y="13197"/>
                </a:lnTo>
                <a:lnTo>
                  <a:pt x="22424" y="12805"/>
                </a:lnTo>
                <a:lnTo>
                  <a:pt x="22505" y="12413"/>
                </a:lnTo>
                <a:lnTo>
                  <a:pt x="22585" y="12031"/>
                </a:lnTo>
                <a:lnTo>
                  <a:pt x="22766" y="11247"/>
                </a:lnTo>
                <a:lnTo>
                  <a:pt x="22967" y="10463"/>
                </a:lnTo>
                <a:lnTo>
                  <a:pt x="23088" y="9960"/>
                </a:lnTo>
                <a:lnTo>
                  <a:pt x="27802" y="8433"/>
                </a:lnTo>
                <a:lnTo>
                  <a:pt x="27872" y="8403"/>
                </a:lnTo>
                <a:lnTo>
                  <a:pt x="27932" y="8372"/>
                </a:lnTo>
                <a:lnTo>
                  <a:pt x="27992" y="8332"/>
                </a:lnTo>
                <a:lnTo>
                  <a:pt x="28053" y="8282"/>
                </a:lnTo>
                <a:lnTo>
                  <a:pt x="28103" y="8242"/>
                </a:lnTo>
                <a:lnTo>
                  <a:pt x="28153" y="8181"/>
                </a:lnTo>
                <a:lnTo>
                  <a:pt x="28193" y="8131"/>
                </a:lnTo>
                <a:lnTo>
                  <a:pt x="28224" y="8061"/>
                </a:lnTo>
                <a:lnTo>
                  <a:pt x="28254" y="8001"/>
                </a:lnTo>
                <a:lnTo>
                  <a:pt x="28274" y="7940"/>
                </a:lnTo>
                <a:lnTo>
                  <a:pt x="28294" y="7870"/>
                </a:lnTo>
                <a:lnTo>
                  <a:pt x="28304" y="7800"/>
                </a:lnTo>
                <a:lnTo>
                  <a:pt x="28304" y="7729"/>
                </a:lnTo>
                <a:lnTo>
                  <a:pt x="28304" y="7649"/>
                </a:lnTo>
                <a:lnTo>
                  <a:pt x="28284" y="7578"/>
                </a:lnTo>
                <a:lnTo>
                  <a:pt x="28274" y="7508"/>
                </a:lnTo>
                <a:lnTo>
                  <a:pt x="28244" y="7438"/>
                </a:lnTo>
                <a:lnTo>
                  <a:pt x="28214" y="7377"/>
                </a:lnTo>
                <a:lnTo>
                  <a:pt x="28173" y="7317"/>
                </a:lnTo>
                <a:lnTo>
                  <a:pt x="28123" y="7257"/>
                </a:lnTo>
                <a:lnTo>
                  <a:pt x="28083" y="7207"/>
                </a:lnTo>
                <a:lnTo>
                  <a:pt x="28023" y="7156"/>
                </a:lnTo>
                <a:lnTo>
                  <a:pt x="27972" y="7116"/>
                </a:lnTo>
                <a:lnTo>
                  <a:pt x="27912" y="7086"/>
                </a:lnTo>
                <a:lnTo>
                  <a:pt x="27842" y="7056"/>
                </a:lnTo>
                <a:lnTo>
                  <a:pt x="27781" y="7036"/>
                </a:lnTo>
                <a:lnTo>
                  <a:pt x="27711" y="7016"/>
                </a:lnTo>
                <a:lnTo>
                  <a:pt x="27641" y="7006"/>
                </a:lnTo>
                <a:lnTo>
                  <a:pt x="27500" y="7006"/>
                </a:lnTo>
                <a:lnTo>
                  <a:pt x="27420" y="7026"/>
                </a:lnTo>
                <a:lnTo>
                  <a:pt x="27349" y="7036"/>
                </a:lnTo>
                <a:lnTo>
                  <a:pt x="23470" y="8302"/>
                </a:lnTo>
                <a:lnTo>
                  <a:pt x="23550" y="7860"/>
                </a:lnTo>
                <a:lnTo>
                  <a:pt x="23620" y="7418"/>
                </a:lnTo>
                <a:lnTo>
                  <a:pt x="23681" y="6965"/>
                </a:lnTo>
                <a:lnTo>
                  <a:pt x="23721" y="6513"/>
                </a:lnTo>
                <a:lnTo>
                  <a:pt x="23751" y="6061"/>
                </a:lnTo>
                <a:lnTo>
                  <a:pt x="23761" y="5608"/>
                </a:lnTo>
                <a:lnTo>
                  <a:pt x="23741" y="5146"/>
                </a:lnTo>
                <a:lnTo>
                  <a:pt x="23711" y="4674"/>
                </a:lnTo>
                <a:lnTo>
                  <a:pt x="23681" y="4443"/>
                </a:lnTo>
                <a:lnTo>
                  <a:pt x="23651" y="4201"/>
                </a:lnTo>
                <a:lnTo>
                  <a:pt x="23610" y="3960"/>
                </a:lnTo>
                <a:lnTo>
                  <a:pt x="23570" y="3729"/>
                </a:lnTo>
                <a:lnTo>
                  <a:pt x="23520" y="3488"/>
                </a:lnTo>
                <a:lnTo>
                  <a:pt x="23460" y="3247"/>
                </a:lnTo>
                <a:lnTo>
                  <a:pt x="23389" y="2995"/>
                </a:lnTo>
                <a:lnTo>
                  <a:pt x="23319" y="2754"/>
                </a:lnTo>
                <a:lnTo>
                  <a:pt x="23238" y="2503"/>
                </a:lnTo>
                <a:lnTo>
                  <a:pt x="23148" y="2262"/>
                </a:lnTo>
                <a:lnTo>
                  <a:pt x="23047" y="2010"/>
                </a:lnTo>
                <a:lnTo>
                  <a:pt x="22937" y="1759"/>
                </a:lnTo>
                <a:lnTo>
                  <a:pt x="22826" y="1508"/>
                </a:lnTo>
                <a:lnTo>
                  <a:pt x="22696" y="1246"/>
                </a:lnTo>
                <a:lnTo>
                  <a:pt x="22565" y="995"/>
                </a:lnTo>
                <a:lnTo>
                  <a:pt x="22424" y="734"/>
                </a:lnTo>
                <a:lnTo>
                  <a:pt x="22344" y="613"/>
                </a:lnTo>
                <a:lnTo>
                  <a:pt x="22253" y="493"/>
                </a:lnTo>
                <a:lnTo>
                  <a:pt x="22153" y="392"/>
                </a:lnTo>
                <a:lnTo>
                  <a:pt x="22042" y="302"/>
                </a:lnTo>
                <a:lnTo>
                  <a:pt x="21922" y="221"/>
                </a:lnTo>
                <a:lnTo>
                  <a:pt x="21801" y="151"/>
                </a:lnTo>
                <a:lnTo>
                  <a:pt x="21671" y="101"/>
                </a:lnTo>
                <a:lnTo>
                  <a:pt x="21540" y="50"/>
                </a:lnTo>
                <a:lnTo>
                  <a:pt x="21399" y="20"/>
                </a:lnTo>
                <a:lnTo>
                  <a:pt x="21258" y="10"/>
                </a:lnTo>
                <a:lnTo>
                  <a:pt x="21118" y="0"/>
                </a:lnTo>
                <a:close/>
              </a:path>
            </a:pathLst>
          </a:custGeom>
          <a:solidFill>
            <a:srgbClr val="1C60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1615975" y="2493450"/>
            <a:ext cx="271200" cy="240900"/>
          </a:xfrm>
          <a:prstGeom prst="ellipse">
            <a:avLst/>
          </a:prstGeom>
          <a:solidFill>
            <a:srgbClr val="35A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/>
          <p:nvPr>
            <p:ph type="title"/>
          </p:nvPr>
        </p:nvSpPr>
        <p:spPr>
          <a:xfrm>
            <a:off x="1440750" y="297300"/>
            <a:ext cx="6262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Six genes were identified as BAM markers</a:t>
            </a:r>
            <a:endParaRPr/>
          </a:p>
        </p:txBody>
      </p:sp>
      <p:grpSp>
        <p:nvGrpSpPr>
          <p:cNvPr id="228" name="Google Shape;228;p24"/>
          <p:cNvGrpSpPr/>
          <p:nvPr/>
        </p:nvGrpSpPr>
        <p:grpSpPr>
          <a:xfrm>
            <a:off x="3220845" y="4167700"/>
            <a:ext cx="2719838" cy="859488"/>
            <a:chOff x="6678939" y="4033242"/>
            <a:chExt cx="2701200" cy="859488"/>
          </a:xfrm>
        </p:grpSpPr>
        <p:sp>
          <p:nvSpPr>
            <p:cNvPr id="229" name="Google Shape;229;p24"/>
            <p:cNvSpPr txBox="1"/>
            <p:nvPr/>
          </p:nvSpPr>
          <p:spPr>
            <a:xfrm>
              <a:off x="6711520" y="4033242"/>
              <a:ext cx="2668500" cy="282000"/>
            </a:xfrm>
            <a:prstGeom prst="rect">
              <a:avLst/>
            </a:prstGeom>
            <a:solidFill>
              <a:srgbClr val="A1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Gene Ontology (GO) 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0" name="Google Shape;230;p24"/>
            <p:cNvSpPr txBox="1"/>
            <p:nvPr/>
          </p:nvSpPr>
          <p:spPr>
            <a:xfrm>
              <a:off x="6678939" y="4315231"/>
              <a:ext cx="2701200" cy="5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Analyzing common functions related to the marker genes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1" name="Google Shape;231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2" name="Google Shape;2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325" y="794688"/>
            <a:ext cx="5861350" cy="3211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24"/>
          <p:cNvGrpSpPr/>
          <p:nvPr/>
        </p:nvGrpSpPr>
        <p:grpSpPr>
          <a:xfrm>
            <a:off x="6173695" y="4161628"/>
            <a:ext cx="2719838" cy="859488"/>
            <a:chOff x="6678939" y="4033242"/>
            <a:chExt cx="2701200" cy="859488"/>
          </a:xfrm>
        </p:grpSpPr>
        <p:sp>
          <p:nvSpPr>
            <p:cNvPr id="234" name="Google Shape;234;p24"/>
            <p:cNvSpPr txBox="1"/>
            <p:nvPr/>
          </p:nvSpPr>
          <p:spPr>
            <a:xfrm>
              <a:off x="6711520" y="4033242"/>
              <a:ext cx="2668500" cy="282000"/>
            </a:xfrm>
            <a:prstGeom prst="rect">
              <a:avLst/>
            </a:prstGeom>
            <a:solidFill>
              <a:srgbClr val="A1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Probe Creation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5" name="Google Shape;235;p24"/>
            <p:cNvSpPr txBox="1"/>
            <p:nvPr/>
          </p:nvSpPr>
          <p:spPr>
            <a:xfrm>
              <a:off x="6678939" y="4315231"/>
              <a:ext cx="2701200" cy="5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Using the sequences of putative markers to create probes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6" name="Google Shape;236;p24"/>
          <p:cNvGrpSpPr/>
          <p:nvPr/>
        </p:nvGrpSpPr>
        <p:grpSpPr>
          <a:xfrm>
            <a:off x="267995" y="4161616"/>
            <a:ext cx="2719838" cy="859488"/>
            <a:chOff x="6678939" y="4033242"/>
            <a:chExt cx="2701200" cy="859488"/>
          </a:xfrm>
        </p:grpSpPr>
        <p:sp>
          <p:nvSpPr>
            <p:cNvPr id="237" name="Google Shape;237;p24"/>
            <p:cNvSpPr txBox="1"/>
            <p:nvPr/>
          </p:nvSpPr>
          <p:spPr>
            <a:xfrm>
              <a:off x="6711520" y="4033242"/>
              <a:ext cx="2668500" cy="282000"/>
            </a:xfrm>
            <a:prstGeom prst="rect">
              <a:avLst/>
            </a:prstGeom>
            <a:solidFill>
              <a:srgbClr val="A1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Identification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8" name="Google Shape;238;p24"/>
            <p:cNvSpPr txBox="1"/>
            <p:nvPr/>
          </p:nvSpPr>
          <p:spPr>
            <a:xfrm>
              <a:off x="6678939" y="4315231"/>
              <a:ext cx="2701200" cy="5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Identifying BAM markers through our database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/>
          <p:nvPr/>
        </p:nvSpPr>
        <p:spPr>
          <a:xfrm>
            <a:off x="10700" y="0"/>
            <a:ext cx="9144000" cy="5143500"/>
          </a:xfrm>
          <a:prstGeom prst="rect">
            <a:avLst/>
          </a:prstGeom>
          <a:noFill/>
          <a:ln cap="flat" cmpd="sng" w="38100">
            <a:solidFill>
              <a:srgbClr val="78C5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HCR labels gene sequences using DNA probes and amplifiers</a:t>
            </a:r>
            <a:endParaRPr/>
          </a:p>
        </p:txBody>
      </p:sp>
      <p:pic>
        <p:nvPicPr>
          <p:cNvPr id="245" name="Google Shape;245;p25"/>
          <p:cNvPicPr preferRelativeResize="0"/>
          <p:nvPr/>
        </p:nvPicPr>
        <p:blipFill rotWithShape="1">
          <a:blip r:embed="rId3">
            <a:alphaModFix/>
          </a:blip>
          <a:srcRect b="6508" l="0" r="0" t="20604"/>
          <a:stretch/>
        </p:blipFill>
        <p:spPr>
          <a:xfrm>
            <a:off x="506525" y="782875"/>
            <a:ext cx="8130949" cy="414832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5"/>
          <p:cNvSpPr txBox="1"/>
          <p:nvPr/>
        </p:nvSpPr>
        <p:spPr>
          <a:xfrm>
            <a:off x="0" y="4865700"/>
            <a:ext cx="31776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Graphic from Biorender</a:t>
            </a:r>
            <a:endParaRPr sz="16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685275" y="876925"/>
            <a:ext cx="8122500" cy="194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685275" y="920825"/>
            <a:ext cx="7527300" cy="13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6"/>
          <p:cNvPicPr preferRelativeResize="0"/>
          <p:nvPr/>
        </p:nvPicPr>
        <p:blipFill rotWithShape="1">
          <a:blip r:embed="rId3">
            <a:alphaModFix/>
          </a:blip>
          <a:srcRect b="14937" l="0" r="0" t="0"/>
          <a:stretch/>
        </p:blipFill>
        <p:spPr>
          <a:xfrm>
            <a:off x="457200" y="964699"/>
            <a:ext cx="6053726" cy="360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6"/>
          <p:cNvSpPr/>
          <p:nvPr/>
        </p:nvSpPr>
        <p:spPr>
          <a:xfrm>
            <a:off x="10700" y="0"/>
            <a:ext cx="9144000" cy="5143500"/>
          </a:xfrm>
          <a:prstGeom prst="rect">
            <a:avLst/>
          </a:prstGeom>
          <a:noFill/>
          <a:ln cap="flat" cmpd="sng" w="38100">
            <a:solidFill>
              <a:srgbClr val="78C5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2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SCs are collected and prepared for staining</a:t>
            </a:r>
            <a:endParaRPr/>
          </a:p>
        </p:txBody>
      </p:sp>
      <p:sp>
        <p:nvSpPr>
          <p:cNvPr id="257" name="Google Shape;257;p26"/>
          <p:cNvSpPr txBox="1"/>
          <p:nvPr/>
        </p:nvSpPr>
        <p:spPr>
          <a:xfrm>
            <a:off x="6667500" y="1436788"/>
            <a:ext cx="23697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AutoNum type="arabicPeriod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Spinal cord 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surgery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AutoNum type="arabicPeriod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Tissue collection (3, 5, 7dpi)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AutoNum type="arabicPeriod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Embedding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AutoNum type="arabicPeriod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Tissue sectioning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26"/>
          <p:cNvSpPr/>
          <p:nvPr/>
        </p:nvSpPr>
        <p:spPr>
          <a:xfrm>
            <a:off x="611013" y="1149950"/>
            <a:ext cx="109900" cy="286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78C5B0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Arial"/>
              </a:rPr>
              <a:t>1</a:t>
            </a:r>
          </a:p>
        </p:txBody>
      </p:sp>
      <p:sp>
        <p:nvSpPr>
          <p:cNvPr id="259" name="Google Shape;259;p26"/>
          <p:cNvSpPr/>
          <p:nvPr/>
        </p:nvSpPr>
        <p:spPr>
          <a:xfrm>
            <a:off x="4130213" y="2693125"/>
            <a:ext cx="195239" cy="2916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78C5B0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Arial"/>
              </a:rPr>
              <a:t>3</a:t>
            </a:r>
          </a:p>
        </p:txBody>
      </p:sp>
      <p:sp>
        <p:nvSpPr>
          <p:cNvPr id="260" name="Google Shape;260;p26"/>
          <p:cNvSpPr/>
          <p:nvPr/>
        </p:nvSpPr>
        <p:spPr>
          <a:xfrm>
            <a:off x="562938" y="2681463"/>
            <a:ext cx="206062" cy="2856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78C5B0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Arial"/>
              </a:rPr>
              <a:t>4</a:t>
            </a:r>
          </a:p>
        </p:txBody>
      </p:sp>
      <p:sp>
        <p:nvSpPr>
          <p:cNvPr id="261" name="Google Shape;261;p26"/>
          <p:cNvSpPr/>
          <p:nvPr/>
        </p:nvSpPr>
        <p:spPr>
          <a:xfrm>
            <a:off x="4129175" y="1149950"/>
            <a:ext cx="197320" cy="286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78C5B0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Arial"/>
              </a:rPr>
              <a:t>2</a:t>
            </a:r>
          </a:p>
        </p:txBody>
      </p:sp>
      <p:sp>
        <p:nvSpPr>
          <p:cNvPr id="262" name="Google Shape;262;p26"/>
          <p:cNvSpPr txBox="1"/>
          <p:nvPr/>
        </p:nvSpPr>
        <p:spPr>
          <a:xfrm>
            <a:off x="0" y="4865700"/>
            <a:ext cx="31776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Graphic from Biorender</a:t>
            </a:r>
            <a:endParaRPr sz="16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/>
          <p:nvPr/>
        </p:nvSpPr>
        <p:spPr>
          <a:xfrm>
            <a:off x="10700" y="0"/>
            <a:ext cx="9144000" cy="5143500"/>
          </a:xfrm>
          <a:prstGeom prst="rect">
            <a:avLst/>
          </a:prstGeom>
          <a:noFill/>
          <a:ln cap="flat" cmpd="sng" w="38100">
            <a:solidFill>
              <a:srgbClr val="78C5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27"/>
          <p:cNvSpPr txBox="1"/>
          <p:nvPr>
            <p:ph type="title"/>
          </p:nvPr>
        </p:nvSpPr>
        <p:spPr>
          <a:xfrm>
            <a:off x="1509600" y="203200"/>
            <a:ext cx="6124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 probes are used to label SC tissue sections</a:t>
            </a:r>
            <a:endParaRPr/>
          </a:p>
        </p:txBody>
      </p:sp>
      <p:sp>
        <p:nvSpPr>
          <p:cNvPr id="270" name="Google Shape;270;p27"/>
          <p:cNvSpPr txBox="1"/>
          <p:nvPr/>
        </p:nvSpPr>
        <p:spPr>
          <a:xfrm>
            <a:off x="0" y="4865700"/>
            <a:ext cx="31776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Graphic from Biorender</a:t>
            </a:r>
            <a:endParaRPr sz="16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1" name="Google Shape;271;p27"/>
          <p:cNvPicPr preferRelativeResize="0"/>
          <p:nvPr/>
        </p:nvPicPr>
        <p:blipFill rotWithShape="1">
          <a:blip r:embed="rId3">
            <a:alphaModFix/>
          </a:blip>
          <a:srcRect b="29809" l="7245" r="50282" t="24172"/>
          <a:stretch/>
        </p:blipFill>
        <p:spPr>
          <a:xfrm>
            <a:off x="4879925" y="1161550"/>
            <a:ext cx="4114800" cy="312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7"/>
          <p:cNvPicPr preferRelativeResize="0"/>
          <p:nvPr/>
        </p:nvPicPr>
        <p:blipFill rotWithShape="1">
          <a:blip r:embed="rId4">
            <a:alphaModFix/>
          </a:blip>
          <a:srcRect b="39830" l="5112" r="55797" t="26749"/>
          <a:stretch/>
        </p:blipFill>
        <p:spPr>
          <a:xfrm>
            <a:off x="5241875" y="2057400"/>
            <a:ext cx="1125824" cy="71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7"/>
          <p:cNvSpPr txBox="1"/>
          <p:nvPr/>
        </p:nvSpPr>
        <p:spPr>
          <a:xfrm>
            <a:off x="298750" y="567088"/>
            <a:ext cx="44838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adka</a:t>
            </a:r>
            <a:endParaRPr i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AMP salvage, AMP biosynthetic process, purine ribonucleoside salvage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cox3</a:t>
            </a:r>
            <a:endParaRPr i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Mitochondrial electron transport, cytochrome c to oxygen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mt-co2</a:t>
            </a:r>
            <a:endParaRPr i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Electron transport, oxidative phosphorylation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nfic</a:t>
            </a:r>
            <a:endParaRPr i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DNA replication, regulation of DNA transcription, DNA metabolic processes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slc4a1a</a:t>
            </a:r>
            <a:endParaRPr i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Carbon compound transport, regulation of intracellular pH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slc25a37</a:t>
            </a:r>
            <a:endParaRPr i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Iron import to mitochondrion, iron ion transport, erythrocyte maturation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/>
          <p:nvPr/>
        </p:nvSpPr>
        <p:spPr>
          <a:xfrm>
            <a:off x="10700" y="0"/>
            <a:ext cx="9144000" cy="5143500"/>
          </a:xfrm>
          <a:prstGeom prst="rect">
            <a:avLst/>
          </a:prstGeom>
          <a:noFill/>
          <a:ln cap="flat" cmpd="sng" w="38100">
            <a:solidFill>
              <a:srgbClr val="78C5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28"/>
          <p:cNvSpPr txBox="1"/>
          <p:nvPr>
            <p:ph type="title"/>
          </p:nvPr>
        </p:nvSpPr>
        <p:spPr>
          <a:xfrm>
            <a:off x="457200" y="2590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HCR results show </a:t>
            </a:r>
            <a:r>
              <a:rPr i="1" lang="en"/>
              <a:t>nfic </a:t>
            </a:r>
            <a:r>
              <a:rPr lang="en"/>
              <a:t>as a potential BAM marker</a:t>
            </a:r>
            <a:endParaRPr/>
          </a:p>
        </p:txBody>
      </p:sp>
      <p:sp>
        <p:nvSpPr>
          <p:cNvPr id="281" name="Google Shape;281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2" name="Google Shape;2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00" y="781454"/>
            <a:ext cx="8229601" cy="3817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Dye is injected to observe the permeability of the BSCB</a:t>
            </a:r>
            <a:endParaRPr/>
          </a:p>
        </p:txBody>
      </p:sp>
      <p:pic>
        <p:nvPicPr>
          <p:cNvPr id="288" name="Google Shape;288;p29"/>
          <p:cNvPicPr preferRelativeResize="0"/>
          <p:nvPr/>
        </p:nvPicPr>
        <p:blipFill rotWithShape="1">
          <a:blip r:embed="rId3">
            <a:alphaModFix/>
          </a:blip>
          <a:srcRect b="31096" l="43617" r="20341" t="18100"/>
          <a:stretch/>
        </p:blipFill>
        <p:spPr>
          <a:xfrm>
            <a:off x="457194" y="1117950"/>
            <a:ext cx="3470225" cy="34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9"/>
          <p:cNvSpPr txBox="1"/>
          <p:nvPr/>
        </p:nvSpPr>
        <p:spPr>
          <a:xfrm>
            <a:off x="547450" y="1728525"/>
            <a:ext cx="15759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594B6"/>
                </a:solidFill>
                <a:latin typeface="Roboto"/>
                <a:ea typeface="Roboto"/>
                <a:cs typeface="Roboto"/>
                <a:sym typeface="Roboto"/>
              </a:rPr>
              <a:t>Fluorescent dye</a:t>
            </a:r>
            <a:endParaRPr b="1" sz="2000">
              <a:solidFill>
                <a:srgbClr val="8594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29"/>
          <p:cNvSpPr/>
          <p:nvPr/>
        </p:nvSpPr>
        <p:spPr>
          <a:xfrm>
            <a:off x="3877338" y="2311175"/>
            <a:ext cx="1389300" cy="130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94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 hour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0" y="4865700"/>
            <a:ext cx="31776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Graphic from Biorender</a:t>
            </a:r>
            <a:endParaRPr sz="16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29"/>
          <p:cNvPicPr preferRelativeResize="0"/>
          <p:nvPr/>
        </p:nvPicPr>
        <p:blipFill rotWithShape="1">
          <a:blip r:embed="rId4">
            <a:alphaModFix/>
          </a:blip>
          <a:srcRect b="10085" l="23622" r="29629" t="11125"/>
          <a:stretch/>
        </p:blipFill>
        <p:spPr>
          <a:xfrm>
            <a:off x="5780225" y="1458300"/>
            <a:ext cx="2548575" cy="300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MG and MF are ablated, determining their necessity for SC repair</a:t>
            </a:r>
            <a:endParaRPr/>
          </a:p>
        </p:txBody>
      </p:sp>
      <p:pic>
        <p:nvPicPr>
          <p:cNvPr id="299" name="Google Shape;299;p30"/>
          <p:cNvPicPr preferRelativeResize="0"/>
          <p:nvPr/>
        </p:nvPicPr>
        <p:blipFill rotWithShape="1">
          <a:blip r:embed="rId3">
            <a:alphaModFix/>
          </a:blip>
          <a:srcRect b="31096" l="4743" r="60579" t="18100"/>
          <a:stretch/>
        </p:blipFill>
        <p:spPr>
          <a:xfrm>
            <a:off x="425875" y="1112288"/>
            <a:ext cx="3338750" cy="34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0"/>
          <p:cNvPicPr preferRelativeResize="0"/>
          <p:nvPr/>
        </p:nvPicPr>
        <p:blipFill rotWithShape="1">
          <a:blip r:embed="rId3">
            <a:alphaModFix/>
          </a:blip>
          <a:srcRect b="31096" l="43617" r="20341" t="18100"/>
          <a:stretch/>
        </p:blipFill>
        <p:spPr>
          <a:xfrm>
            <a:off x="5487394" y="1112300"/>
            <a:ext cx="3470225" cy="34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0"/>
          <p:cNvSpPr/>
          <p:nvPr/>
        </p:nvSpPr>
        <p:spPr>
          <a:xfrm>
            <a:off x="3877350" y="2322574"/>
            <a:ext cx="1389300" cy="130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594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 week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30"/>
          <p:cNvSpPr txBox="1"/>
          <p:nvPr/>
        </p:nvSpPr>
        <p:spPr>
          <a:xfrm>
            <a:off x="662575" y="1662688"/>
            <a:ext cx="13893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594B6"/>
                </a:solidFill>
                <a:latin typeface="Roboto"/>
                <a:ea typeface="Roboto"/>
                <a:cs typeface="Roboto"/>
                <a:sym typeface="Roboto"/>
              </a:rPr>
              <a:t>MG/MF ablation</a:t>
            </a:r>
            <a:endParaRPr b="1" sz="2000">
              <a:solidFill>
                <a:srgbClr val="8594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0"/>
          <p:cNvSpPr txBox="1"/>
          <p:nvPr/>
        </p:nvSpPr>
        <p:spPr>
          <a:xfrm>
            <a:off x="5577650" y="1722875"/>
            <a:ext cx="15759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8594B6"/>
                </a:solidFill>
                <a:latin typeface="Roboto"/>
                <a:ea typeface="Roboto"/>
                <a:cs typeface="Roboto"/>
                <a:sym typeface="Roboto"/>
              </a:rPr>
              <a:t>Fluorescent dye</a:t>
            </a:r>
            <a:endParaRPr b="1" sz="2000">
              <a:solidFill>
                <a:srgbClr val="8594B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30"/>
          <p:cNvSpPr txBox="1"/>
          <p:nvPr/>
        </p:nvSpPr>
        <p:spPr>
          <a:xfrm>
            <a:off x="0" y="4865700"/>
            <a:ext cx="31776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Graphic from Biorender</a:t>
            </a:r>
            <a:endParaRPr sz="16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BAM promotor is developed to deplete BAMs</a:t>
            </a:r>
            <a:endParaRPr/>
          </a:p>
        </p:txBody>
      </p:sp>
      <p:sp>
        <p:nvSpPr>
          <p:cNvPr id="311" name="Google Shape;311;p31"/>
          <p:cNvSpPr txBox="1"/>
          <p:nvPr/>
        </p:nvSpPr>
        <p:spPr>
          <a:xfrm>
            <a:off x="0" y="4865700"/>
            <a:ext cx="31776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Graphic from Biorender</a:t>
            </a:r>
            <a:endParaRPr sz="16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3" name="Google Shape;313;p31"/>
          <p:cNvPicPr preferRelativeResize="0"/>
          <p:nvPr/>
        </p:nvPicPr>
        <p:blipFill rotWithShape="1">
          <a:blip r:embed="rId3">
            <a:alphaModFix/>
          </a:blip>
          <a:srcRect b="55119" l="0" r="0" t="26102"/>
          <a:stretch/>
        </p:blipFill>
        <p:spPr>
          <a:xfrm>
            <a:off x="304800" y="1497725"/>
            <a:ext cx="8534399" cy="112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1"/>
          <p:cNvPicPr preferRelativeResize="0"/>
          <p:nvPr/>
        </p:nvPicPr>
        <p:blipFill rotWithShape="1">
          <a:blip r:embed="rId4">
            <a:alphaModFix/>
          </a:blip>
          <a:srcRect b="22963" l="0" r="0" t="43980"/>
          <a:stretch/>
        </p:blipFill>
        <p:spPr>
          <a:xfrm>
            <a:off x="763100" y="2861288"/>
            <a:ext cx="7617793" cy="176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2"/>
          <p:cNvPicPr preferRelativeResize="0"/>
          <p:nvPr/>
        </p:nvPicPr>
        <p:blipFill rotWithShape="1">
          <a:blip r:embed="rId3">
            <a:alphaModFix/>
          </a:blip>
          <a:srcRect b="4173" l="2198" r="54618" t="55539"/>
          <a:stretch/>
        </p:blipFill>
        <p:spPr>
          <a:xfrm>
            <a:off x="3440125" y="2060057"/>
            <a:ext cx="2274338" cy="155226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2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Zebrafish BAM promoters are transferred into mice</a:t>
            </a:r>
            <a:endParaRPr/>
          </a:p>
        </p:txBody>
      </p:sp>
      <p:sp>
        <p:nvSpPr>
          <p:cNvPr id="321" name="Google Shape;321;p32"/>
          <p:cNvSpPr/>
          <p:nvPr/>
        </p:nvSpPr>
        <p:spPr>
          <a:xfrm>
            <a:off x="3090875" y="1295000"/>
            <a:ext cx="2961900" cy="2969100"/>
          </a:xfrm>
          <a:prstGeom prst="ellipse">
            <a:avLst/>
          </a:prstGeom>
          <a:noFill/>
          <a:ln cap="flat" cmpd="sng" w="228600">
            <a:solidFill>
              <a:srgbClr val="35A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32"/>
          <p:cNvGrpSpPr/>
          <p:nvPr/>
        </p:nvGrpSpPr>
        <p:grpSpPr>
          <a:xfrm>
            <a:off x="187449" y="2709515"/>
            <a:ext cx="2107785" cy="1196421"/>
            <a:chOff x="457200" y="2351685"/>
            <a:chExt cx="2061000" cy="1119301"/>
          </a:xfrm>
        </p:grpSpPr>
        <p:sp>
          <p:nvSpPr>
            <p:cNvPr id="323" name="Google Shape;323;p32"/>
            <p:cNvSpPr txBox="1"/>
            <p:nvPr/>
          </p:nvSpPr>
          <p:spPr>
            <a:xfrm>
              <a:off x="457200" y="2351685"/>
              <a:ext cx="2061000" cy="398700"/>
            </a:xfrm>
            <a:prstGeom prst="rect">
              <a:avLst/>
            </a:prstGeom>
            <a:solidFill>
              <a:srgbClr val="35A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Zebrafish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4" name="Google Shape;324;p32"/>
            <p:cNvSpPr txBox="1"/>
            <p:nvPr/>
          </p:nvSpPr>
          <p:spPr>
            <a:xfrm>
              <a:off x="457200" y="2750387"/>
              <a:ext cx="2061000" cy="720600"/>
            </a:xfrm>
            <a:prstGeom prst="rect">
              <a:avLst/>
            </a:prstGeom>
            <a:solidFill>
              <a:srgbClr val="35AEA7">
                <a:alpha val="29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5715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Naturally occurring BAM-promoter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5" name="Google Shape;325;p32"/>
          <p:cNvGrpSpPr/>
          <p:nvPr/>
        </p:nvGrpSpPr>
        <p:grpSpPr>
          <a:xfrm>
            <a:off x="6848465" y="2709516"/>
            <a:ext cx="2107785" cy="1196421"/>
            <a:chOff x="6625800" y="2351685"/>
            <a:chExt cx="2061000" cy="1119301"/>
          </a:xfrm>
        </p:grpSpPr>
        <p:sp>
          <p:nvSpPr>
            <p:cNvPr id="326" name="Google Shape;326;p32"/>
            <p:cNvSpPr txBox="1"/>
            <p:nvPr/>
          </p:nvSpPr>
          <p:spPr>
            <a:xfrm>
              <a:off x="6625800" y="2351685"/>
              <a:ext cx="2061000" cy="398700"/>
            </a:xfrm>
            <a:prstGeom prst="rect">
              <a:avLst/>
            </a:prstGeom>
            <a:solidFill>
              <a:srgbClr val="35A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Mouse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7" name="Google Shape;327;p32"/>
            <p:cNvSpPr txBox="1"/>
            <p:nvPr/>
          </p:nvSpPr>
          <p:spPr>
            <a:xfrm>
              <a:off x="6625800" y="2750387"/>
              <a:ext cx="2061000" cy="720600"/>
            </a:xfrm>
            <a:prstGeom prst="rect">
              <a:avLst/>
            </a:prstGeom>
            <a:solidFill>
              <a:srgbClr val="35AEA7">
                <a:alpha val="29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5715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Transgenic BAM-promoter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28" name="Google Shape;328;p32"/>
          <p:cNvCxnSpPr>
            <a:stCxn id="324" idx="3"/>
            <a:endCxn id="321" idx="2"/>
          </p:cNvCxnSpPr>
          <p:nvPr/>
        </p:nvCxnSpPr>
        <p:spPr>
          <a:xfrm flipH="1" rot="10800000">
            <a:off x="2295233" y="2779512"/>
            <a:ext cx="795600" cy="7413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p32"/>
          <p:cNvCxnSpPr>
            <a:stCxn id="327" idx="1"/>
            <a:endCxn id="321" idx="6"/>
          </p:cNvCxnSpPr>
          <p:nvPr/>
        </p:nvCxnSpPr>
        <p:spPr>
          <a:xfrm rot="10800000">
            <a:off x="6052865" y="2779513"/>
            <a:ext cx="795600" cy="7413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330" name="Google Shape;330;p32"/>
          <p:cNvPicPr preferRelativeResize="0"/>
          <p:nvPr/>
        </p:nvPicPr>
        <p:blipFill rotWithShape="1">
          <a:blip r:embed="rId3">
            <a:alphaModFix/>
          </a:blip>
          <a:srcRect b="51094" l="8012" r="58835" t="12533"/>
          <a:stretch/>
        </p:blipFill>
        <p:spPr>
          <a:xfrm>
            <a:off x="408713" y="1234825"/>
            <a:ext cx="1665700" cy="133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2"/>
          <p:cNvPicPr preferRelativeResize="0"/>
          <p:nvPr/>
        </p:nvPicPr>
        <p:blipFill rotWithShape="1">
          <a:blip r:embed="rId3">
            <a:alphaModFix/>
          </a:blip>
          <a:srcRect b="43463" l="48823" r="21870" t="16499"/>
          <a:stretch/>
        </p:blipFill>
        <p:spPr>
          <a:xfrm>
            <a:off x="7069450" y="973076"/>
            <a:ext cx="1665700" cy="166472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2"/>
          <p:cNvSpPr txBox="1"/>
          <p:nvPr/>
        </p:nvSpPr>
        <p:spPr>
          <a:xfrm>
            <a:off x="0" y="4865700"/>
            <a:ext cx="31776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Graphic from Biorender</a:t>
            </a:r>
            <a:endParaRPr sz="16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7260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/>
          <p:nvPr/>
        </p:nvSpPr>
        <p:spPr>
          <a:xfrm>
            <a:off x="4526275" y="3599238"/>
            <a:ext cx="4423800" cy="139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9" name="Google Shape;339;p33"/>
          <p:cNvSpPr txBox="1"/>
          <p:nvPr/>
        </p:nvSpPr>
        <p:spPr>
          <a:xfrm>
            <a:off x="3820888" y="244825"/>
            <a:ext cx="4095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Acknowledgements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40" name="Google Shape;340;p33"/>
          <p:cNvSpPr txBox="1"/>
          <p:nvPr/>
        </p:nvSpPr>
        <p:spPr>
          <a:xfrm>
            <a:off x="240025" y="1308700"/>
            <a:ext cx="2537400" cy="3697200"/>
          </a:xfrm>
          <a:prstGeom prst="rect">
            <a:avLst/>
          </a:prstGeom>
          <a:solidFill>
            <a:srgbClr val="27726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FFFFFF"/>
                </a:solidFill>
              </a:rPr>
              <a:t>Mokalled Lab</a:t>
            </a:r>
            <a:endParaRPr b="1" sz="2000" u="sng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Mayssa Mokalled, PhD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Miguel Dominguez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Micklaus Garcia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Paresh Hejmadi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Yana Honcharok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Ritika Jagarlamudi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Nick Jensen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Ryan McAdow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Ridim Mote, PhD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Catrina Reyes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Vishnu Saraswathy, PhD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Dana Shaw, PhD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Chase Weinholtz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Hunter Yamada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Lili Zhou, MD/PhD</a:t>
            </a:r>
            <a:endParaRPr b="1" sz="1200">
              <a:solidFill>
                <a:srgbClr val="FFFFFF"/>
              </a:solidFill>
            </a:endParaRPr>
          </a:p>
        </p:txBody>
      </p:sp>
      <p:pic>
        <p:nvPicPr>
          <p:cNvPr id="341" name="Google Shape;3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50" y="239975"/>
            <a:ext cx="2651750" cy="10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3100" y="3619636"/>
            <a:ext cx="1353300" cy="13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6342" y="3662875"/>
            <a:ext cx="4423833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3"/>
          <p:cNvPicPr preferRelativeResize="0"/>
          <p:nvPr/>
        </p:nvPicPr>
        <p:blipFill rotWithShape="1">
          <a:blip r:embed="rId6">
            <a:alphaModFix/>
          </a:blip>
          <a:srcRect b="0" l="0" r="16317" t="0"/>
          <a:stretch/>
        </p:blipFill>
        <p:spPr>
          <a:xfrm>
            <a:off x="7365775" y="3576390"/>
            <a:ext cx="1584300" cy="3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2775" y="1005850"/>
            <a:ext cx="5651526" cy="23351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6" name="Google Shape;346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Spinal Cord (SC) impairments result in motor and sensory impairments</a:t>
            </a:r>
            <a:endParaRPr sz="2300"/>
          </a:p>
        </p:txBody>
      </p:sp>
      <p:grpSp>
        <p:nvGrpSpPr>
          <p:cNvPr id="70" name="Google Shape;70;p16"/>
          <p:cNvGrpSpPr/>
          <p:nvPr/>
        </p:nvGrpSpPr>
        <p:grpSpPr>
          <a:xfrm>
            <a:off x="3525675" y="2587025"/>
            <a:ext cx="5161225" cy="579000"/>
            <a:chOff x="3525675" y="2789522"/>
            <a:chExt cx="5161225" cy="579000"/>
          </a:xfrm>
        </p:grpSpPr>
        <p:sp>
          <p:nvSpPr>
            <p:cNvPr id="71" name="Google Shape;71;p16"/>
            <p:cNvSpPr txBox="1"/>
            <p:nvPr/>
          </p:nvSpPr>
          <p:spPr>
            <a:xfrm>
              <a:off x="3525675" y="2789522"/>
              <a:ext cx="1762800" cy="579000"/>
            </a:xfrm>
            <a:prstGeom prst="rect">
              <a:avLst/>
            </a:prstGeom>
            <a:solidFill>
              <a:srgbClr val="B784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Further</a:t>
              </a: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Injury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" name="Google Shape;72;p16"/>
            <p:cNvSpPr txBox="1"/>
            <p:nvPr/>
          </p:nvSpPr>
          <p:spPr>
            <a:xfrm>
              <a:off x="5288500" y="2792972"/>
              <a:ext cx="3398400" cy="572100"/>
            </a:xfrm>
            <a:prstGeom prst="rect">
              <a:avLst/>
            </a:prstGeom>
            <a:solidFill>
              <a:srgbClr val="B784C8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Chronic immune response can cause secondary injuries and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inflammation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" name="Google Shape;73;p16"/>
          <p:cNvGrpSpPr/>
          <p:nvPr/>
        </p:nvGrpSpPr>
        <p:grpSpPr>
          <a:xfrm>
            <a:off x="3525675" y="1222475"/>
            <a:ext cx="5161350" cy="579000"/>
            <a:chOff x="3525675" y="1424975"/>
            <a:chExt cx="5161350" cy="579000"/>
          </a:xfrm>
        </p:grpSpPr>
        <p:sp>
          <p:nvSpPr>
            <p:cNvPr id="74" name="Google Shape;74;p16"/>
            <p:cNvSpPr txBox="1"/>
            <p:nvPr/>
          </p:nvSpPr>
          <p:spPr>
            <a:xfrm>
              <a:off x="3525675" y="1424975"/>
              <a:ext cx="1777200" cy="579000"/>
            </a:xfrm>
            <a:prstGeom prst="rect">
              <a:avLst/>
            </a:prstGeom>
            <a:solidFill>
              <a:srgbClr val="8294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Regeneration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" name="Google Shape;75;p16"/>
            <p:cNvSpPr txBox="1"/>
            <p:nvPr/>
          </p:nvSpPr>
          <p:spPr>
            <a:xfrm>
              <a:off x="5302725" y="1424975"/>
              <a:ext cx="3384300" cy="579000"/>
            </a:xfrm>
            <a:prstGeom prst="rect">
              <a:avLst/>
            </a:prstGeom>
            <a:solidFill>
              <a:srgbClr val="8294B5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Mammals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have limited regenerative ability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" name="Google Shape;76;p16"/>
          <p:cNvGrpSpPr/>
          <p:nvPr/>
        </p:nvGrpSpPr>
        <p:grpSpPr>
          <a:xfrm>
            <a:off x="3525675" y="3951575"/>
            <a:ext cx="5161225" cy="575700"/>
            <a:chOff x="3525675" y="4154075"/>
            <a:chExt cx="5161225" cy="575700"/>
          </a:xfrm>
        </p:grpSpPr>
        <p:sp>
          <p:nvSpPr>
            <p:cNvPr id="77" name="Google Shape;77;p16"/>
            <p:cNvSpPr txBox="1"/>
            <p:nvPr/>
          </p:nvSpPr>
          <p:spPr>
            <a:xfrm>
              <a:off x="3525675" y="4154075"/>
              <a:ext cx="1762800" cy="575700"/>
            </a:xfrm>
            <a:prstGeom prst="rect">
              <a:avLst/>
            </a:prstGeom>
            <a:solidFill>
              <a:srgbClr val="CF70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Paralysis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" name="Google Shape;78;p16"/>
            <p:cNvSpPr txBox="1"/>
            <p:nvPr/>
          </p:nvSpPr>
          <p:spPr>
            <a:xfrm>
              <a:off x="5288500" y="4154075"/>
              <a:ext cx="3398400" cy="573600"/>
            </a:xfrm>
            <a:prstGeom prst="rect">
              <a:avLst/>
            </a:prstGeom>
            <a:solidFill>
              <a:srgbClr val="CF707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Mammalian SCI often results in paralysis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9" name="Google Shape;79;p16"/>
          <p:cNvSpPr txBox="1"/>
          <p:nvPr/>
        </p:nvSpPr>
        <p:spPr>
          <a:xfrm rot="-5400000">
            <a:off x="-844925" y="2447375"/>
            <a:ext cx="2961900" cy="512100"/>
          </a:xfrm>
          <a:prstGeom prst="rect">
            <a:avLst/>
          </a:prstGeom>
          <a:solidFill>
            <a:srgbClr val="A9B3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Spinal Cord Injury (SCI)</a:t>
            </a:r>
            <a:endParaRPr b="1" sz="23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80" name="Google Shape;80;p16"/>
          <p:cNvCxnSpPr>
            <a:stCxn id="81" idx="3"/>
            <a:endCxn id="74" idx="1"/>
          </p:cNvCxnSpPr>
          <p:nvPr/>
        </p:nvCxnSpPr>
        <p:spPr>
          <a:xfrm flipH="1" rot="10800000">
            <a:off x="2293874" y="1512125"/>
            <a:ext cx="1231800" cy="1191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16"/>
          <p:cNvCxnSpPr>
            <a:stCxn id="81" idx="3"/>
            <a:endCxn id="71" idx="1"/>
          </p:cNvCxnSpPr>
          <p:nvPr/>
        </p:nvCxnSpPr>
        <p:spPr>
          <a:xfrm>
            <a:off x="2293874" y="2703425"/>
            <a:ext cx="1231800" cy="173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6"/>
          <p:cNvCxnSpPr>
            <a:stCxn id="81" idx="3"/>
            <a:endCxn id="77" idx="1"/>
          </p:cNvCxnSpPr>
          <p:nvPr/>
        </p:nvCxnSpPr>
        <p:spPr>
          <a:xfrm>
            <a:off x="2293874" y="2703425"/>
            <a:ext cx="1231800" cy="1536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2593" l="39418" r="37665" t="4132"/>
          <a:stretch/>
        </p:blipFill>
        <p:spPr>
          <a:xfrm>
            <a:off x="1062075" y="948539"/>
            <a:ext cx="1231799" cy="350977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0" y="4865700"/>
            <a:ext cx="31776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Graphic from Biorender</a:t>
            </a:r>
            <a:endParaRPr sz="16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7"/>
          <p:cNvGrpSpPr/>
          <p:nvPr/>
        </p:nvGrpSpPr>
        <p:grpSpPr>
          <a:xfrm>
            <a:off x="130488" y="1056904"/>
            <a:ext cx="2946808" cy="3514950"/>
            <a:chOff x="283875" y="1428886"/>
            <a:chExt cx="2893851" cy="3303214"/>
          </a:xfrm>
        </p:grpSpPr>
        <p:pic>
          <p:nvPicPr>
            <p:cNvPr id="91" name="Google Shape;91;p17"/>
            <p:cNvPicPr preferRelativeResize="0"/>
            <p:nvPr/>
          </p:nvPicPr>
          <p:blipFill rotWithShape="1">
            <a:blip r:embed="rId3">
              <a:alphaModFix/>
            </a:blip>
            <a:srcRect b="0" l="0" r="0" t="68351"/>
            <a:stretch/>
          </p:blipFill>
          <p:spPr>
            <a:xfrm>
              <a:off x="283885" y="3357375"/>
              <a:ext cx="2893840" cy="1374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7"/>
            <p:cNvPicPr preferRelativeResize="0"/>
            <p:nvPr/>
          </p:nvPicPr>
          <p:blipFill rotWithShape="1">
            <a:blip r:embed="rId3">
              <a:alphaModFix/>
            </a:blip>
            <a:srcRect b="53846" l="0" r="0" t="0"/>
            <a:stretch/>
          </p:blipFill>
          <p:spPr>
            <a:xfrm>
              <a:off x="283875" y="1428886"/>
              <a:ext cx="2893851" cy="20047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17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Zebrafish have advanced regenerative ability</a:t>
            </a:r>
            <a:endParaRPr sz="2500"/>
          </a:p>
        </p:txBody>
      </p:sp>
      <p:grpSp>
        <p:nvGrpSpPr>
          <p:cNvPr id="94" name="Google Shape;94;p17"/>
          <p:cNvGrpSpPr/>
          <p:nvPr/>
        </p:nvGrpSpPr>
        <p:grpSpPr>
          <a:xfrm>
            <a:off x="5072005" y="4007862"/>
            <a:ext cx="3615159" cy="724333"/>
            <a:chOff x="5136588" y="4051398"/>
            <a:chExt cx="3550191" cy="680700"/>
          </a:xfrm>
        </p:grpSpPr>
        <p:sp>
          <p:nvSpPr>
            <p:cNvPr id="95" name="Google Shape;95;p17"/>
            <p:cNvSpPr txBox="1"/>
            <p:nvPr/>
          </p:nvSpPr>
          <p:spPr>
            <a:xfrm>
              <a:off x="6116078" y="4192400"/>
              <a:ext cx="2570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Neurons branch over the glial bridge, inducing full recovery of the SC</a:t>
              </a:r>
              <a:endParaRPr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5136588" y="4051398"/>
              <a:ext cx="680700" cy="680700"/>
            </a:xfrm>
            <a:prstGeom prst="ellipse">
              <a:avLst/>
            </a:prstGeom>
            <a:solidFill>
              <a:srgbClr val="24AA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7" name="Google Shape;97;p17"/>
          <p:cNvGrpSpPr/>
          <p:nvPr/>
        </p:nvGrpSpPr>
        <p:grpSpPr>
          <a:xfrm>
            <a:off x="5072005" y="1082186"/>
            <a:ext cx="3615159" cy="724333"/>
            <a:chOff x="5136588" y="1301960"/>
            <a:chExt cx="3550191" cy="680700"/>
          </a:xfrm>
        </p:grpSpPr>
        <p:sp>
          <p:nvSpPr>
            <p:cNvPr id="98" name="Google Shape;98;p17"/>
            <p:cNvSpPr txBox="1"/>
            <p:nvPr/>
          </p:nvSpPr>
          <p:spPr>
            <a:xfrm>
              <a:off x="6116078" y="1440550"/>
              <a:ext cx="25707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The SC is injured</a:t>
              </a:r>
              <a:endParaRPr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5136588" y="1301960"/>
              <a:ext cx="680700" cy="680700"/>
            </a:xfrm>
            <a:prstGeom prst="ellipse">
              <a:avLst/>
            </a:prstGeom>
            <a:solidFill>
              <a:srgbClr val="35A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00" name="Google Shape;100;p17"/>
          <p:cNvCxnSpPr>
            <a:stCxn id="101" idx="2"/>
          </p:cNvCxnSpPr>
          <p:nvPr/>
        </p:nvCxnSpPr>
        <p:spPr>
          <a:xfrm rot="10800000">
            <a:off x="2722405" y="2662203"/>
            <a:ext cx="2349600" cy="203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2" name="Google Shape;102;p17"/>
          <p:cNvCxnSpPr>
            <a:stCxn id="99" idx="2"/>
          </p:cNvCxnSpPr>
          <p:nvPr/>
        </p:nvCxnSpPr>
        <p:spPr>
          <a:xfrm flipH="1">
            <a:off x="2670205" y="1444352"/>
            <a:ext cx="2401800" cy="279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3" name="Google Shape;103;p17"/>
          <p:cNvCxnSpPr/>
          <p:nvPr/>
        </p:nvCxnSpPr>
        <p:spPr>
          <a:xfrm rot="10800000">
            <a:off x="2638176" y="3750753"/>
            <a:ext cx="2433600" cy="646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04" name="Google Shape;104;p17"/>
          <p:cNvGrpSpPr/>
          <p:nvPr/>
        </p:nvGrpSpPr>
        <p:grpSpPr>
          <a:xfrm>
            <a:off x="5072005" y="2419780"/>
            <a:ext cx="3615181" cy="892248"/>
            <a:chOff x="5136588" y="2518929"/>
            <a:chExt cx="3550213" cy="838500"/>
          </a:xfrm>
        </p:grpSpPr>
        <p:sp>
          <p:nvSpPr>
            <p:cNvPr id="101" name="Google Shape;101;p17"/>
            <p:cNvSpPr/>
            <p:nvPr/>
          </p:nvSpPr>
          <p:spPr>
            <a:xfrm>
              <a:off x="5136588" y="2597828"/>
              <a:ext cx="680700" cy="680700"/>
            </a:xfrm>
            <a:prstGeom prst="ellipse">
              <a:avLst/>
            </a:prstGeom>
            <a:solidFill>
              <a:srgbClr val="24DF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" name="Google Shape;105;p17"/>
            <p:cNvSpPr txBox="1"/>
            <p:nvPr/>
          </p:nvSpPr>
          <p:spPr>
            <a:xfrm>
              <a:off x="6116100" y="2518929"/>
              <a:ext cx="2570700" cy="8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Glia bridge across the lesion site, connecting the two sides of the SC</a:t>
              </a:r>
              <a:endParaRPr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6" name="Google Shape;106;p17"/>
          <p:cNvSpPr txBox="1"/>
          <p:nvPr/>
        </p:nvSpPr>
        <p:spPr>
          <a:xfrm>
            <a:off x="0" y="4865700"/>
            <a:ext cx="31776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Graphic from Mayssa Mokalled</a:t>
            </a:r>
            <a:endParaRPr sz="16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457200" y="3352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Immune response after SCI differs between mammals and zebrafish</a:t>
            </a:r>
            <a:endParaRPr sz="2420"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00" y="903525"/>
            <a:ext cx="4879975" cy="38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0" y="4865700"/>
            <a:ext cx="25815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Graphic from Dana Shaw</a:t>
            </a:r>
            <a:endParaRPr sz="16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5614975" y="1389750"/>
            <a:ext cx="31956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Immune activation following SCI is necessary to provide a permissive environment for tissue repair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Mammals have chronic persistence of immune cells following injury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Zebrafish have full immune cell clearance after 48 days post SCI</a:t>
            </a:r>
            <a:endParaRPr sz="16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57200" y="413563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Border Associated Macrophages (BAMs) are specialized immune cells</a:t>
            </a:r>
            <a:endParaRPr sz="2400"/>
          </a:p>
        </p:txBody>
      </p:sp>
      <p:grpSp>
        <p:nvGrpSpPr>
          <p:cNvPr id="122" name="Google Shape;122;p19"/>
          <p:cNvGrpSpPr/>
          <p:nvPr/>
        </p:nvGrpSpPr>
        <p:grpSpPr>
          <a:xfrm>
            <a:off x="1811314" y="1249963"/>
            <a:ext cx="3385259" cy="956662"/>
            <a:chOff x="5189025" y="1073600"/>
            <a:chExt cx="2382308" cy="956662"/>
          </a:xfrm>
        </p:grpSpPr>
        <p:sp>
          <p:nvSpPr>
            <p:cNvPr id="123" name="Google Shape;123;p19"/>
            <p:cNvSpPr txBox="1"/>
            <p:nvPr/>
          </p:nvSpPr>
          <p:spPr>
            <a:xfrm>
              <a:off x="5189025" y="107360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Macrophages</a:t>
              </a:r>
              <a:endParaRPr b="1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4" name="Google Shape;124;p19"/>
            <p:cNvSpPr txBox="1"/>
            <p:nvPr/>
          </p:nvSpPr>
          <p:spPr>
            <a:xfrm>
              <a:off x="5189033" y="1355562"/>
              <a:ext cx="2382300" cy="67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Immune cells that help repair and regenerate tissues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5" name="Google Shape;125;p19"/>
          <p:cNvSpPr/>
          <p:nvPr/>
        </p:nvSpPr>
        <p:spPr>
          <a:xfrm>
            <a:off x="5628775" y="1115925"/>
            <a:ext cx="1430100" cy="1413600"/>
          </a:xfrm>
          <a:prstGeom prst="ellipse">
            <a:avLst/>
          </a:prstGeom>
          <a:noFill/>
          <a:ln cap="flat" cmpd="sng" w="114300">
            <a:solidFill>
              <a:srgbClr val="7BC4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Google Shape;126;p19"/>
          <p:cNvGrpSpPr/>
          <p:nvPr/>
        </p:nvGrpSpPr>
        <p:grpSpPr>
          <a:xfrm>
            <a:off x="1811425" y="2784075"/>
            <a:ext cx="3385200" cy="1851249"/>
            <a:chOff x="5189025" y="2210877"/>
            <a:chExt cx="3385200" cy="1929188"/>
          </a:xfrm>
        </p:grpSpPr>
        <p:sp>
          <p:nvSpPr>
            <p:cNvPr id="127" name="Google Shape;127;p19"/>
            <p:cNvSpPr txBox="1"/>
            <p:nvPr/>
          </p:nvSpPr>
          <p:spPr>
            <a:xfrm>
              <a:off x="5189025" y="2210877"/>
              <a:ext cx="33852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Border Associated Macrophages </a:t>
              </a:r>
              <a:endParaRPr b="1" sz="2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8" name="Google Shape;128;p19"/>
            <p:cNvSpPr txBox="1"/>
            <p:nvPr/>
          </p:nvSpPr>
          <p:spPr>
            <a:xfrm>
              <a:off x="5189025" y="2528166"/>
              <a:ext cx="3385200" cy="16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 subgroup of specialized macrophages that aid specifically in formation and repair of the blood brain </a:t>
              </a:r>
              <a:r>
                <a:rPr lang="en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barrier</a:t>
              </a:r>
              <a:r>
                <a:rPr lang="en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(BBB) and blood spinal cord barrier (BSCB)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9" name="Google Shape;129;p19"/>
          <p:cNvSpPr/>
          <p:nvPr/>
        </p:nvSpPr>
        <p:spPr>
          <a:xfrm>
            <a:off x="5664700" y="3288050"/>
            <a:ext cx="1430100" cy="1413600"/>
          </a:xfrm>
          <a:prstGeom prst="ellipse">
            <a:avLst/>
          </a:prstGeom>
          <a:noFill/>
          <a:ln cap="flat" cmpd="sng" w="114300">
            <a:solidFill>
              <a:srgbClr val="46AA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7062675" y="2709425"/>
            <a:ext cx="13128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specialization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6378969" y="2614477"/>
            <a:ext cx="1569" cy="9004"/>
          </a:xfrm>
          <a:custGeom>
            <a:rect b="b" l="l" r="r" t="t"/>
            <a:pathLst>
              <a:path extrusionOk="0" h="815" w="142">
                <a:moveTo>
                  <a:pt x="1" y="1"/>
                </a:moveTo>
                <a:lnTo>
                  <a:pt x="31" y="212"/>
                </a:lnTo>
                <a:lnTo>
                  <a:pt x="61" y="423"/>
                </a:lnTo>
                <a:lnTo>
                  <a:pt x="101" y="614"/>
                </a:lnTo>
                <a:lnTo>
                  <a:pt x="141" y="815"/>
                </a:lnTo>
                <a:lnTo>
                  <a:pt x="131" y="604"/>
                </a:lnTo>
                <a:lnTo>
                  <a:pt x="101" y="393"/>
                </a:lnTo>
                <a:lnTo>
                  <a:pt x="51" y="202"/>
                </a:ln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650477" y="1423125"/>
            <a:ext cx="765900" cy="799200"/>
          </a:xfrm>
          <a:prstGeom prst="ellipse">
            <a:avLst/>
          </a:prstGeom>
          <a:solidFill>
            <a:srgbClr val="7BC4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Ms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650477" y="3310100"/>
            <a:ext cx="765900" cy="799200"/>
          </a:xfrm>
          <a:prstGeom prst="ellipse">
            <a:avLst/>
          </a:prstGeom>
          <a:solidFill>
            <a:srgbClr val="46AA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BAMs</a:t>
            </a:r>
            <a:endParaRPr b="1" sz="13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34" name="Google Shape;134;p19"/>
          <p:cNvCxnSpPr>
            <a:stCxn id="125" idx="6"/>
            <a:endCxn id="129" idx="6"/>
          </p:cNvCxnSpPr>
          <p:nvPr/>
        </p:nvCxnSpPr>
        <p:spPr>
          <a:xfrm>
            <a:off x="7058875" y="1822725"/>
            <a:ext cx="36000" cy="2172000"/>
          </a:xfrm>
          <a:prstGeom prst="bentConnector3">
            <a:avLst>
              <a:gd fmla="val 344611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" name="Google Shape;135;p19"/>
          <p:cNvSpPr txBox="1"/>
          <p:nvPr/>
        </p:nvSpPr>
        <p:spPr>
          <a:xfrm>
            <a:off x="0" y="4865700"/>
            <a:ext cx="23496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Zeng, 2023</a:t>
            </a:r>
            <a:endParaRPr sz="16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8601375" y="502227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15986" l="23809" r="28571" t="13803"/>
          <a:stretch/>
        </p:blipFill>
        <p:spPr>
          <a:xfrm>
            <a:off x="5916350" y="1344403"/>
            <a:ext cx="854946" cy="9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4">
            <a:alphaModFix/>
          </a:blip>
          <a:srcRect b="34974" l="17062" r="22390" t="31687"/>
          <a:stretch/>
        </p:blipFill>
        <p:spPr>
          <a:xfrm>
            <a:off x="5774215" y="3741809"/>
            <a:ext cx="1211074" cy="50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457200" y="3352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</a:t>
            </a: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00" y="903525"/>
            <a:ext cx="4879975" cy="38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5614975" y="2128650"/>
            <a:ext cx="3195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Hypothesis: BAMs in zebrafish are necessary for regeneration of the BSCB, driving immune clearance following SCI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0" y="4865700"/>
            <a:ext cx="25815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Graphic from Dana Shaw</a:t>
            </a:r>
            <a:endParaRPr sz="16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335475" y="322125"/>
            <a:ext cx="3612900" cy="118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Hypothesis: BAMs in zebrafish are necessary for regeneration of the BSCB, driving immune clearance following SCI</a:t>
            </a:r>
            <a:endParaRPr sz="2820"/>
          </a:p>
        </p:txBody>
      </p:sp>
      <p:grpSp>
        <p:nvGrpSpPr>
          <p:cNvPr id="154" name="Google Shape;154;p21"/>
          <p:cNvGrpSpPr/>
          <p:nvPr/>
        </p:nvGrpSpPr>
        <p:grpSpPr>
          <a:xfrm>
            <a:off x="289213" y="4157824"/>
            <a:ext cx="2589862" cy="632507"/>
            <a:chOff x="5136566" y="1389545"/>
            <a:chExt cx="3550188" cy="454518"/>
          </a:xfrm>
        </p:grpSpPr>
        <p:sp>
          <p:nvSpPr>
            <p:cNvPr id="155" name="Google Shape;155;p21"/>
            <p:cNvSpPr txBox="1"/>
            <p:nvPr/>
          </p:nvSpPr>
          <p:spPr>
            <a:xfrm>
              <a:off x="6006853" y="1389545"/>
              <a:ext cx="2679900" cy="4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Healthy SC</a:t>
              </a:r>
              <a:endPara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5136566" y="1389562"/>
              <a:ext cx="870300" cy="454500"/>
            </a:xfrm>
            <a:prstGeom prst="ellipse">
              <a:avLst/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7" name="Google Shape;157;p21"/>
          <p:cNvGrpSpPr/>
          <p:nvPr/>
        </p:nvGrpSpPr>
        <p:grpSpPr>
          <a:xfrm>
            <a:off x="3277075" y="4157836"/>
            <a:ext cx="2589862" cy="632482"/>
            <a:chOff x="5136566" y="1349725"/>
            <a:chExt cx="3550188" cy="454500"/>
          </a:xfrm>
        </p:grpSpPr>
        <p:sp>
          <p:nvSpPr>
            <p:cNvPr id="158" name="Google Shape;158;p21"/>
            <p:cNvSpPr txBox="1"/>
            <p:nvPr/>
          </p:nvSpPr>
          <p:spPr>
            <a:xfrm>
              <a:off x="6006853" y="1349725"/>
              <a:ext cx="2679900" cy="4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Injured SC</a:t>
              </a:r>
              <a:endPara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5136566" y="1349725"/>
              <a:ext cx="870300" cy="454500"/>
            </a:xfrm>
            <a:prstGeom prst="ellipse">
              <a:avLst/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0" name="Google Shape;160;p21"/>
          <p:cNvGrpSpPr/>
          <p:nvPr/>
        </p:nvGrpSpPr>
        <p:grpSpPr>
          <a:xfrm>
            <a:off x="6264913" y="4157825"/>
            <a:ext cx="2614254" cy="632494"/>
            <a:chOff x="5136428" y="1389545"/>
            <a:chExt cx="3583625" cy="454508"/>
          </a:xfrm>
        </p:grpSpPr>
        <p:sp>
          <p:nvSpPr>
            <p:cNvPr id="161" name="Google Shape;161;p21"/>
            <p:cNvSpPr txBox="1"/>
            <p:nvPr/>
          </p:nvSpPr>
          <p:spPr>
            <a:xfrm>
              <a:off x="6006853" y="1389545"/>
              <a:ext cx="2713200" cy="4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Recovering</a:t>
              </a: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 SC</a:t>
              </a:r>
              <a:endParaRPr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5136428" y="1389553"/>
              <a:ext cx="870300" cy="454500"/>
            </a:xfrm>
            <a:prstGeom prst="ellipse">
              <a:avLst/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b="35060" l="33333" r="33620" t="21879"/>
          <a:stretch/>
        </p:blipFill>
        <p:spPr>
          <a:xfrm>
            <a:off x="4342358" y="190499"/>
            <a:ext cx="287068" cy="28388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4767786" y="301013"/>
            <a:ext cx="15537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E6F70"/>
                </a:solidFill>
                <a:latin typeface="Roboto"/>
                <a:ea typeface="Roboto"/>
                <a:cs typeface="Roboto"/>
                <a:sym typeface="Roboto"/>
              </a:rPr>
              <a:t>Blood-resident immune cells</a:t>
            </a:r>
            <a:endParaRPr sz="1500">
              <a:solidFill>
                <a:srgbClr val="6E6F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7140883" y="301013"/>
            <a:ext cx="15537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C4D5"/>
                </a:solidFill>
                <a:latin typeface="Roboto"/>
                <a:ea typeface="Roboto"/>
                <a:cs typeface="Roboto"/>
                <a:sym typeface="Roboto"/>
              </a:rPr>
              <a:t>Macrophages</a:t>
            </a:r>
            <a:endParaRPr sz="1500">
              <a:solidFill>
                <a:srgbClr val="7BC4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4767786" y="1098689"/>
            <a:ext cx="15537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9C0E4"/>
                </a:solidFill>
                <a:latin typeface="Roboto"/>
                <a:ea typeface="Roboto"/>
                <a:cs typeface="Roboto"/>
                <a:sym typeface="Roboto"/>
              </a:rPr>
              <a:t>Microglia</a:t>
            </a:r>
            <a:endParaRPr sz="1500">
              <a:solidFill>
                <a:srgbClr val="A9C0E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7140883" y="1098674"/>
            <a:ext cx="15537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6AA28"/>
                </a:solidFill>
                <a:latin typeface="Roboto"/>
                <a:ea typeface="Roboto"/>
                <a:cs typeface="Roboto"/>
                <a:sym typeface="Roboto"/>
              </a:rPr>
              <a:t>BAMs</a:t>
            </a:r>
            <a:endParaRPr sz="1500">
              <a:solidFill>
                <a:srgbClr val="46AA2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0" y="4865700"/>
            <a:ext cx="31776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Graphic from Biorender</a:t>
            </a:r>
            <a:endParaRPr sz="16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0" name="Google Shape;170;p21"/>
          <p:cNvPicPr preferRelativeResize="0"/>
          <p:nvPr/>
        </p:nvPicPr>
        <p:blipFill rotWithShape="1">
          <a:blip r:embed="rId4">
            <a:alphaModFix/>
          </a:blip>
          <a:srcRect b="8045" l="7881" r="10863" t="0"/>
          <a:stretch/>
        </p:blipFill>
        <p:spPr>
          <a:xfrm>
            <a:off x="3175425" y="1756898"/>
            <a:ext cx="2793175" cy="221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 rotWithShape="1">
          <a:blip r:embed="rId5">
            <a:alphaModFix/>
          </a:blip>
          <a:srcRect b="6594" l="9890" r="8370" t="0"/>
          <a:stretch/>
        </p:blipFill>
        <p:spPr>
          <a:xfrm>
            <a:off x="192213" y="1716200"/>
            <a:ext cx="2793181" cy="22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 rotWithShape="1">
          <a:blip r:embed="rId6">
            <a:alphaModFix/>
          </a:blip>
          <a:srcRect b="7080" l="12003" r="8820" t="0"/>
          <a:stretch/>
        </p:blipFill>
        <p:spPr>
          <a:xfrm>
            <a:off x="6158622" y="1723266"/>
            <a:ext cx="2693714" cy="22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 rotWithShape="1">
          <a:blip r:embed="rId7">
            <a:alphaModFix/>
          </a:blip>
          <a:srcRect b="23074" l="37301" r="26983" t="25339"/>
          <a:stretch/>
        </p:blipFill>
        <p:spPr>
          <a:xfrm>
            <a:off x="4055291" y="385645"/>
            <a:ext cx="287064" cy="31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 rotWithShape="1">
          <a:blip r:embed="rId8">
            <a:alphaModFix/>
          </a:blip>
          <a:srcRect b="22220" l="30156" r="31723" t="19104"/>
          <a:stretch/>
        </p:blipFill>
        <p:spPr>
          <a:xfrm>
            <a:off x="4342357" y="540644"/>
            <a:ext cx="287068" cy="33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 rotWithShape="1">
          <a:blip r:embed="rId9">
            <a:alphaModFix/>
          </a:blip>
          <a:srcRect b="29309" l="34128" r="17856" t="15138"/>
          <a:stretch/>
        </p:blipFill>
        <p:spPr>
          <a:xfrm>
            <a:off x="4133248" y="1031019"/>
            <a:ext cx="705287" cy="61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 rotWithShape="1">
          <a:blip r:embed="rId10">
            <a:alphaModFix/>
          </a:blip>
          <a:srcRect b="15986" l="23809" r="28571" t="13803"/>
          <a:stretch/>
        </p:blipFill>
        <p:spPr>
          <a:xfrm>
            <a:off x="6493050" y="222230"/>
            <a:ext cx="573298" cy="64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 rotWithShape="1">
          <a:blip r:embed="rId11">
            <a:alphaModFix/>
          </a:blip>
          <a:srcRect b="34974" l="17062" r="22390" t="31687"/>
          <a:stretch/>
        </p:blipFill>
        <p:spPr>
          <a:xfrm>
            <a:off x="6378470" y="1172982"/>
            <a:ext cx="802449" cy="3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/>
          <p:nvPr/>
        </p:nvSpPr>
        <p:spPr>
          <a:xfrm>
            <a:off x="309225" y="3505075"/>
            <a:ext cx="3939600" cy="1288500"/>
          </a:xfrm>
          <a:prstGeom prst="rect">
            <a:avLst/>
          </a:prstGeom>
          <a:solidFill>
            <a:srgbClr val="9E9E9E">
              <a:alpha val="0"/>
            </a:srgbClr>
          </a:solidFill>
          <a:ln cap="flat" cmpd="sng" w="38100">
            <a:solidFill>
              <a:srgbClr val="78C5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2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grpSp>
        <p:nvGrpSpPr>
          <p:cNvPr id="184" name="Google Shape;184;p22"/>
          <p:cNvGrpSpPr/>
          <p:nvPr/>
        </p:nvGrpSpPr>
        <p:grpSpPr>
          <a:xfrm>
            <a:off x="6473168" y="1252489"/>
            <a:ext cx="2213315" cy="675561"/>
            <a:chOff x="5189025" y="1073600"/>
            <a:chExt cx="2061006" cy="675561"/>
          </a:xfrm>
        </p:grpSpPr>
        <p:sp>
          <p:nvSpPr>
            <p:cNvPr id="185" name="Google Shape;185;p22"/>
            <p:cNvSpPr txBox="1"/>
            <p:nvPr/>
          </p:nvSpPr>
          <p:spPr>
            <a:xfrm>
              <a:off x="5189025" y="107360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BSCB  assays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6" name="Google Shape;186;p22"/>
            <p:cNvSpPr txBox="1"/>
            <p:nvPr/>
          </p:nvSpPr>
          <p:spPr>
            <a:xfrm>
              <a:off x="5189031" y="1355561"/>
              <a:ext cx="20610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Dye injections to visualize the repair of the BSCB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7" name="Google Shape;187;p22"/>
          <p:cNvGrpSpPr/>
          <p:nvPr/>
        </p:nvGrpSpPr>
        <p:grpSpPr>
          <a:xfrm>
            <a:off x="457174" y="1149464"/>
            <a:ext cx="2213308" cy="962663"/>
            <a:chOff x="1429500" y="1073600"/>
            <a:chExt cx="2061000" cy="962663"/>
          </a:xfrm>
        </p:grpSpPr>
        <p:sp>
          <p:nvSpPr>
            <p:cNvPr id="188" name="Google Shape;188;p22"/>
            <p:cNvSpPr txBox="1"/>
            <p:nvPr/>
          </p:nvSpPr>
          <p:spPr>
            <a:xfrm>
              <a:off x="1429500" y="107360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“snRNA-seq”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9" name="Google Shape;189;p22"/>
            <p:cNvSpPr txBox="1"/>
            <p:nvPr/>
          </p:nvSpPr>
          <p:spPr>
            <a:xfrm>
              <a:off x="1429500" y="1355563"/>
              <a:ext cx="2061000" cy="68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Sequencing of the pre mRNA in each individual cell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0" name="Google Shape;190;p22"/>
          <p:cNvSpPr/>
          <p:nvPr/>
        </p:nvSpPr>
        <p:spPr>
          <a:xfrm>
            <a:off x="2916550" y="1007525"/>
            <a:ext cx="1165500" cy="1165500"/>
          </a:xfrm>
          <a:prstGeom prst="ellipse">
            <a:avLst/>
          </a:prstGeom>
          <a:solidFill>
            <a:srgbClr val="C3EA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1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5118925" y="1007575"/>
            <a:ext cx="1165500" cy="1165500"/>
          </a:xfrm>
          <a:prstGeom prst="ellipse">
            <a:avLst/>
          </a:prstGeom>
          <a:solidFill>
            <a:srgbClr val="35A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4</a:t>
            </a:r>
            <a:endParaRPr sz="5000">
              <a:solidFill>
                <a:schemeClr val="lt1"/>
              </a:solidFill>
            </a:endParaRPr>
          </a:p>
        </p:txBody>
      </p:sp>
      <p:grpSp>
        <p:nvGrpSpPr>
          <p:cNvPr id="192" name="Google Shape;192;p22"/>
          <p:cNvGrpSpPr/>
          <p:nvPr/>
        </p:nvGrpSpPr>
        <p:grpSpPr>
          <a:xfrm>
            <a:off x="457125" y="2408237"/>
            <a:ext cx="2213396" cy="923188"/>
            <a:chOff x="1429418" y="2034175"/>
            <a:chExt cx="2061082" cy="923188"/>
          </a:xfrm>
        </p:grpSpPr>
        <p:sp>
          <p:nvSpPr>
            <p:cNvPr id="193" name="Google Shape;193;p22"/>
            <p:cNvSpPr txBox="1"/>
            <p:nvPr/>
          </p:nvSpPr>
          <p:spPr>
            <a:xfrm>
              <a:off x="1429500" y="2034175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Transcriptomics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4" name="Google Shape;194;p22"/>
            <p:cNvSpPr txBox="1"/>
            <p:nvPr/>
          </p:nvSpPr>
          <p:spPr>
            <a:xfrm>
              <a:off x="1429418" y="2379863"/>
              <a:ext cx="2061000" cy="5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Developing a gene list for distinguishing markers of BAMs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5" name="Google Shape;195;p22"/>
          <p:cNvGrpSpPr/>
          <p:nvPr/>
        </p:nvGrpSpPr>
        <p:grpSpPr>
          <a:xfrm>
            <a:off x="6473125" y="2171523"/>
            <a:ext cx="2213400" cy="1288499"/>
            <a:chOff x="5189025" y="1930562"/>
            <a:chExt cx="2213400" cy="1198604"/>
          </a:xfrm>
        </p:grpSpPr>
        <p:sp>
          <p:nvSpPr>
            <p:cNvPr id="196" name="Google Shape;196;p22"/>
            <p:cNvSpPr txBox="1"/>
            <p:nvPr/>
          </p:nvSpPr>
          <p:spPr>
            <a:xfrm>
              <a:off x="5189025" y="1930562"/>
              <a:ext cx="2213400" cy="52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BSCB ablation 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7" name="Google Shape;197;p22"/>
            <p:cNvSpPr txBox="1"/>
            <p:nvPr/>
          </p:nvSpPr>
          <p:spPr>
            <a:xfrm>
              <a:off x="5189025" y="2311366"/>
              <a:ext cx="2213400" cy="81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Ablating BAMs to confirm they are required for regeneration 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8" name="Google Shape;198;p22"/>
          <p:cNvSpPr/>
          <p:nvPr/>
        </p:nvSpPr>
        <p:spPr>
          <a:xfrm>
            <a:off x="2916600" y="2287074"/>
            <a:ext cx="1165500" cy="1165500"/>
          </a:xfrm>
          <a:prstGeom prst="ellipse">
            <a:avLst/>
          </a:prstGeom>
          <a:solidFill>
            <a:srgbClr val="A1DA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2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5118925" y="2287074"/>
            <a:ext cx="1165500" cy="1165500"/>
          </a:xfrm>
          <a:prstGeom prst="ellipse">
            <a:avLst/>
          </a:prstGeom>
          <a:solidFill>
            <a:srgbClr val="6EAD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5</a:t>
            </a:r>
            <a:endParaRPr sz="5000">
              <a:solidFill>
                <a:schemeClr val="lt1"/>
              </a:solidFill>
            </a:endParaRPr>
          </a:p>
        </p:txBody>
      </p:sp>
      <p:grpSp>
        <p:nvGrpSpPr>
          <p:cNvPr id="200" name="Google Shape;200;p22"/>
          <p:cNvGrpSpPr/>
          <p:nvPr/>
        </p:nvGrpSpPr>
        <p:grpSpPr>
          <a:xfrm>
            <a:off x="457179" y="3734705"/>
            <a:ext cx="2213308" cy="1071576"/>
            <a:chOff x="457200" y="3719725"/>
            <a:chExt cx="2061000" cy="1071576"/>
          </a:xfrm>
        </p:grpSpPr>
        <p:sp>
          <p:nvSpPr>
            <p:cNvPr id="201" name="Google Shape;201;p22"/>
            <p:cNvSpPr txBox="1"/>
            <p:nvPr/>
          </p:nvSpPr>
          <p:spPr>
            <a:xfrm>
              <a:off x="457200" y="3719725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Hybridization Chain Reaction (HCR)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2" name="Google Shape;202;p22"/>
            <p:cNvSpPr txBox="1"/>
            <p:nvPr/>
          </p:nvSpPr>
          <p:spPr>
            <a:xfrm>
              <a:off x="457200" y="4001701"/>
              <a:ext cx="2061000" cy="78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Staining for cell types using DNA probe pools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3" name="Google Shape;203;p22"/>
          <p:cNvGrpSpPr/>
          <p:nvPr/>
        </p:nvGrpSpPr>
        <p:grpSpPr>
          <a:xfrm>
            <a:off x="6473175" y="3687792"/>
            <a:ext cx="2213308" cy="923070"/>
            <a:chOff x="6625800" y="3719725"/>
            <a:chExt cx="2061000" cy="923070"/>
          </a:xfrm>
        </p:grpSpPr>
        <p:sp>
          <p:nvSpPr>
            <p:cNvPr id="204" name="Google Shape;204;p22"/>
            <p:cNvSpPr txBox="1"/>
            <p:nvPr/>
          </p:nvSpPr>
          <p:spPr>
            <a:xfrm>
              <a:off x="6625800" y="3719725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BAM-specific lines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5" name="Google Shape;205;p22"/>
            <p:cNvSpPr txBox="1"/>
            <p:nvPr/>
          </p:nvSpPr>
          <p:spPr>
            <a:xfrm>
              <a:off x="6625800" y="4001695"/>
              <a:ext cx="2061000" cy="64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Using our identified genes to create transgenic lines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6" name="Google Shape;206;p22"/>
          <p:cNvSpPr/>
          <p:nvPr/>
        </p:nvSpPr>
        <p:spPr>
          <a:xfrm>
            <a:off x="2916600" y="3566573"/>
            <a:ext cx="1165500" cy="1165500"/>
          </a:xfrm>
          <a:prstGeom prst="ellipse">
            <a:avLst/>
          </a:prstGeom>
          <a:solidFill>
            <a:srgbClr val="78C5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3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5118925" y="3566573"/>
            <a:ext cx="1165500" cy="1165500"/>
          </a:xfrm>
          <a:prstGeom prst="ellipse">
            <a:avLst/>
          </a:prstGeom>
          <a:solidFill>
            <a:srgbClr val="99D1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</a:rPr>
              <a:t>6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5869119" y="2542202"/>
            <a:ext cx="1569" cy="9004"/>
          </a:xfrm>
          <a:custGeom>
            <a:rect b="b" l="l" r="r" t="t"/>
            <a:pathLst>
              <a:path extrusionOk="0" h="815" w="142">
                <a:moveTo>
                  <a:pt x="1" y="1"/>
                </a:moveTo>
                <a:lnTo>
                  <a:pt x="31" y="212"/>
                </a:lnTo>
                <a:lnTo>
                  <a:pt x="61" y="423"/>
                </a:lnTo>
                <a:lnTo>
                  <a:pt x="101" y="614"/>
                </a:lnTo>
                <a:lnTo>
                  <a:pt x="141" y="815"/>
                </a:lnTo>
                <a:lnTo>
                  <a:pt x="131" y="604"/>
                </a:lnTo>
                <a:lnTo>
                  <a:pt x="101" y="393"/>
                </a:lnTo>
                <a:lnTo>
                  <a:pt x="51" y="202"/>
                </a:ln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2"/>
          <p:cNvSpPr/>
          <p:nvPr/>
        </p:nvSpPr>
        <p:spPr>
          <a:xfrm>
            <a:off x="5734428" y="2714422"/>
            <a:ext cx="906" cy="453"/>
          </a:xfrm>
          <a:custGeom>
            <a:rect b="b" l="l" r="r" t="t"/>
            <a:pathLst>
              <a:path extrusionOk="0" h="41" w="82">
                <a:moveTo>
                  <a:pt x="81" y="1"/>
                </a:moveTo>
                <a:lnTo>
                  <a:pt x="51" y="11"/>
                </a:lnTo>
                <a:lnTo>
                  <a:pt x="1" y="41"/>
                </a:lnTo>
                <a:lnTo>
                  <a:pt x="61" y="21"/>
                </a:lnTo>
                <a:lnTo>
                  <a:pt x="8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/>
          <p:nvPr>
            <p:ph type="title"/>
          </p:nvPr>
        </p:nvSpPr>
        <p:spPr>
          <a:xfrm>
            <a:off x="457200" y="2590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snRNA sequencing identified a population of BAMs</a:t>
            </a:r>
            <a:endParaRPr/>
          </a:p>
        </p:txBody>
      </p:sp>
      <p:sp>
        <p:nvSpPr>
          <p:cNvPr id="216" name="Google Shape;21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94238"/>
            <a:ext cx="8839204" cy="162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 rotWithShape="1">
          <a:blip r:embed="rId4">
            <a:alphaModFix/>
          </a:blip>
          <a:srcRect b="0" l="0" r="0" t="9649"/>
          <a:stretch/>
        </p:blipFill>
        <p:spPr>
          <a:xfrm>
            <a:off x="1718301" y="2417050"/>
            <a:ext cx="5707377" cy="227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/>
          <p:nvPr/>
        </p:nvSpPr>
        <p:spPr>
          <a:xfrm rot="8402683">
            <a:off x="7155878" y="2124629"/>
            <a:ext cx="940844" cy="1523696"/>
          </a:xfrm>
          <a:prstGeom prst="bentArrow">
            <a:avLst>
              <a:gd fmla="val 21165" name="adj1"/>
              <a:gd fmla="val 37125" name="adj2"/>
              <a:gd fmla="val 36038" name="adj3"/>
              <a:gd fmla="val 43750" name="adj4"/>
            </a:avLst>
          </a:prstGeom>
          <a:solidFill>
            <a:srgbClr val="78C5B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3"/>
          <p:cNvSpPr txBox="1"/>
          <p:nvPr/>
        </p:nvSpPr>
        <p:spPr>
          <a:xfrm>
            <a:off x="0" y="4865700"/>
            <a:ext cx="54129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Data from Lily Zhou &amp; Vishnu Muraleedharan Saraswathy</a:t>
            </a:r>
            <a:endParaRPr sz="16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3"/>
          <p:cNvSpPr/>
          <p:nvPr/>
        </p:nvSpPr>
        <p:spPr>
          <a:xfrm rot="-7854636">
            <a:off x="2831323" y="3497739"/>
            <a:ext cx="229049" cy="117374"/>
          </a:xfrm>
          <a:prstGeom prst="homePlate">
            <a:avLst>
              <a:gd fmla="val 50000" name="adj"/>
            </a:avLst>
          </a:prstGeom>
          <a:solidFill>
            <a:srgbClr val="AAD9C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3"/>
          <p:cNvSpPr/>
          <p:nvPr/>
        </p:nvSpPr>
        <p:spPr>
          <a:xfrm rot="9011">
            <a:off x="4571998" y="3897412"/>
            <a:ext cx="228901" cy="117300"/>
          </a:xfrm>
          <a:prstGeom prst="homePlate">
            <a:avLst>
              <a:gd fmla="val 50000" name="adj"/>
            </a:avLst>
          </a:prstGeom>
          <a:solidFill>
            <a:srgbClr val="AAD9C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Neuron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8DA4BA"/>
      </a:accent1>
      <a:accent2>
        <a:srgbClr val="419AB0"/>
      </a:accent2>
      <a:accent3>
        <a:srgbClr val="2F8094"/>
      </a:accent3>
      <a:accent4>
        <a:srgbClr val="366D8B"/>
      </a:accent4>
      <a:accent5>
        <a:srgbClr val="B9C9D5"/>
      </a:accent5>
      <a:accent6>
        <a:srgbClr val="61C5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